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theme/theme6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media1.gif" ContentType="video/unknown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9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0.xml" ContentType="application/vnd.openxmlformats-officedocument.presentationml.tags+xml"/>
  <Override PartName="/ppt/notesSlides/notesSlide2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tags/tag11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tags/tag12.xml" ContentType="application/vnd.openxmlformats-officedocument.presentationml.tags+xml"/>
  <Override PartName="/ppt/notesSlides/notesSlide2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tags/tag13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14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3" r:id="rId1"/>
    <p:sldMasterId id="2147483698" r:id="rId2"/>
    <p:sldMasterId id="2147483701" r:id="rId3"/>
    <p:sldMasterId id="2147483716" r:id="rId4"/>
    <p:sldMasterId id="2147483737" r:id="rId5"/>
    <p:sldMasterId id="2147483753" r:id="rId6"/>
    <p:sldMasterId id="2147483755" r:id="rId7"/>
    <p:sldMasterId id="2147483767" r:id="rId8"/>
  </p:sldMasterIdLst>
  <p:notesMasterIdLst>
    <p:notesMasterId r:id="rId53"/>
  </p:notesMasterIdLst>
  <p:sldIdLst>
    <p:sldId id="5697" r:id="rId9"/>
    <p:sldId id="5735" r:id="rId10"/>
    <p:sldId id="5734" r:id="rId11"/>
    <p:sldId id="5699" r:id="rId12"/>
    <p:sldId id="5700" r:id="rId13"/>
    <p:sldId id="5701" r:id="rId14"/>
    <p:sldId id="5702" r:id="rId15"/>
    <p:sldId id="5704" r:id="rId16"/>
    <p:sldId id="5703" r:id="rId17"/>
    <p:sldId id="5706" r:id="rId18"/>
    <p:sldId id="5707" r:id="rId19"/>
    <p:sldId id="5708" r:id="rId20"/>
    <p:sldId id="5710" r:id="rId21"/>
    <p:sldId id="5709" r:id="rId22"/>
    <p:sldId id="5711" r:id="rId23"/>
    <p:sldId id="5712" r:id="rId24"/>
    <p:sldId id="5713" r:id="rId25"/>
    <p:sldId id="5714" r:id="rId26"/>
    <p:sldId id="5715" r:id="rId27"/>
    <p:sldId id="5716" r:id="rId28"/>
    <p:sldId id="1396" r:id="rId29"/>
    <p:sldId id="5738" r:id="rId30"/>
    <p:sldId id="5739" r:id="rId31"/>
    <p:sldId id="5717" r:id="rId32"/>
    <p:sldId id="5718" r:id="rId33"/>
    <p:sldId id="5719" r:id="rId34"/>
    <p:sldId id="5720" r:id="rId35"/>
    <p:sldId id="5721" r:id="rId36"/>
    <p:sldId id="5722" r:id="rId37"/>
    <p:sldId id="5736" r:id="rId38"/>
    <p:sldId id="5723" r:id="rId39"/>
    <p:sldId id="5724" r:id="rId40"/>
    <p:sldId id="5725" r:id="rId41"/>
    <p:sldId id="5654" r:id="rId42"/>
    <p:sldId id="5670" r:id="rId43"/>
    <p:sldId id="5737" r:id="rId44"/>
    <p:sldId id="5726" r:id="rId45"/>
    <p:sldId id="5727" r:id="rId46"/>
    <p:sldId id="5728" r:id="rId47"/>
    <p:sldId id="5729" r:id="rId48"/>
    <p:sldId id="5730" r:id="rId49"/>
    <p:sldId id="1427" r:id="rId50"/>
    <p:sldId id="5731" r:id="rId51"/>
    <p:sldId id="5732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WAMIT TANNU" initials="ST" lastIdx="1" clrIdx="0">
    <p:extLst>
      <p:ext uri="{19B8F6BF-5375-455C-9EA6-DF929625EA0E}">
        <p15:presenceInfo xmlns:p15="http://schemas.microsoft.com/office/powerpoint/2012/main" userId="S::stannu@wisc.edu::84ba6544-1610-459a-8dc6-85e7de13f5a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CCB0"/>
    <a:srgbClr val="9A0000"/>
    <a:srgbClr val="FF3300"/>
    <a:srgbClr val="9922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931" autoAdjust="0"/>
    <p:restoredTop sz="81499" autoAdjust="0"/>
  </p:normalViewPr>
  <p:slideViewPr>
    <p:cSldViewPr snapToGrid="0" snapToObjects="1">
      <p:cViewPr varScale="1">
        <p:scale>
          <a:sx n="73" d="100"/>
          <a:sy n="73" d="100"/>
        </p:scale>
        <p:origin x="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theme" Target="theme/theme1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\\localhost\\Users\poulami_das\Documents\Presentations\MicroPresentationPlots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Book1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\\Users\poulamidas\Downloads\Book1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Book1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468517027783068"/>
          <c:y val="3.0236645633446111E-2"/>
          <c:w val="0.83897391732283466"/>
          <c:h val="0.8768865110183002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38100">
                <a:solidFill>
                  <a:srgbClr val="FF0000"/>
                </a:solidFill>
              </a:ln>
              <a:effectLst/>
            </c:spPr>
          </c:marker>
          <c:cat>
            <c:numRef>
              <c:f>Sheet1!$A$2:$A$5</c:f>
              <c:numCache>
                <c:formatCode>General</c:formatCode>
                <c:ptCount val="4"/>
                <c:pt idx="0">
                  <c:v>30</c:v>
                </c:pt>
                <c:pt idx="1">
                  <c:v>35</c:v>
                </c:pt>
                <c:pt idx="2">
                  <c:v>40</c:v>
                </c:pt>
                <c:pt idx="3">
                  <c:v>45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8000000000</c:v>
                </c:pt>
                <c:pt idx="1">
                  <c:v>256000000000</c:v>
                </c:pt>
                <c:pt idx="2">
                  <c:v>8192000000000</c:v>
                </c:pt>
                <c:pt idx="3">
                  <c:v>256000000000000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49C-4CD6-8BF6-B80FCC4E9E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1036400"/>
        <c:axId val="521032240"/>
      </c:lineChart>
      <c:catAx>
        <c:axId val="521036400"/>
        <c:scaling>
          <c:orientation val="minMax"/>
        </c:scaling>
        <c:delete val="0"/>
        <c:axPos val="t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1032240"/>
        <c:crosses val="max"/>
        <c:auto val="1"/>
        <c:lblAlgn val="ctr"/>
        <c:lblOffset val="100"/>
        <c:noMultiLvlLbl val="0"/>
      </c:catAx>
      <c:valAx>
        <c:axId val="521032240"/>
        <c:scaling>
          <c:logBase val="10"/>
          <c:orientation val="minMax"/>
          <c:min val="10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1036400"/>
        <c:crosses val="autoZero"/>
        <c:crossBetween val="midCat"/>
        <c:dispUnits>
          <c:builtInUnit val="billions"/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cked"/>
        <c:varyColors val="0"/>
        <c:ser>
          <c:idx val="0"/>
          <c:order val="0"/>
          <c:tx>
            <c:v>Day 1</c:v>
          </c:tx>
          <c:spPr>
            <a:ln w="28575" cap="rnd">
              <a:solidFill>
                <a:srgbClr val="0072C6">
                  <a:lumMod val="50000"/>
                </a:srgbClr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rgbClr val="002060"/>
              </a:solidFill>
              <a:ln w="9525">
                <a:solidFill>
                  <a:srgbClr val="002060"/>
                </a:solidFill>
              </a:ln>
              <a:effectLst/>
            </c:spPr>
          </c:marker>
          <c:cat>
            <c:strRef>
              <c:f>Sheet3!$G$4:$G$16</c:f>
              <c:strCache>
                <c:ptCount val="13"/>
                <c:pt idx="0">
                  <c:v>8:00 AM</c:v>
                </c:pt>
                <c:pt idx="4">
                  <c:v>12 noon</c:v>
                </c:pt>
                <c:pt idx="8">
                  <c:v>4:00 PM</c:v>
                </c:pt>
                <c:pt idx="12">
                  <c:v>8:00 PM</c:v>
                </c:pt>
              </c:strCache>
            </c:strRef>
          </c:cat>
          <c:val>
            <c:numRef>
              <c:f>Sheet3!$B$1:$B$13</c:f>
              <c:numCache>
                <c:formatCode>General</c:formatCode>
                <c:ptCount val="13"/>
                <c:pt idx="0">
                  <c:v>5</c:v>
                </c:pt>
                <c:pt idx="1">
                  <c:v>1</c:v>
                </c:pt>
                <c:pt idx="2">
                  <c:v>5</c:v>
                </c:pt>
                <c:pt idx="3">
                  <c:v>17</c:v>
                </c:pt>
                <c:pt idx="4">
                  <c:v>17</c:v>
                </c:pt>
                <c:pt idx="5">
                  <c:v>9</c:v>
                </c:pt>
                <c:pt idx="6">
                  <c:v>7</c:v>
                </c:pt>
                <c:pt idx="7">
                  <c:v>0</c:v>
                </c:pt>
                <c:pt idx="8">
                  <c:v>0</c:v>
                </c:pt>
                <c:pt idx="9">
                  <c:v>53</c:v>
                </c:pt>
                <c:pt idx="10">
                  <c:v>37</c:v>
                </c:pt>
                <c:pt idx="11">
                  <c:v>10</c:v>
                </c:pt>
                <c:pt idx="12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FC6-4F22-9E5C-3D491EFC6E10}"/>
            </c:ext>
          </c:extLst>
        </c:ser>
        <c:ser>
          <c:idx val="1"/>
          <c:order val="1"/>
          <c:tx>
            <c:v>Day 2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cat>
            <c:strRef>
              <c:f>Sheet3!$G$4:$G$16</c:f>
              <c:strCache>
                <c:ptCount val="13"/>
                <c:pt idx="0">
                  <c:v>8:00 AM</c:v>
                </c:pt>
                <c:pt idx="4">
                  <c:v>12 noon</c:v>
                </c:pt>
                <c:pt idx="8">
                  <c:v>4:00 PM</c:v>
                </c:pt>
                <c:pt idx="12">
                  <c:v>8:00 PM</c:v>
                </c:pt>
              </c:strCache>
            </c:strRef>
          </c:cat>
          <c:val>
            <c:numRef>
              <c:f>Sheet3!$C$1:$C$13</c:f>
              <c:numCache>
                <c:formatCode>General</c:formatCode>
                <c:ptCount val="13"/>
                <c:pt idx="0">
                  <c:v>0</c:v>
                </c:pt>
                <c:pt idx="1">
                  <c:v>1</c:v>
                </c:pt>
                <c:pt idx="2">
                  <c:v>50</c:v>
                </c:pt>
                <c:pt idx="3">
                  <c:v>48</c:v>
                </c:pt>
                <c:pt idx="4">
                  <c:v>63</c:v>
                </c:pt>
                <c:pt idx="5">
                  <c:v>8</c:v>
                </c:pt>
                <c:pt idx="6">
                  <c:v>0</c:v>
                </c:pt>
                <c:pt idx="7">
                  <c:v>0</c:v>
                </c:pt>
                <c:pt idx="8">
                  <c:v>5</c:v>
                </c:pt>
                <c:pt idx="9">
                  <c:v>3</c:v>
                </c:pt>
                <c:pt idx="10">
                  <c:v>8</c:v>
                </c:pt>
                <c:pt idx="11">
                  <c:v>8</c:v>
                </c:pt>
                <c:pt idx="12">
                  <c:v>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FC6-4F22-9E5C-3D491EFC6E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6249312"/>
        <c:axId val="2116401088"/>
      </c:lineChart>
      <c:catAx>
        <c:axId val="2116249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6401088"/>
        <c:crosses val="autoZero"/>
        <c:auto val="1"/>
        <c:lblAlgn val="ctr"/>
        <c:lblOffset val="100"/>
        <c:noMultiLvlLbl val="0"/>
      </c:catAx>
      <c:valAx>
        <c:axId val="2116401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>
                    <a:solidFill>
                      <a:schemeClr val="tx1">
                        <a:lumMod val="50000"/>
                      </a:schemeClr>
                    </a:solidFill>
                  </a:rPr>
                  <a:t>Pending Requests</a:t>
                </a:r>
              </a:p>
            </c:rich>
          </c:tx>
          <c:layout>
            <c:manualLayout>
              <c:xMode val="edge"/>
              <c:yMode val="edge"/>
              <c:x val="1.79093376546745E-2"/>
              <c:y val="2.3108993989836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6249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9415944050622801"/>
          <c:y val="4.6208240894111297E-2"/>
          <c:w val="0.38801564018787799"/>
          <c:h val="0.1161591491862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6544386413302368E-2"/>
          <c:y val="0.1910569360842084"/>
          <c:w val="0.94691122717339526"/>
          <c:h val="0.56579481189540259"/>
        </c:manualLayout>
      </c:layout>
      <c:barChart>
        <c:barDir val="col"/>
        <c:grouping val="clustered"/>
        <c:varyColors val="0"/>
        <c:ser>
          <c:idx val="0"/>
          <c:order val="0"/>
          <c:tx>
            <c:v>Average</c:v>
          </c:tx>
          <c:spPr>
            <a:solidFill>
              <a:srgbClr val="228B22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1.811688270930413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495-754E-AF1C-1CE86F7C6BC1}"/>
                </c:ext>
              </c:extLst>
            </c:dLbl>
            <c:dLbl>
              <c:idx val="1"/>
              <c:layout>
                <c:manualLayout>
                  <c:x val="8.6626825427084962E-17"/>
                  <c:y val="1.087012962558252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495-754E-AF1C-1CE86F7C6B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Sheet1!$E$23:$E$24</c:f>
              <c:strCache>
                <c:ptCount val="2"/>
                <c:pt idx="0">
                  <c:v>ISOLATED</c:v>
                </c:pt>
                <c:pt idx="1">
                  <c:v>MULTIPLE</c:v>
                </c:pt>
              </c:strCache>
            </c:strRef>
          </c:cat>
          <c:val>
            <c:numRef>
              <c:f>Sheet1!$E$20:$E$21</c:f>
              <c:numCache>
                <c:formatCode>General</c:formatCode>
                <c:ptCount val="2"/>
                <c:pt idx="0">
                  <c:v>6.14</c:v>
                </c:pt>
                <c:pt idx="1">
                  <c:v>7.73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43-D240-A092-694CBEF930FB}"/>
            </c:ext>
          </c:extLst>
        </c:ser>
        <c:ser>
          <c:idx val="1"/>
          <c:order val="1"/>
          <c:tx>
            <c:v>Worst-Case</c:v>
          </c:tx>
          <c:spPr>
            <a:solidFill>
              <a:srgbClr val="C0000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4.3313412713542481E-17"/>
                  <c:y val="1.449350616744336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495-754E-AF1C-1CE86F7C6BC1}"/>
                </c:ext>
              </c:extLst>
            </c:dLbl>
            <c:dLbl>
              <c:idx val="1"/>
              <c:layout>
                <c:manualLayout>
                  <c:x val="-8.6626825427084962E-17"/>
                  <c:y val="1.449350616744336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495-754E-AF1C-1CE86F7C6B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Sheet1!$E$23:$E$24</c:f>
              <c:strCache>
                <c:ptCount val="2"/>
                <c:pt idx="0">
                  <c:v>ISOLATED</c:v>
                </c:pt>
                <c:pt idx="1">
                  <c:v>MULTIPLE</c:v>
                </c:pt>
              </c:strCache>
            </c:strRef>
          </c:cat>
          <c:val>
            <c:numRef>
              <c:f>Sheet1!$F$20:$F$21</c:f>
              <c:numCache>
                <c:formatCode>General</c:formatCode>
                <c:ptCount val="2"/>
                <c:pt idx="0">
                  <c:v>11.7</c:v>
                </c:pt>
                <c:pt idx="1">
                  <c:v>20.9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43-D240-A092-694CBEF930F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30160352"/>
        <c:axId val="130198864"/>
      </c:barChart>
      <c:catAx>
        <c:axId val="130160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rgbClr val="D2D2D2">
                <a:lumMod val="10000"/>
              </a:srgb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900" b="0" i="0" u="none" strike="noStrike" kern="1200" cap="all" spc="12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198864"/>
        <c:crosses val="autoZero"/>
        <c:auto val="1"/>
        <c:lblAlgn val="ctr"/>
        <c:lblOffset val="100"/>
        <c:noMultiLvlLbl val="0"/>
      </c:catAx>
      <c:valAx>
        <c:axId val="1301988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0160352"/>
        <c:crosses val="autoZero"/>
        <c:crossBetween val="between"/>
      </c:valAx>
      <c:spPr>
        <a:noFill/>
        <a:ln w="19050">
          <a:solidFill>
            <a:srgbClr val="D2D2D2">
              <a:lumMod val="10000"/>
            </a:srgbClr>
          </a:solidFill>
        </a:ln>
        <a:effectLst/>
      </c:spPr>
    </c:plotArea>
    <c:legend>
      <c:legendPos val="b"/>
      <c:layout>
        <c:manualLayout>
          <c:xMode val="edge"/>
          <c:yMode val="edge"/>
          <c:x val="0.20407122258340921"/>
          <c:y val="0.87612502988572383"/>
          <c:w val="0.59185754271945623"/>
          <c:h val="0.123875005577683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2700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EDM</c:v>
          </c:tx>
          <c:spPr>
            <a:solidFill>
              <a:srgbClr val="BC4749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Sheet4!$A$6:$A$8</c:f>
              <c:strCache>
                <c:ptCount val="3"/>
                <c:pt idx="0">
                  <c:v>IBMQ-Toronto</c:v>
                </c:pt>
                <c:pt idx="1">
                  <c:v>IBMQ-Paris</c:v>
                </c:pt>
                <c:pt idx="2">
                  <c:v>IBMQ-Manhattan</c:v>
                </c:pt>
              </c:strCache>
            </c:strRef>
          </c:cat>
          <c:val>
            <c:numRef>
              <c:f>Sheet4!$B$6:$B$8</c:f>
              <c:numCache>
                <c:formatCode>General</c:formatCode>
                <c:ptCount val="3"/>
                <c:pt idx="0">
                  <c:v>0.96</c:v>
                </c:pt>
                <c:pt idx="1">
                  <c:v>1.19</c:v>
                </c:pt>
                <c:pt idx="2">
                  <c:v>0.93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CD-9D44-B470-C3C2FF6AFB46}"/>
            </c:ext>
          </c:extLst>
        </c:ser>
        <c:ser>
          <c:idx val="1"/>
          <c:order val="1"/>
          <c:tx>
            <c:v>JigSaw</c:v>
          </c:tx>
          <c:spPr>
            <a:solidFill>
              <a:srgbClr val="FFCB77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Sheet4!$A$6:$A$8</c:f>
              <c:strCache>
                <c:ptCount val="3"/>
                <c:pt idx="0">
                  <c:v>IBMQ-Toronto</c:v>
                </c:pt>
                <c:pt idx="1">
                  <c:v>IBMQ-Paris</c:v>
                </c:pt>
                <c:pt idx="2">
                  <c:v>IBMQ-Manhattan</c:v>
                </c:pt>
              </c:strCache>
            </c:strRef>
          </c:cat>
          <c:val>
            <c:numRef>
              <c:f>Sheet4!$C$6:$C$8</c:f>
              <c:numCache>
                <c:formatCode>General</c:formatCode>
                <c:ptCount val="3"/>
                <c:pt idx="0">
                  <c:v>2.17</c:v>
                </c:pt>
                <c:pt idx="1">
                  <c:v>2.33</c:v>
                </c:pt>
                <c:pt idx="2">
                  <c:v>1.84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CD-9D44-B470-C3C2FF6AFB46}"/>
            </c:ext>
          </c:extLst>
        </c:ser>
        <c:ser>
          <c:idx val="2"/>
          <c:order val="2"/>
          <c:tx>
            <c:v>JigSaw-M</c:v>
          </c:tx>
          <c:spPr>
            <a:solidFill>
              <a:srgbClr val="38664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Sheet4!$A$6:$A$8</c:f>
              <c:strCache>
                <c:ptCount val="3"/>
                <c:pt idx="0">
                  <c:v>IBMQ-Toronto</c:v>
                </c:pt>
                <c:pt idx="1">
                  <c:v>IBMQ-Paris</c:v>
                </c:pt>
                <c:pt idx="2">
                  <c:v>IBMQ-Manhattan</c:v>
                </c:pt>
              </c:strCache>
            </c:strRef>
          </c:cat>
          <c:val>
            <c:numRef>
              <c:f>Sheet4!$D$6:$D$8</c:f>
              <c:numCache>
                <c:formatCode>General</c:formatCode>
                <c:ptCount val="3"/>
                <c:pt idx="0">
                  <c:v>2.54</c:v>
                </c:pt>
                <c:pt idx="1">
                  <c:v>2.77</c:v>
                </c:pt>
                <c:pt idx="2">
                  <c:v>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4CD-9D44-B470-C3C2FF6AFB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878788544"/>
        <c:axId val="875666464"/>
      </c:barChart>
      <c:catAx>
        <c:axId val="878788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5666464"/>
        <c:crosses val="autoZero"/>
        <c:auto val="1"/>
        <c:lblAlgn val="ctr"/>
        <c:lblOffset val="100"/>
        <c:noMultiLvlLbl val="0"/>
      </c:catAx>
      <c:valAx>
        <c:axId val="875666464"/>
        <c:scaling>
          <c:orientation val="minMax"/>
        </c:scaling>
        <c:delete val="0"/>
        <c:axPos val="l"/>
        <c:majorGridlines>
          <c:spPr>
            <a:ln w="19050" cap="flat" cmpd="sng" algn="ctr">
              <a:solidFill>
                <a:schemeClr val="bg2">
                  <a:lumMod val="9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dirty="0">
                    <a:solidFill>
                      <a:schemeClr val="tx1"/>
                    </a:solidFill>
                  </a:rPr>
                  <a:t>Relative Fidelity (Mean)</a:t>
                </a:r>
              </a:p>
            </c:rich>
          </c:tx>
          <c:layout>
            <c:manualLayout>
              <c:xMode val="edge"/>
              <c:yMode val="edge"/>
              <c:x val="4.9553444492496804E-3"/>
              <c:y val="0.1778904981531752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8788544"/>
        <c:crosses val="autoZero"/>
        <c:crossBetween val="between"/>
        <c:majorUnit val="0.5"/>
      </c:valAx>
      <c:spPr>
        <a:noFill/>
        <a:ln w="19050"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27360899952347451"/>
          <c:y val="2.734375E-2"/>
          <c:w val="0.51906442170233058"/>
          <c:h val="0.180335260826771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19050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7030A0"/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Sheet1!$A$2:$A$17</c:f>
              <c:strCache>
                <c:ptCount val="16"/>
                <c:pt idx="0">
                  <c:v>0000</c:v>
                </c:pt>
                <c:pt idx="1">
                  <c:v>0001</c:v>
                </c:pt>
                <c:pt idx="2">
                  <c:v>0010</c:v>
                </c:pt>
                <c:pt idx="3">
                  <c:v>0011</c:v>
                </c:pt>
                <c:pt idx="4">
                  <c:v>0100</c:v>
                </c:pt>
                <c:pt idx="5">
                  <c:v>0101</c:v>
                </c:pt>
                <c:pt idx="6">
                  <c:v>0110</c:v>
                </c:pt>
                <c:pt idx="7">
                  <c:v>0111</c:v>
                </c:pt>
                <c:pt idx="8">
                  <c:v>1000</c:v>
                </c:pt>
                <c:pt idx="9">
                  <c:v>1001</c:v>
                </c:pt>
                <c:pt idx="10">
                  <c:v>1010</c:v>
                </c:pt>
                <c:pt idx="11">
                  <c:v>1011</c:v>
                </c:pt>
                <c:pt idx="12">
                  <c:v>1100</c:v>
                </c:pt>
                <c:pt idx="13">
                  <c:v>1101</c:v>
                </c:pt>
                <c:pt idx="14">
                  <c:v>1110</c:v>
                </c:pt>
                <c:pt idx="15">
                  <c:v>1111</c:v>
                </c:pt>
              </c:strCache>
            </c:strRef>
          </c:cat>
          <c:val>
            <c:numRef>
              <c:f>Sheet1!$C$2:$C$17</c:f>
              <c:numCache>
                <c:formatCode>General</c:formatCode>
                <c:ptCount val="16"/>
                <c:pt idx="0">
                  <c:v>1.4999999999999999E-2</c:v>
                </c:pt>
                <c:pt idx="1">
                  <c:v>1.4999999999999999E-2</c:v>
                </c:pt>
                <c:pt idx="2">
                  <c:v>0.01</c:v>
                </c:pt>
                <c:pt idx="3">
                  <c:v>0.02</c:v>
                </c:pt>
                <c:pt idx="4">
                  <c:v>0.01</c:v>
                </c:pt>
                <c:pt idx="5">
                  <c:v>1.4999999999999999E-2</c:v>
                </c:pt>
                <c:pt idx="6">
                  <c:v>0.02</c:v>
                </c:pt>
                <c:pt idx="7">
                  <c:v>0.05</c:v>
                </c:pt>
                <c:pt idx="8">
                  <c:v>0.01</c:v>
                </c:pt>
                <c:pt idx="9">
                  <c:v>1.4999999999999999E-2</c:v>
                </c:pt>
                <c:pt idx="10">
                  <c:v>2.5000000000000001E-2</c:v>
                </c:pt>
                <c:pt idx="11">
                  <c:v>5.5E-2</c:v>
                </c:pt>
                <c:pt idx="12">
                  <c:v>6.5000000000000002E-2</c:v>
                </c:pt>
                <c:pt idx="13">
                  <c:v>0.105</c:v>
                </c:pt>
                <c:pt idx="14">
                  <c:v>0.16</c:v>
                </c:pt>
                <c:pt idx="15">
                  <c:v>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9B-1049-BC34-7B3A61CEFE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04593488"/>
        <c:axId val="1904601840"/>
      </c:barChart>
      <c:catAx>
        <c:axId val="19045934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>
                    <a:solidFill>
                      <a:schemeClr val="tx1"/>
                    </a:solidFill>
                  </a:rPr>
                  <a:t>Bitstring/</a:t>
                </a:r>
                <a:r>
                  <a:rPr lang="en-US" sz="2000" baseline="0">
                    <a:solidFill>
                      <a:schemeClr val="tx1"/>
                    </a:solidFill>
                  </a:rPr>
                  <a:t> Outcome</a:t>
                </a:r>
                <a:endParaRPr lang="en-US" sz="200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4601840"/>
        <c:crosses val="autoZero"/>
        <c:auto val="1"/>
        <c:lblAlgn val="ctr"/>
        <c:lblOffset val="100"/>
        <c:noMultiLvlLbl val="0"/>
      </c:catAx>
      <c:valAx>
        <c:axId val="190460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9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>
                    <a:solidFill>
                      <a:schemeClr val="tx1"/>
                    </a:solidFill>
                  </a:rPr>
                  <a:t>Probability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4593488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7030A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Sheet1!$A$21:$A$36</c:f>
              <c:strCache>
                <c:ptCount val="16"/>
                <c:pt idx="0">
                  <c:v>0000</c:v>
                </c:pt>
                <c:pt idx="1">
                  <c:v>0001</c:v>
                </c:pt>
                <c:pt idx="2">
                  <c:v>0010</c:v>
                </c:pt>
                <c:pt idx="3">
                  <c:v>0100</c:v>
                </c:pt>
                <c:pt idx="4">
                  <c:v>1000</c:v>
                </c:pt>
                <c:pt idx="5">
                  <c:v>0011</c:v>
                </c:pt>
                <c:pt idx="6">
                  <c:v>0101</c:v>
                </c:pt>
                <c:pt idx="7">
                  <c:v>0110</c:v>
                </c:pt>
                <c:pt idx="8">
                  <c:v>1001</c:v>
                </c:pt>
                <c:pt idx="9">
                  <c:v>1010</c:v>
                </c:pt>
                <c:pt idx="10">
                  <c:v>1100</c:v>
                </c:pt>
                <c:pt idx="11">
                  <c:v>0111</c:v>
                </c:pt>
                <c:pt idx="12">
                  <c:v>1011</c:v>
                </c:pt>
                <c:pt idx="13">
                  <c:v>1101</c:v>
                </c:pt>
                <c:pt idx="14">
                  <c:v>1110</c:v>
                </c:pt>
                <c:pt idx="15">
                  <c:v>1111</c:v>
                </c:pt>
              </c:strCache>
            </c:strRef>
          </c:cat>
          <c:val>
            <c:numRef>
              <c:f>Sheet1!$C$21:$C$36</c:f>
              <c:numCache>
                <c:formatCode>General</c:formatCode>
                <c:ptCount val="16"/>
                <c:pt idx="0">
                  <c:v>1.4999999999999999E-2</c:v>
                </c:pt>
                <c:pt idx="1">
                  <c:v>1.4999999999999999E-2</c:v>
                </c:pt>
                <c:pt idx="2">
                  <c:v>0.01</c:v>
                </c:pt>
                <c:pt idx="3">
                  <c:v>0.01</c:v>
                </c:pt>
                <c:pt idx="4">
                  <c:v>0.01</c:v>
                </c:pt>
                <c:pt idx="5">
                  <c:v>0.02</c:v>
                </c:pt>
                <c:pt idx="6">
                  <c:v>1.4999999999999999E-2</c:v>
                </c:pt>
                <c:pt idx="7">
                  <c:v>0.02</c:v>
                </c:pt>
                <c:pt idx="8">
                  <c:v>1.4999999999999999E-2</c:v>
                </c:pt>
                <c:pt idx="9">
                  <c:v>2.5000000000000001E-2</c:v>
                </c:pt>
                <c:pt idx="10">
                  <c:v>6.5000000000000002E-2</c:v>
                </c:pt>
                <c:pt idx="11">
                  <c:v>0.05</c:v>
                </c:pt>
                <c:pt idx="12">
                  <c:v>5.5E-2</c:v>
                </c:pt>
                <c:pt idx="13">
                  <c:v>0.105</c:v>
                </c:pt>
                <c:pt idx="14">
                  <c:v>0.16</c:v>
                </c:pt>
                <c:pt idx="15">
                  <c:v>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40-5A40-BD4B-AD8CA833EF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04593488"/>
        <c:axId val="1904601840"/>
      </c:barChart>
      <c:catAx>
        <c:axId val="19045934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>
                    <a:solidFill>
                      <a:schemeClr val="tx1"/>
                    </a:solidFill>
                  </a:rPr>
                  <a:t>Bitstring/</a:t>
                </a:r>
                <a:r>
                  <a:rPr lang="en-US" sz="2000" baseline="0">
                    <a:solidFill>
                      <a:schemeClr val="tx1"/>
                    </a:solidFill>
                  </a:rPr>
                  <a:t> Outcome</a:t>
                </a:r>
                <a:endParaRPr lang="en-US" sz="200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4601840"/>
        <c:crosses val="autoZero"/>
        <c:auto val="1"/>
        <c:lblAlgn val="ctr"/>
        <c:lblOffset val="100"/>
        <c:noMultiLvlLbl val="0"/>
      </c:catAx>
      <c:valAx>
        <c:axId val="190460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9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>
                    <a:solidFill>
                      <a:schemeClr val="tx1"/>
                    </a:solidFill>
                  </a:rPr>
                  <a:t>Probability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4593488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7E055E-20F4-464F-B3CB-E51AE65DDD94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DCD9F-1737-4150-96DB-DCD302BA6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78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DCD9F-1737-4150-96DB-DCD302BA601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339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F965DC-4D72-4067-8A9B-6CFE5CBE0910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797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F965DC-4D72-4067-8A9B-6CFE5CBE09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4470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F965DC-4D72-4067-8A9B-6CFE5CBE0910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59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F965DC-4D72-4067-8A9B-6CFE5CBE09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70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F965DC-4D72-4067-8A9B-6CFE5CBE09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8710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F965DC-4D72-4067-8A9B-6CFE5CBE0910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631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DCD9F-1737-4150-96DB-DCD302BA601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2591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F965DC-4D72-4067-8A9B-6CFE5CBE0910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9378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F965DC-4D72-4067-8A9B-6CFE5CBE0910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0444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F965DC-4D72-4067-8A9B-6CFE5CBE09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222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F965DC-4D72-4067-8A9B-6CFE5CBE091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517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F965DC-4D72-4067-8A9B-6CFE5CBE09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3753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5BC47-2EC4-49EB-A523-6920663C777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9172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DCD9F-1737-4150-96DB-DCD302BA601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1465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F965DC-4D72-4067-8A9B-6CFE5CBE09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7527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68546DE-D46F-394F-9343-58DDAFEC31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4280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F965DC-4D72-4067-8A9B-6CFE5CBE0910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599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9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70342-D23F-4273-AB88-43C977736E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093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2915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9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70342-D23F-4273-AB88-43C977736E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093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1310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9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70342-D23F-4273-AB88-43C977736E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093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2329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9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70342-D23F-4273-AB88-43C977736E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093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8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F965DC-4D72-4067-8A9B-6CFE5CBE091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5253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9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70342-D23F-4273-AB88-43C977736E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093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8492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F965DC-4D72-4067-8A9B-6CFE5CBE0910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7710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F965DC-4D72-4067-8A9B-6CFE5CBE0910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8325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F965DC-4D72-4067-8A9B-6CFE5CBE0910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947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F965DC-4D72-4067-8A9B-6CFE5CBE09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5732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F965DC-4D72-4067-8A9B-6CFE5CBE0910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522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DCD9F-1737-4150-96DB-DCD302BA601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510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F965DC-4D72-4067-8A9B-6CFE5CBE09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447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F965DC-4D72-4067-8A9B-6CFE5CBE091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121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DCD9F-1737-4150-96DB-DCD302BA601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445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DCD9F-1737-4150-96DB-DCD302BA601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47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F965DC-4D72-4067-8A9B-6CFE5CBE09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788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F965DC-4D72-4067-8A9B-6CFE5CBE091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953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W-Madison logo - Geometric shapes added for interest.&#10;&#10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8"/>
            <a:ext cx="12192000" cy="6855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t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58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01FF7A-21A8-401B-BAF0-FD6C6E88B8F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930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8"/>
            <a:ext cx="11018520" cy="21881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E374A5-5531-4B4E-A5D8-7FC029EF8F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>
                <a:solidFill>
                  <a:srgbClr val="023568"/>
                </a:solidFill>
              </a:defRPr>
            </a:lvl1pPr>
          </a:lstStyle>
          <a:p>
            <a:fld id="{27258FFF-F925-446B-8502-81C933981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1553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8"/>
            <a:ext cx="11018520" cy="21881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E374A5-5531-4B4E-A5D8-7FC029EF8F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>
                <a:solidFill>
                  <a:srgbClr val="023568"/>
                </a:solidFill>
              </a:defRPr>
            </a:lvl1pPr>
          </a:lstStyle>
          <a:p>
            <a:fld id="{27258FFF-F925-446B-8502-81C933981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634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8"/>
            <a:ext cx="11018520" cy="21881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E374A5-5531-4B4E-A5D8-7FC029EF8F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>
                <a:solidFill>
                  <a:srgbClr val="023568"/>
                </a:solidFill>
              </a:defRPr>
            </a:lvl1pPr>
          </a:lstStyle>
          <a:p>
            <a:fld id="{27258FFF-F925-446B-8502-81C933981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4078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8"/>
            <a:ext cx="11018520" cy="21881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E374A5-5531-4B4E-A5D8-7FC029EF8F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>
                <a:solidFill>
                  <a:srgbClr val="023568"/>
                </a:solidFill>
              </a:defRPr>
            </a:lvl1pPr>
          </a:lstStyle>
          <a:p>
            <a:fld id="{27258FFF-F925-446B-8502-81C933981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0156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8"/>
            <a:ext cx="11018520" cy="21881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E374A5-5531-4B4E-A5D8-7FC029EF8F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>
                <a:solidFill>
                  <a:srgbClr val="023568"/>
                </a:solidFill>
              </a:defRPr>
            </a:lvl1pPr>
          </a:lstStyle>
          <a:p>
            <a:fld id="{27258FFF-F925-446B-8502-81C933981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6153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8"/>
            <a:ext cx="11018520" cy="21881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E374A5-5531-4B4E-A5D8-7FC029EF8F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>
                <a:solidFill>
                  <a:srgbClr val="023568"/>
                </a:solidFill>
              </a:defRPr>
            </a:lvl1pPr>
          </a:lstStyle>
          <a:p>
            <a:fld id="{27258FFF-F925-446B-8502-81C933981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8334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8"/>
            <a:ext cx="11018520" cy="21881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E374A5-5531-4B4E-A5D8-7FC029EF8F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>
                <a:solidFill>
                  <a:srgbClr val="023568"/>
                </a:solidFill>
              </a:defRPr>
            </a:lvl1pPr>
          </a:lstStyle>
          <a:p>
            <a:fld id="{27258FFF-F925-446B-8502-81C933981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366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8"/>
            <a:ext cx="11018520" cy="21881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E374A5-5531-4B4E-A5D8-7FC029EF8F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>
                <a:solidFill>
                  <a:srgbClr val="023568"/>
                </a:solidFill>
              </a:defRPr>
            </a:lvl1pPr>
          </a:lstStyle>
          <a:p>
            <a:fld id="{27258FFF-F925-446B-8502-81C933981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5991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8"/>
            <a:ext cx="11018520" cy="21881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E374A5-5531-4B4E-A5D8-7FC029EF8F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>
                <a:solidFill>
                  <a:srgbClr val="023568"/>
                </a:solidFill>
              </a:defRPr>
            </a:lvl1pPr>
          </a:lstStyle>
          <a:p>
            <a:fld id="{27258FFF-F925-446B-8502-81C933981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0576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par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W-Madison logo - Geometric shapes added for interest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149" cy="6859041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2C82-A379-4545-9012-2E0C5599690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t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431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8"/>
            <a:ext cx="11018520" cy="21881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E374A5-5531-4B4E-A5D8-7FC029EF8F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>
                <a:solidFill>
                  <a:srgbClr val="023568"/>
                </a:solidFill>
              </a:defRPr>
            </a:lvl1pPr>
          </a:lstStyle>
          <a:p>
            <a:fld id="{27258FFF-F925-446B-8502-81C933981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175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8"/>
            <a:ext cx="11018520" cy="21881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E374A5-5531-4B4E-A5D8-7FC029EF8F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>
                <a:solidFill>
                  <a:srgbClr val="023568"/>
                </a:solidFill>
              </a:defRPr>
            </a:lvl1pPr>
          </a:lstStyle>
          <a:p>
            <a:fld id="{27258FFF-F925-446B-8502-81C933981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0279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8"/>
            <a:ext cx="11018520" cy="21881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E374A5-5531-4B4E-A5D8-7FC029EF8F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>
                <a:solidFill>
                  <a:srgbClr val="023568"/>
                </a:solidFill>
              </a:defRPr>
            </a:lvl1pPr>
          </a:lstStyle>
          <a:p>
            <a:fld id="{27258FFF-F925-446B-8502-81C933981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15224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8"/>
            <a:ext cx="11018520" cy="21881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E374A5-5531-4B4E-A5D8-7FC029EF8F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>
                <a:solidFill>
                  <a:srgbClr val="023568"/>
                </a:solidFill>
              </a:defRPr>
            </a:lvl1pPr>
          </a:lstStyle>
          <a:p>
            <a:fld id="{27258FFF-F925-446B-8502-81C933981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871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8"/>
            <a:ext cx="11018520" cy="21881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E374A5-5531-4B4E-A5D8-7FC029EF8F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>
                <a:solidFill>
                  <a:srgbClr val="023568"/>
                </a:solidFill>
              </a:defRPr>
            </a:lvl1pPr>
          </a:lstStyle>
          <a:p>
            <a:fld id="{27258FFF-F925-446B-8502-81C933981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044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8"/>
            <a:ext cx="11018520" cy="21881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E374A5-5531-4B4E-A5D8-7FC029EF8F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>
                <a:solidFill>
                  <a:srgbClr val="023568"/>
                </a:solidFill>
              </a:defRPr>
            </a:lvl1pPr>
          </a:lstStyle>
          <a:p>
            <a:fld id="{27258FFF-F925-446B-8502-81C933981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1393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8"/>
            <a:ext cx="11018520" cy="21881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E374A5-5531-4B4E-A5D8-7FC029EF8F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>
                <a:solidFill>
                  <a:srgbClr val="023568"/>
                </a:solidFill>
              </a:defRPr>
            </a:lvl1pPr>
          </a:lstStyle>
          <a:p>
            <a:fld id="{27258FFF-F925-446B-8502-81C933981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12966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8"/>
            <a:ext cx="11018520" cy="21881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E374A5-5531-4B4E-A5D8-7FC029EF8F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>
                <a:solidFill>
                  <a:srgbClr val="023568"/>
                </a:solidFill>
              </a:defRPr>
            </a:lvl1pPr>
          </a:lstStyle>
          <a:p>
            <a:fld id="{27258FFF-F925-446B-8502-81C933981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2082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8"/>
            <a:ext cx="11018520" cy="21881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E374A5-5531-4B4E-A5D8-7FC029EF8F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>
                <a:solidFill>
                  <a:srgbClr val="023568"/>
                </a:solidFill>
              </a:defRPr>
            </a:lvl1pPr>
          </a:lstStyle>
          <a:p>
            <a:fld id="{27258FFF-F925-446B-8502-81C933981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0689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8"/>
            <a:ext cx="11018520" cy="161282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E374A5-5531-4B4E-A5D8-7FC029EF8F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>
                <a:solidFill>
                  <a:srgbClr val="023568"/>
                </a:solidFill>
              </a:defRPr>
            </a:lvl1pPr>
          </a:lstStyle>
          <a:p>
            <a:fld id="{27258FFF-F925-446B-8502-81C933981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1181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367542"/>
            <a:ext cx="10515600" cy="6665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838200" y="1230594"/>
            <a:ext cx="10515600" cy="4929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E6B92C82-A379-4545-9012-2E0C55996908}" type="datetimeFigureOut">
              <a:rPr lang="en-US" smtClean="0"/>
              <a:t>3/27/2022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966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8"/>
            <a:ext cx="11018520" cy="21881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E374A5-5531-4B4E-A5D8-7FC029EF8F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>
                <a:solidFill>
                  <a:srgbClr val="023568"/>
                </a:solidFill>
              </a:defRPr>
            </a:lvl1pPr>
          </a:lstStyle>
          <a:p>
            <a:fld id="{27258FFF-F925-446B-8502-81C933981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0707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24461" y="3793068"/>
            <a:ext cx="6795913" cy="16848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3600"/>
              </a:lnSpc>
              <a:buNone/>
              <a:defRPr sz="3000" b="0" cap="none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 Light" pitchFamily="2" charset="0"/>
                <a:ea typeface="Roboto Condensed Light" pitchFamily="2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17EE9D9-49A7-AE42-84D1-352EBEE40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4462" y="333633"/>
            <a:ext cx="6795913" cy="3459435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ts val="4800"/>
              </a:lnSpc>
              <a:defRPr sz="4200" b="1" cap="none" spc="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83552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24461" y="3793068"/>
            <a:ext cx="6795913" cy="16848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3600"/>
              </a:lnSpc>
              <a:buNone/>
              <a:defRPr sz="3000" b="0" cap="none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 Light" pitchFamily="2" charset="0"/>
                <a:ea typeface="Roboto Condensed Light" pitchFamily="2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17EE9D9-49A7-AE42-84D1-352EBEE40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4462" y="333633"/>
            <a:ext cx="6795913" cy="3459435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ts val="4800"/>
              </a:lnSpc>
              <a:defRPr sz="4200" b="1" cap="none" spc="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84657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24461" y="3793068"/>
            <a:ext cx="6795913" cy="16848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3600"/>
              </a:lnSpc>
              <a:buNone/>
              <a:defRPr sz="3000" b="0" cap="none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 Light" pitchFamily="2" charset="0"/>
                <a:ea typeface="Roboto Condensed Light" pitchFamily="2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17EE9D9-49A7-AE42-84D1-352EBEE40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4462" y="333633"/>
            <a:ext cx="6795913" cy="3459435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ts val="4800"/>
              </a:lnSpc>
              <a:defRPr sz="4200" b="1" cap="none" spc="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05498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24461" y="3793068"/>
            <a:ext cx="6795913" cy="16848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3600"/>
              </a:lnSpc>
              <a:buNone/>
              <a:defRPr sz="3000" b="0" cap="none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 Light" pitchFamily="2" charset="0"/>
                <a:ea typeface="Roboto Condensed Light" pitchFamily="2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17EE9D9-49A7-AE42-84D1-352EBEE40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4462" y="333633"/>
            <a:ext cx="6795913" cy="3459435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ts val="4800"/>
              </a:lnSpc>
              <a:defRPr sz="4200" b="1" cap="none" spc="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17916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24461" y="3793068"/>
            <a:ext cx="6795913" cy="16848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3600"/>
              </a:lnSpc>
              <a:buNone/>
              <a:defRPr sz="3000" b="0" cap="none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 Light" pitchFamily="2" charset="0"/>
                <a:ea typeface="Roboto Condensed Light" pitchFamily="2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17EE9D9-49A7-AE42-84D1-352EBEE40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4462" y="333633"/>
            <a:ext cx="6795913" cy="3459435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ts val="4800"/>
              </a:lnSpc>
              <a:defRPr sz="4200" b="1" cap="none" spc="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59860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62AA51-A95B-429E-B120-FC8F7567CF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75DC4F2-5410-4B2B-957C-CD44EB1FD4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5AE95D7-FB2C-4195-A21E-FD9DAD3D67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20C3E-DAFD-421B-A108-A90B962938A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9058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AC98FC3-AA51-43FB-A2BC-15FAD97155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AA56646-EF3B-49DD-ACA8-4627FA6397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9CE6C6-46B5-4BFF-9754-129530FEC3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84F8A-CADF-44B8-A0B0-B2DD505683C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674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DE89E78-27AE-4FDE-887A-1587B6A07C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3EDB6F-8E67-40BB-A06E-348BE21804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0B3A42-BCA5-4BBD-AF9E-6D26C1D50E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C975D5-1479-40CF-A90A-2E8F0D157CA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2949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2441CC-E5FD-4BF7-A018-99400FBE36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CC0052-548B-46B2-BEFD-755736FA21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CED360-748E-487A-9DB2-D51F189AB6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4FD80-0C2B-40A5-B531-5A7EF35CBA3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827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2C82-A379-4545-9012-2E0C5599690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6448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07389DC-6CD2-489B-A1BA-3B0F5D339D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B330BB2-3F1F-4F69-B23D-09826BD2FC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A39F368-E788-4907-B22E-5B0BCB5D86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A4338-FCCD-4CF7-8291-51FA9479091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5778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3577B29-DEE9-47C3-B159-70666A2D27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4889DFE-7D1B-4403-AB62-BA90B178AD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96E6E11-9757-42CD-ACBC-1FEC11CF3E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52DEC-79E3-4F13-BAF2-F08C2ADBF5D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2356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7847437-7361-47E0-AE6D-E169126EB3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A7D3FC6-DE34-4472-B14B-35F9ED7817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5A5A265-8961-4792-8992-3DBF881B6C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83F6B-DF21-400A-B704-E3F7D702F8A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902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55DC3E-0670-40D2-AAD7-04764DBC94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CAED78-60B3-4646-AC59-2173980C53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89D322-5BE0-4046-9303-3EF82B936A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E39AD-74C5-4B29-B144-AB2539C5E22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9214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2295D8-6821-4B05-8173-1DE4045340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D6EA76-B477-4EB0-A9A4-1A2CDE7259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D8C5C9-2B3B-4BA5-97CE-2D476662B0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7C120-77C7-40C8-90E7-740BAA01BFF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6469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8224E1-57EF-417E-BA59-6AB7563E93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4331AC-DE84-4E20-9D5A-51F13A52CC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7A049D8-C365-4339-B3B8-4C9835EE78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02A79-504B-4AB2-98FF-D0868C619F6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6163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8DED48E-D143-40FB-B558-1B49BD362E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4AF7B0-36E2-4892-8148-3CD445D1A4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867318D-2DF1-4F03-BD3E-2FFDA11A1F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D90CE1-FC62-46BC-9854-7D0E913B8FB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3412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BA3C2-612E-5349-8A24-332FB866F2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0192E8-76FD-6848-9730-D7D6E5FDE8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314C3-224B-4C4E-AECC-3F0CD310A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0549C-568F-8046-9DE5-449C0807D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DA477-4BED-794C-B7D9-45B36B8F3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68CA2-7760-884E-B947-70D00A0B3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388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92CBC-CF22-0A4C-B30F-6DBB80B12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E5C39-9FF3-D643-A1F6-4A170CC058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0DE2B-21FB-5B40-939C-FA0523155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9A978-F8A2-544B-9C20-FAE778450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62C3E-C0AE-3844-AE4C-171CC2E9E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68CA2-7760-884E-B947-70D00A0B3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3870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333EE-B1D0-E945-9215-A689E839A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47A0C6-5A6B-C245-BC6F-1C12B03440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44C35-E63C-6848-B93D-18C2F0CDE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C1AA6-89B3-D14E-BB93-520A5C8C1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460D1-6143-1643-A16A-46AEAF049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68CA2-7760-884E-B947-70D00A0B3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23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4370"/>
            <a:ext cx="10515600" cy="683664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30596"/>
            <a:ext cx="5181600" cy="5023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30596"/>
            <a:ext cx="5181600" cy="5023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2C82-A379-4545-9012-2E0C5599690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17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82C2D-B5B6-954E-A958-859C28B5D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2E029-D928-C94B-97B7-6175FE6639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3B666D-05CA-C648-A95B-3E399C5EB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297FE2-2C0B-554E-ADA1-631A4A524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36AB34-BC9E-CE46-80F5-15C93ACF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CCE2B-E188-1748-8C78-258CDCEB6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68CA2-7760-884E-B947-70D00A0B3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744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6412E-C504-F94F-B7F3-388324409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BB09D4-5EBF-4742-B618-DF1AF232D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E00C2A-D4A4-F94B-8345-763656B10A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AA48AA-59B0-EC41-AAC4-3FB823F364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A48C97-1FB9-D644-AC54-EB7B6FAEB0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EAECBD-8647-3845-AEDE-15C41BB69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84D3EF-6FEC-114D-AE2C-316E99985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4530F6-5092-3A4B-B413-4C4DD411E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68CA2-7760-884E-B947-70D00A0B3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7081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EFD4C-8271-4E47-9F3A-EE4102399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EAFDC3-C6B1-2442-ACAF-3C2C97615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85A0AC-61C3-E64B-A1CD-F13436D47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9E52E-0CEE-A949-9C07-2D25F891F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68CA2-7760-884E-B947-70D00A0B3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5175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CBAE5B-5366-1D43-B3D3-F8A8B88B1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50FBB5-9E90-9547-A563-98D47159D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7D9D60-766C-AD45-92F5-50B5FE7D2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68CA2-7760-884E-B947-70D00A0B3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1553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66395-6327-9446-803F-FC70C190C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CA1E0-AC1F-884E-885C-81255E0FA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C51FDC-CB3F-5F4E-8240-ACB57D730C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7410F0-1586-1546-9AA6-C3FC67D99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C82DFC-A3F4-414B-9864-2A4B061F8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79A09-98A1-3E40-AE3B-DDFD1E5F7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68CA2-7760-884E-B947-70D00A0B3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782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852A7-E703-AD4B-9C11-F07101A8B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B4EBAE-BA53-984C-A199-6C74B3EE6F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89A706-6250-CF41-B8E3-A141552E96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C5174B-5DD4-E348-94A0-99A554979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48C91C-E53F-2948-97C0-FFD800025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A8B32B-E75C-D94B-8469-07F0A0361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68CA2-7760-884E-B947-70D00A0B3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3267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31790-E79F-D944-8D6B-62ED703EC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9C602D-6C33-1642-B716-BB57E75CD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0DC9BD-4B18-BB4F-8795-F10F5861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D5A90-56CF-5545-BB9C-F45234168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B8F90-F6BC-0244-A337-E9DFD4CC7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68CA2-7760-884E-B947-70D00A0B3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4663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2084B1-6949-4049-BEBE-F56610404F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CB87DC-9E83-5F42-8943-D7FB117197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FFC2A-18F3-B044-BA12-3BAD57D07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BD6E0-E38F-D747-A547-0E793DBE6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CF941-FF8F-FB4C-B663-BBBD870D1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68CA2-7760-884E-B947-70D00A0B3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8127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8"/>
            <a:ext cx="11018520" cy="21881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E374A5-5531-4B4E-A5D8-7FC029EF8F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67168" y="6495735"/>
            <a:ext cx="555596" cy="13448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23568"/>
                </a:solidFill>
              </a:defRPr>
            </a:lvl1pPr>
          </a:lstStyle>
          <a:p>
            <a:fld id="{27258FFF-F925-446B-8502-81C9339817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6379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84745"/>
            <a:ext cx="10515600" cy="64093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16841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093720"/>
            <a:ext cx="5157787" cy="40959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16841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093720"/>
            <a:ext cx="5183188" cy="40959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2C82-A379-4545-9012-2E0C5599690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177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12729"/>
            <a:ext cx="10515600" cy="6152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2C82-A379-4545-9012-2E0C5599690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12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2C82-A379-4545-9012-2E0C5599690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66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6814"/>
            <a:ext cx="8128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: Rounded Corners 2"/>
          <p:cNvSpPr/>
          <p:nvPr userDrawn="1"/>
        </p:nvSpPr>
        <p:spPr>
          <a:xfrm>
            <a:off x="0" y="1221177"/>
            <a:ext cx="12192000" cy="106189"/>
          </a:xfrm>
          <a:prstGeom prst="roundRect">
            <a:avLst/>
          </a:prstGeom>
          <a:solidFill>
            <a:srgbClr val="9922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DEAC6FC-54B3-4AB7-B42E-F1847D21C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7633" y="0"/>
            <a:ext cx="484367" cy="4365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AE2DB5-4517-4C79-AADE-245F3E00587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6131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eometric shapes added for interest.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" y="-1041"/>
            <a:ext cx="12190149" cy="685904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7542"/>
            <a:ext cx="10515600" cy="6665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30594"/>
            <a:ext cx="10515600" cy="4929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E6B92C82-A379-4545-9012-2E0C5599690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D5DE6D7-F04D-7741-82FC-941AB368F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5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2" r:id="rId8"/>
    <p:sldLayoutId id="2147483697" r:id="rId9"/>
    <p:sldLayoutId id="2147483693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9" r:id="rId29"/>
    <p:sldLayoutId id="2147483740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48">
          <p15:clr>
            <a:srgbClr val="F26B43"/>
          </p15:clr>
        </p15:guide>
        <p15:guide id="3" orient="horz" pos="600">
          <p15:clr>
            <a:srgbClr val="F26B43"/>
          </p15:clr>
        </p15:guide>
        <p15:guide id="4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1553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3600" b="1" kern="1200">
          <a:solidFill>
            <a:srgbClr val="857437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26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3600" b="1" kern="1200">
          <a:solidFill>
            <a:srgbClr val="857437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388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3600" b="1" kern="1200">
          <a:solidFill>
            <a:srgbClr val="857437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8111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3600" b="1" kern="1200">
          <a:solidFill>
            <a:srgbClr val="857437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098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3600" b="1" kern="1200">
          <a:solidFill>
            <a:srgbClr val="857437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3358D33-81AB-4A1D-A75A-36441215D2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2E96A43-0F8B-47AC-8A93-304C4197E6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D6FB18D-737A-4287-9F43-0BD049BCBEA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1C32C9C-8F2F-4F3F-9387-92C759A9569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9799BCD-402A-4E41-8D3D-9F19CC96231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2AE9752-CD2D-4FAB-A438-53CA5676A32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661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7B502A-7F4B-0B48-BB42-E4B003FEB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2917E-EB11-A84F-8A90-3EDAFB3FB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BB5A4A-5F57-FA45-940A-A075177E9D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67D7C-8FEF-2C47-B7F5-70A0689423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DE2FF-7469-5446-A90D-5B6844535F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68CA2-7760-884E-B947-70D00A0B3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48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Relationship Id="rId6" Type="http://schemas.openxmlformats.org/officeDocument/2006/relationships/image" Target="../media/image32.png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0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file:///C:\WINDOWS\Desktop\REAL%20Millionaire%20Template\mill_lets_see.wav" TargetMode="External"/><Relationship Id="rId7" Type="http://schemas.openxmlformats.org/officeDocument/2006/relationships/image" Target="../media/image38.png"/><Relationship Id="rId2" Type="http://schemas.openxmlformats.org/officeDocument/2006/relationships/audio" Target="file:///C:\WINDOWS\Desktop\REAL%20Millionaire%20Template\millionaire1.wav" TargetMode="External"/><Relationship Id="rId1" Type="http://schemas.microsoft.com/office/2007/relationships/media" Target="file:///C:\WINDOWS\Desktop\REAL%20Millionaire%20Template\millionaire1.wav" TargetMode="External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42.xml"/><Relationship Id="rId4" Type="http://schemas.openxmlformats.org/officeDocument/2006/relationships/audio" Target="file:///C:\WINDOWS\Desktop\REAL%20Millionaire%20Template\mill_lets_see.wav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Relationship Id="rId4" Type="http://schemas.openxmlformats.org/officeDocument/2006/relationships/chart" Target="../charts/char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57.svg"/><Relationship Id="rId12" Type="http://schemas.openxmlformats.org/officeDocument/2006/relationships/chart" Target="../charts/chart6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12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chart" Target="../charts/chart5.xml"/><Relationship Id="rId9" Type="http://schemas.openxmlformats.org/officeDocument/2006/relationships/image" Target="../media/image59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13.xml"/><Relationship Id="rId4" Type="http://schemas.openxmlformats.org/officeDocument/2006/relationships/image" Target="../media/image30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4.xml"/><Relationship Id="rId6" Type="http://schemas.openxmlformats.org/officeDocument/2006/relationships/image" Target="../media/image68.emf"/><Relationship Id="rId5" Type="http://schemas.openxmlformats.org/officeDocument/2006/relationships/image" Target="../media/image19.emf"/><Relationship Id="rId4" Type="http://schemas.openxmlformats.org/officeDocument/2006/relationships/image" Target="../media/image6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71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4" Type="http://schemas.openxmlformats.org/officeDocument/2006/relationships/image" Target="../media/image74.sv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1.gif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2.sv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11" Type="http://schemas.openxmlformats.org/officeDocument/2006/relationships/image" Target="../media/image330.png"/><Relationship Id="rId5" Type="http://schemas.openxmlformats.org/officeDocument/2006/relationships/image" Target="../media/image20.png"/><Relationship Id="rId10" Type="http://schemas.openxmlformats.org/officeDocument/2006/relationships/image" Target="../media/image320.png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jpeg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23322"/>
            <a:ext cx="12191999" cy="737120"/>
          </a:xfrm>
          <a:solidFill>
            <a:srgbClr val="E5CCB0"/>
          </a:solidFill>
        </p:spPr>
        <p:txBody>
          <a:bodyPr>
            <a:normAutofit/>
          </a:bodyPr>
          <a:lstStyle/>
          <a:p>
            <a:r>
              <a:rPr lang="en-US" sz="4400" dirty="0">
                <a:latin typeface="Source Sans Pro" panose="020B0503030403020204" pitchFamily="34" charset="0"/>
              </a:rPr>
              <a:t>Quantum Computing: A Full Stack Problem</a:t>
            </a:r>
            <a:endParaRPr lang="en-US" sz="13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3268204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333333"/>
                </a:solidFill>
                <a:latin typeface="Source Sans Pro" panose="020B0503030403020204" pitchFamily="34" charset="0"/>
                <a:ea typeface="+mj-ea"/>
                <a:cs typeface="+mj-cs"/>
              </a:rPr>
              <a:t>Swamit Tannu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5020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roup 131">
            <a:extLst>
              <a:ext uri="{FF2B5EF4-FFF2-40B4-BE49-F238E27FC236}">
                <a16:creationId xmlns:a16="http://schemas.microsoft.com/office/drawing/2014/main" id="{7FA3D59C-512B-481B-8BB0-25F097DD8423}"/>
              </a:ext>
            </a:extLst>
          </p:cNvPr>
          <p:cNvGrpSpPr/>
          <p:nvPr/>
        </p:nvGrpSpPr>
        <p:grpSpPr>
          <a:xfrm>
            <a:off x="10180130" y="4215371"/>
            <a:ext cx="1907127" cy="2097340"/>
            <a:chOff x="909999" y="2915256"/>
            <a:chExt cx="1907127" cy="2097340"/>
          </a:xfrm>
        </p:grpSpPr>
        <p:pic>
          <p:nvPicPr>
            <p:cNvPr id="134" name="Picture 10" descr="Image result for bloch sphere QUTiP">
              <a:extLst>
                <a:ext uri="{FF2B5EF4-FFF2-40B4-BE49-F238E27FC236}">
                  <a16:creationId xmlns:a16="http://schemas.microsoft.com/office/drawing/2014/main" id="{E53ACFB1-BF44-4A0B-BD2D-D2B31B7479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999" y="3105469"/>
              <a:ext cx="1907127" cy="1907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0EA16BE2-3481-463B-8BBC-E6CEB3853189}"/>
                </a:ext>
              </a:extLst>
            </p:cNvPr>
            <p:cNvSpPr txBox="1"/>
            <p:nvPr/>
          </p:nvSpPr>
          <p:spPr>
            <a:xfrm>
              <a:off x="1733364" y="2915256"/>
              <a:ext cx="39407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D614DBCF-9257-46F6-8C0F-5304B795E9D7}"/>
                </a:ext>
              </a:extLst>
            </p:cNvPr>
            <p:cNvGrpSpPr/>
            <p:nvPr/>
          </p:nvGrpSpPr>
          <p:grpSpPr>
            <a:xfrm>
              <a:off x="1814214" y="4660137"/>
              <a:ext cx="179849" cy="338554"/>
              <a:chOff x="1814214" y="4660137"/>
              <a:chExt cx="179849" cy="338554"/>
            </a:xfrm>
          </p:grpSpPr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12F416F9-F811-490F-9A88-D9112647113B}"/>
                  </a:ext>
                </a:extLst>
              </p:cNvPr>
              <p:cNvSpPr/>
              <p:nvPr/>
            </p:nvSpPr>
            <p:spPr>
              <a:xfrm>
                <a:off x="1846769" y="4716730"/>
                <a:ext cx="83631" cy="82766"/>
              </a:xfrm>
              <a:prstGeom prst="rect">
                <a:avLst/>
              </a:prstGeom>
              <a:solidFill>
                <a:srgbClr val="E8DEDE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7F6C88C3-34F0-45DC-ABEE-6D5CE9BEAA11}"/>
                  </a:ext>
                </a:extLst>
              </p:cNvPr>
              <p:cNvSpPr txBox="1"/>
              <p:nvPr/>
            </p:nvSpPr>
            <p:spPr>
              <a:xfrm>
                <a:off x="1814214" y="4660137"/>
                <a:ext cx="17984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0</a:t>
                </a: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44E0ECC-3CBF-4C22-8BE2-5F53EFD85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37" y="13720"/>
            <a:ext cx="11313415" cy="1143000"/>
          </a:xfrm>
        </p:spPr>
        <p:txBody>
          <a:bodyPr>
            <a:normAutofit/>
          </a:bodyPr>
          <a:lstStyle/>
          <a:p>
            <a:r>
              <a:rPr lang="en-US" sz="4000" b="1" dirty="0"/>
              <a:t>Qubit State Vulnerable to Errors 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1DF19EC-0997-4D15-B178-FB010B967B79}"/>
              </a:ext>
            </a:extLst>
          </p:cNvPr>
          <p:cNvGrpSpPr/>
          <p:nvPr/>
        </p:nvGrpSpPr>
        <p:grpSpPr>
          <a:xfrm>
            <a:off x="7468750" y="4834330"/>
            <a:ext cx="2805200" cy="797678"/>
            <a:chOff x="9281630" y="4775959"/>
            <a:chExt cx="2110115" cy="495212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3C998FD5-E5F5-4D67-93D6-B5BEDFA47D3E}"/>
                </a:ext>
              </a:extLst>
            </p:cNvPr>
            <p:cNvCxnSpPr>
              <a:cxnSpLocks/>
            </p:cNvCxnSpPr>
            <p:nvPr/>
          </p:nvCxnSpPr>
          <p:spPr>
            <a:xfrm>
              <a:off x="9281630" y="5035181"/>
              <a:ext cx="274050" cy="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4FB0CA86-D62B-40F0-9F66-D3D55D9DCD75}"/>
                </a:ext>
              </a:extLst>
            </p:cNvPr>
            <p:cNvCxnSpPr>
              <a:cxnSpLocks/>
            </p:cNvCxnSpPr>
            <p:nvPr/>
          </p:nvCxnSpPr>
          <p:spPr>
            <a:xfrm>
              <a:off x="10976484" y="5042150"/>
              <a:ext cx="415261" cy="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051A834-70C0-4739-AE08-B29BE8144178}"/>
                </a:ext>
              </a:extLst>
            </p:cNvPr>
            <p:cNvSpPr/>
            <p:nvPr/>
          </p:nvSpPr>
          <p:spPr>
            <a:xfrm>
              <a:off x="9473012" y="4775959"/>
              <a:ext cx="1710221" cy="495212"/>
            </a:xfrm>
            <a:prstGeom prst="rect">
              <a:avLst/>
            </a:prstGeom>
            <a:solidFill>
              <a:srgbClr val="FEE599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 Rounded MT Bold" panose="020F0704030504030204" pitchFamily="34" charset="0"/>
                </a:rPr>
                <a:t>Quantum</a:t>
              </a:r>
            </a:p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 Rounded MT Bold" panose="020F0704030504030204" pitchFamily="34" charset="0"/>
                </a:rPr>
                <a:t>gate</a:t>
              </a: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DFC766E0-7AB7-4850-BBF5-7340664F581C}"/>
              </a:ext>
            </a:extLst>
          </p:cNvPr>
          <p:cNvSpPr txBox="1"/>
          <p:nvPr/>
        </p:nvSpPr>
        <p:spPr>
          <a:xfrm>
            <a:off x="6856216" y="3362115"/>
            <a:ext cx="1080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= 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61FC31F-ABE0-455F-9ED4-F70C7D4055B1}"/>
              </a:ext>
            </a:extLst>
          </p:cNvPr>
          <p:cNvSpPr txBox="1"/>
          <p:nvPr/>
        </p:nvSpPr>
        <p:spPr>
          <a:xfrm>
            <a:off x="9137976" y="3357830"/>
            <a:ext cx="1969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= t (100 µS)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E2ADA26-BFE1-4A3E-8EE1-D5BB05DBC876}"/>
              </a:ext>
            </a:extLst>
          </p:cNvPr>
          <p:cNvGrpSpPr/>
          <p:nvPr/>
        </p:nvGrpSpPr>
        <p:grpSpPr>
          <a:xfrm>
            <a:off x="8364205" y="4178631"/>
            <a:ext cx="1176866" cy="634206"/>
            <a:chOff x="10012369" y="1840832"/>
            <a:chExt cx="1176866" cy="634206"/>
          </a:xfrm>
        </p:grpSpPr>
        <p:sp>
          <p:nvSpPr>
            <p:cNvPr id="63" name="Lightning Bolt 62">
              <a:extLst>
                <a:ext uri="{FF2B5EF4-FFF2-40B4-BE49-F238E27FC236}">
                  <a16:creationId xmlns:a16="http://schemas.microsoft.com/office/drawing/2014/main" id="{FCBAB7E2-9AD4-4D51-8971-63669AB8F194}"/>
                </a:ext>
              </a:extLst>
            </p:cNvPr>
            <p:cNvSpPr/>
            <p:nvPr/>
          </p:nvSpPr>
          <p:spPr>
            <a:xfrm>
              <a:off x="10012369" y="1840832"/>
              <a:ext cx="645459" cy="634206"/>
            </a:xfrm>
            <a:prstGeom prst="lightningBol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3562E79-7DD1-4D1E-8307-BB0EB172E969}"/>
                </a:ext>
              </a:extLst>
            </p:cNvPr>
            <p:cNvSpPr txBox="1"/>
            <p:nvPr/>
          </p:nvSpPr>
          <p:spPr>
            <a:xfrm>
              <a:off x="10440312" y="1868339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Error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BB2B6FCD-6430-490E-ACF6-9B4B69E8A346}"/>
              </a:ext>
            </a:extLst>
          </p:cNvPr>
          <p:cNvGrpSpPr/>
          <p:nvPr/>
        </p:nvGrpSpPr>
        <p:grpSpPr>
          <a:xfrm>
            <a:off x="6417715" y="1354112"/>
            <a:ext cx="1907127" cy="2097340"/>
            <a:chOff x="1474333" y="2287208"/>
            <a:chExt cx="1907127" cy="2097340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F0CB54CF-2FDA-4D14-A7CB-D0EC58FB60E9}"/>
                </a:ext>
              </a:extLst>
            </p:cNvPr>
            <p:cNvGrpSpPr/>
            <p:nvPr/>
          </p:nvGrpSpPr>
          <p:grpSpPr>
            <a:xfrm>
              <a:off x="1474333" y="2287208"/>
              <a:ext cx="1907127" cy="2097340"/>
              <a:chOff x="909999" y="2915256"/>
              <a:chExt cx="1907127" cy="2097340"/>
            </a:xfrm>
          </p:grpSpPr>
          <p:pic>
            <p:nvPicPr>
              <p:cNvPr id="93" name="Picture 10" descr="Image result for bloch sphere QUTiP">
                <a:extLst>
                  <a:ext uri="{FF2B5EF4-FFF2-40B4-BE49-F238E27FC236}">
                    <a16:creationId xmlns:a16="http://schemas.microsoft.com/office/drawing/2014/main" id="{84B3437D-7CAB-4E5B-A439-454DDC9968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9999" y="3105469"/>
                <a:ext cx="1907127" cy="19071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07A9C325-B479-4E29-A258-DC23336DD365}"/>
                  </a:ext>
                </a:extLst>
              </p:cNvPr>
              <p:cNvSpPr txBox="1"/>
              <p:nvPr/>
            </p:nvSpPr>
            <p:spPr>
              <a:xfrm>
                <a:off x="1733364" y="2915256"/>
                <a:ext cx="39407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4E2B83D2-568C-4DEB-95A1-91DEA452C0E7}"/>
                  </a:ext>
                </a:extLst>
              </p:cNvPr>
              <p:cNvGrpSpPr/>
              <p:nvPr/>
            </p:nvGrpSpPr>
            <p:grpSpPr>
              <a:xfrm>
                <a:off x="1814214" y="4660137"/>
                <a:ext cx="179849" cy="338554"/>
                <a:chOff x="1814214" y="4660137"/>
                <a:chExt cx="179849" cy="338554"/>
              </a:xfrm>
            </p:grpSpPr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7798B690-01CA-4087-B579-9AE309B0F2A1}"/>
                    </a:ext>
                  </a:extLst>
                </p:cNvPr>
                <p:cNvSpPr/>
                <p:nvPr/>
              </p:nvSpPr>
              <p:spPr>
                <a:xfrm>
                  <a:off x="1846769" y="4716730"/>
                  <a:ext cx="83631" cy="82766"/>
                </a:xfrm>
                <a:prstGeom prst="rect">
                  <a:avLst/>
                </a:prstGeom>
                <a:solidFill>
                  <a:srgbClr val="E8DEDE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DAA74096-C7FB-4D0B-8AA5-C2AC2BCF0F1F}"/>
                    </a:ext>
                  </a:extLst>
                </p:cNvPr>
                <p:cNvSpPr txBox="1"/>
                <p:nvPr/>
              </p:nvSpPr>
              <p:spPr>
                <a:xfrm>
                  <a:off x="1814214" y="4660137"/>
                  <a:ext cx="17984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/>
                    <a:t>0</a:t>
                  </a:r>
                </a:p>
              </p:txBody>
            </p:sp>
          </p:grpSp>
        </p:grp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BF35D556-74EC-4C75-B258-3C01D4E80D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19687" y="3410011"/>
              <a:ext cx="333231" cy="49167"/>
            </a:xfrm>
            <a:prstGeom prst="line">
              <a:avLst/>
            </a:prstGeom>
            <a:ln w="12700">
              <a:solidFill>
                <a:schemeClr val="tx1"/>
              </a:solidFill>
              <a:headEnd type="oval"/>
              <a:tailEnd type="non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F0CDE015-832C-46A3-A570-10B9D9F44F30}"/>
              </a:ext>
            </a:extLst>
          </p:cNvPr>
          <p:cNvGrpSpPr/>
          <p:nvPr/>
        </p:nvGrpSpPr>
        <p:grpSpPr>
          <a:xfrm>
            <a:off x="9038830" y="1339814"/>
            <a:ext cx="1907127" cy="2097340"/>
            <a:chOff x="909999" y="2915256"/>
            <a:chExt cx="1907127" cy="2097340"/>
          </a:xfrm>
        </p:grpSpPr>
        <p:pic>
          <p:nvPicPr>
            <p:cNvPr id="114" name="Picture 10" descr="Image result for bloch sphere QUTiP">
              <a:extLst>
                <a:ext uri="{FF2B5EF4-FFF2-40B4-BE49-F238E27FC236}">
                  <a16:creationId xmlns:a16="http://schemas.microsoft.com/office/drawing/2014/main" id="{7DD976DD-2F96-40A5-B378-848EE2C213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999" y="3105469"/>
              <a:ext cx="1907127" cy="1907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5DDA932E-A1F8-48CE-BD23-6019B98F8319}"/>
                </a:ext>
              </a:extLst>
            </p:cNvPr>
            <p:cNvSpPr txBox="1"/>
            <p:nvPr/>
          </p:nvSpPr>
          <p:spPr>
            <a:xfrm>
              <a:off x="1733364" y="2915256"/>
              <a:ext cx="39407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AAFCD4D1-A145-4C59-805E-25715EC33659}"/>
                </a:ext>
              </a:extLst>
            </p:cNvPr>
            <p:cNvGrpSpPr/>
            <p:nvPr/>
          </p:nvGrpSpPr>
          <p:grpSpPr>
            <a:xfrm>
              <a:off x="1814214" y="4660137"/>
              <a:ext cx="179849" cy="338554"/>
              <a:chOff x="1814214" y="4660137"/>
              <a:chExt cx="179849" cy="338554"/>
            </a:xfrm>
          </p:grpSpPr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E23203E6-B050-4C6E-BFFB-AFD5645C8F11}"/>
                  </a:ext>
                </a:extLst>
              </p:cNvPr>
              <p:cNvSpPr/>
              <p:nvPr/>
            </p:nvSpPr>
            <p:spPr>
              <a:xfrm>
                <a:off x="1846769" y="4716730"/>
                <a:ext cx="83631" cy="82766"/>
              </a:xfrm>
              <a:prstGeom prst="rect">
                <a:avLst/>
              </a:prstGeom>
              <a:solidFill>
                <a:srgbClr val="E8DEDE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6C90CDC7-ADF7-4544-AB37-4FA1633767E6}"/>
                  </a:ext>
                </a:extLst>
              </p:cNvPr>
              <p:cNvSpPr txBox="1"/>
              <p:nvPr/>
            </p:nvSpPr>
            <p:spPr>
              <a:xfrm>
                <a:off x="1814214" y="4660137"/>
                <a:ext cx="17984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0</a:t>
                </a:r>
              </a:p>
            </p:txBody>
          </p:sp>
        </p:grpSp>
      </p:grp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8C35E35C-89A0-4DA2-A805-8AE7BD277FAB}"/>
              </a:ext>
            </a:extLst>
          </p:cNvPr>
          <p:cNvCxnSpPr>
            <a:cxnSpLocks/>
          </p:cNvCxnSpPr>
          <p:nvPr/>
        </p:nvCxnSpPr>
        <p:spPr>
          <a:xfrm flipV="1">
            <a:off x="9704006" y="2462618"/>
            <a:ext cx="313409" cy="40499"/>
          </a:xfrm>
          <a:prstGeom prst="line">
            <a:avLst/>
          </a:prstGeom>
          <a:ln w="12700">
            <a:solidFill>
              <a:schemeClr val="tx1"/>
            </a:solidFill>
            <a:headEnd type="oval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27857C38-ED33-494C-B46B-7ABD95AC1462}"/>
              </a:ext>
            </a:extLst>
          </p:cNvPr>
          <p:cNvCxnSpPr>
            <a:cxnSpLocks/>
          </p:cNvCxnSpPr>
          <p:nvPr/>
        </p:nvCxnSpPr>
        <p:spPr>
          <a:xfrm flipV="1">
            <a:off x="10017415" y="2462618"/>
            <a:ext cx="0" cy="605205"/>
          </a:xfrm>
          <a:prstGeom prst="line">
            <a:avLst/>
          </a:prstGeom>
          <a:ln w="12700">
            <a:solidFill>
              <a:srgbClr val="FF0000"/>
            </a:solidFill>
            <a:headEnd type="oval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0660EF7-BA8B-4C4C-87A1-6900EABC878D}"/>
              </a:ext>
            </a:extLst>
          </p:cNvPr>
          <p:cNvCxnSpPr>
            <a:cxnSpLocks/>
          </p:cNvCxnSpPr>
          <p:nvPr/>
        </p:nvCxnSpPr>
        <p:spPr>
          <a:xfrm>
            <a:off x="8413796" y="2395513"/>
            <a:ext cx="64974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89E9D30C-A1E3-4406-8A8B-A4F47280AC98}"/>
              </a:ext>
            </a:extLst>
          </p:cNvPr>
          <p:cNvGrpSpPr/>
          <p:nvPr/>
        </p:nvGrpSpPr>
        <p:grpSpPr>
          <a:xfrm>
            <a:off x="5538849" y="4185954"/>
            <a:ext cx="1907127" cy="2097340"/>
            <a:chOff x="1474333" y="2287208"/>
            <a:chExt cx="1907127" cy="2097340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D9BF5B4F-04F3-4538-A297-5329214F8AF6}"/>
                </a:ext>
              </a:extLst>
            </p:cNvPr>
            <p:cNvGrpSpPr/>
            <p:nvPr/>
          </p:nvGrpSpPr>
          <p:grpSpPr>
            <a:xfrm>
              <a:off x="1474333" y="2287208"/>
              <a:ext cx="1907127" cy="2097340"/>
              <a:chOff x="909999" y="2915256"/>
              <a:chExt cx="1907127" cy="2097340"/>
            </a:xfrm>
          </p:grpSpPr>
          <p:pic>
            <p:nvPicPr>
              <p:cNvPr id="126" name="Picture 10" descr="Image result for bloch sphere QUTiP">
                <a:extLst>
                  <a:ext uri="{FF2B5EF4-FFF2-40B4-BE49-F238E27FC236}">
                    <a16:creationId xmlns:a16="http://schemas.microsoft.com/office/drawing/2014/main" id="{F4D29759-3260-416D-B435-4FFC051038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9999" y="3105469"/>
                <a:ext cx="1907127" cy="19071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A504E54F-8512-4BA8-AA3E-5FD054EF3AC2}"/>
                  </a:ext>
                </a:extLst>
              </p:cNvPr>
              <p:cNvSpPr txBox="1"/>
              <p:nvPr/>
            </p:nvSpPr>
            <p:spPr>
              <a:xfrm>
                <a:off x="1733364" y="2915256"/>
                <a:ext cx="39407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5CD7F56C-C56B-4BD0-A502-D6C3721F7D86}"/>
                  </a:ext>
                </a:extLst>
              </p:cNvPr>
              <p:cNvGrpSpPr/>
              <p:nvPr/>
            </p:nvGrpSpPr>
            <p:grpSpPr>
              <a:xfrm>
                <a:off x="1814214" y="4660137"/>
                <a:ext cx="179849" cy="338554"/>
                <a:chOff x="1814214" y="4660137"/>
                <a:chExt cx="179849" cy="338554"/>
              </a:xfrm>
            </p:grpSpPr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3CAE9EEF-B58C-4868-8EA7-F5887E411004}"/>
                    </a:ext>
                  </a:extLst>
                </p:cNvPr>
                <p:cNvSpPr/>
                <p:nvPr/>
              </p:nvSpPr>
              <p:spPr>
                <a:xfrm>
                  <a:off x="1846769" y="4716730"/>
                  <a:ext cx="83631" cy="82766"/>
                </a:xfrm>
                <a:prstGeom prst="rect">
                  <a:avLst/>
                </a:prstGeom>
                <a:solidFill>
                  <a:srgbClr val="E8DEDE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E12BC75E-EA7B-4F9C-B7D7-1A1E034C7651}"/>
                    </a:ext>
                  </a:extLst>
                </p:cNvPr>
                <p:cNvSpPr txBox="1"/>
                <p:nvPr/>
              </p:nvSpPr>
              <p:spPr>
                <a:xfrm>
                  <a:off x="1814214" y="4660137"/>
                  <a:ext cx="17984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/>
                    <a:t>0</a:t>
                  </a:r>
                </a:p>
              </p:txBody>
            </p:sp>
          </p:grpSp>
        </p:grp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DA66291C-6A0E-46F8-883D-65DE5DDBD1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19687" y="3410011"/>
              <a:ext cx="333231" cy="49167"/>
            </a:xfrm>
            <a:prstGeom prst="line">
              <a:avLst/>
            </a:prstGeom>
            <a:ln w="12700">
              <a:solidFill>
                <a:schemeClr val="tx1"/>
              </a:solidFill>
              <a:headEnd type="oval"/>
              <a:tailEnd type="non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7DF59379-1B30-4FD3-A9DF-AF5710367D4B}"/>
              </a:ext>
            </a:extLst>
          </p:cNvPr>
          <p:cNvCxnSpPr>
            <a:cxnSpLocks/>
          </p:cNvCxnSpPr>
          <p:nvPr/>
        </p:nvCxnSpPr>
        <p:spPr>
          <a:xfrm flipH="1">
            <a:off x="11158715" y="4886379"/>
            <a:ext cx="348478" cy="451796"/>
          </a:xfrm>
          <a:prstGeom prst="line">
            <a:avLst/>
          </a:prstGeom>
          <a:ln w="12700">
            <a:solidFill>
              <a:schemeClr val="tx1"/>
            </a:solidFill>
            <a:headEnd type="oval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BF2254FA-A4D9-4A1F-8DEC-A90D5E4DAFE7}"/>
              </a:ext>
            </a:extLst>
          </p:cNvPr>
          <p:cNvCxnSpPr>
            <a:cxnSpLocks/>
          </p:cNvCxnSpPr>
          <p:nvPr/>
        </p:nvCxnSpPr>
        <p:spPr>
          <a:xfrm flipH="1">
            <a:off x="11154745" y="5264041"/>
            <a:ext cx="603460" cy="74134"/>
          </a:xfrm>
          <a:prstGeom prst="line">
            <a:avLst/>
          </a:prstGeom>
          <a:ln w="12700">
            <a:solidFill>
              <a:srgbClr val="FF0000"/>
            </a:solidFill>
            <a:headEnd type="oval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1" name="Content Placeholder 36">
            <a:extLst>
              <a:ext uri="{FF2B5EF4-FFF2-40B4-BE49-F238E27FC236}">
                <a16:creationId xmlns:a16="http://schemas.microsoft.com/office/drawing/2014/main" id="{51F1D427-8801-4F34-87D7-91A3B27A9004}"/>
              </a:ext>
            </a:extLst>
          </p:cNvPr>
          <p:cNvSpPr txBox="1">
            <a:spLocks/>
          </p:cNvSpPr>
          <p:nvPr/>
        </p:nvSpPr>
        <p:spPr>
          <a:xfrm>
            <a:off x="146738" y="1565263"/>
            <a:ext cx="5063059" cy="436557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Decoherence: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Quantum state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decays with time and 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leaks information</a:t>
            </a:r>
          </a:p>
          <a:p>
            <a:pPr marR="0" lvl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lvl="0" indent="0" fontAlgn="auto">
              <a:spcAft>
                <a:spcPts val="0"/>
              </a:spcAft>
              <a:buNone/>
              <a:defRPr/>
            </a:pPr>
            <a:r>
              <a:rPr lang="en-US" sz="3600" b="1" dirty="0">
                <a:solidFill>
                  <a:prstClr val="black"/>
                </a:solidFill>
                <a:latin typeface="Calibri"/>
              </a:rPr>
              <a:t>Gate errors: 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Quantum operations or gates can introduce errors</a:t>
            </a:r>
          </a:p>
          <a:p>
            <a:pPr marL="0" lvl="0" indent="0" fontAlgn="auto">
              <a:spcAft>
                <a:spcPts val="0"/>
              </a:spcAft>
              <a:buNone/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</a:rPr>
              <a:t> 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2" name="Rectangle: Rounded Corners 221">
            <a:extLst>
              <a:ext uri="{FF2B5EF4-FFF2-40B4-BE49-F238E27FC236}">
                <a16:creationId xmlns:a16="http://schemas.microsoft.com/office/drawing/2014/main" id="{C32DE1BA-88A5-43AA-BEFE-DCBB84FDDC97}"/>
              </a:ext>
            </a:extLst>
          </p:cNvPr>
          <p:cNvSpPr/>
          <p:nvPr/>
        </p:nvSpPr>
        <p:spPr>
          <a:xfrm>
            <a:off x="0" y="6300246"/>
            <a:ext cx="12192000" cy="548640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chemeClr val="bg1"/>
                </a:solidFill>
                <a:latin typeface="Calibri"/>
              </a:rPr>
              <a:t>Hardware errors limit the capability of Quantum Computers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6FB0900-B449-4A7C-BB3A-A7BA1C58174F}"/>
              </a:ext>
            </a:extLst>
          </p:cNvPr>
          <p:cNvGrpSpPr/>
          <p:nvPr/>
        </p:nvGrpSpPr>
        <p:grpSpPr>
          <a:xfrm>
            <a:off x="8150234" y="1709146"/>
            <a:ext cx="1176866" cy="634206"/>
            <a:chOff x="10012369" y="1840832"/>
            <a:chExt cx="1176866" cy="634206"/>
          </a:xfrm>
        </p:grpSpPr>
        <p:sp>
          <p:nvSpPr>
            <p:cNvPr id="51" name="Lightning Bolt 50">
              <a:extLst>
                <a:ext uri="{FF2B5EF4-FFF2-40B4-BE49-F238E27FC236}">
                  <a16:creationId xmlns:a16="http://schemas.microsoft.com/office/drawing/2014/main" id="{1CA6D426-427B-458C-B230-424CF19D18C0}"/>
                </a:ext>
              </a:extLst>
            </p:cNvPr>
            <p:cNvSpPr/>
            <p:nvPr/>
          </p:nvSpPr>
          <p:spPr>
            <a:xfrm>
              <a:off x="10012369" y="1840832"/>
              <a:ext cx="645459" cy="634206"/>
            </a:xfrm>
            <a:prstGeom prst="lightningBol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06476D3-C4BB-43E4-9B57-6A4A4D2F6F74}"/>
                </a:ext>
              </a:extLst>
            </p:cNvPr>
            <p:cNvSpPr txBox="1"/>
            <p:nvPr/>
          </p:nvSpPr>
          <p:spPr>
            <a:xfrm>
              <a:off x="10440312" y="1868339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Error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26178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9C4FB-B945-4D34-8134-0A8E58F5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8841"/>
            <a:ext cx="9958252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Quantum Error Correction is Expensive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87427D-DB97-437A-BD66-16A40C591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AE2DB5-4517-4C79-AADE-245F3E00587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9" name="Arrow: Right 78">
            <a:extLst>
              <a:ext uri="{FF2B5EF4-FFF2-40B4-BE49-F238E27FC236}">
                <a16:creationId xmlns:a16="http://schemas.microsoft.com/office/drawing/2014/main" id="{3618A667-8450-4FF0-BC08-3E5D5C8C178F}"/>
              </a:ext>
            </a:extLst>
          </p:cNvPr>
          <p:cNvSpPr/>
          <p:nvPr/>
        </p:nvSpPr>
        <p:spPr>
          <a:xfrm>
            <a:off x="4836003" y="2058263"/>
            <a:ext cx="3072990" cy="1447933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Quantum Error Correction Code</a:t>
            </a: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9B93D5F2-A7E0-4452-A4AF-433F44D7141B}"/>
              </a:ext>
            </a:extLst>
          </p:cNvPr>
          <p:cNvSpPr txBox="1"/>
          <p:nvPr/>
        </p:nvSpPr>
        <p:spPr>
          <a:xfrm>
            <a:off x="2002524" y="3879646"/>
            <a:ext cx="33345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Collection of Noisy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Physical Qubit Devices</a:t>
            </a:r>
          </a:p>
        </p:txBody>
      </p:sp>
      <p:grpSp>
        <p:nvGrpSpPr>
          <p:cNvPr id="390" name="Group 389">
            <a:extLst>
              <a:ext uri="{FF2B5EF4-FFF2-40B4-BE49-F238E27FC236}">
                <a16:creationId xmlns:a16="http://schemas.microsoft.com/office/drawing/2014/main" id="{33E8461A-3A9F-4FC8-A0E6-267995856DDA}"/>
              </a:ext>
            </a:extLst>
          </p:cNvPr>
          <p:cNvGrpSpPr/>
          <p:nvPr/>
        </p:nvGrpSpPr>
        <p:grpSpPr>
          <a:xfrm>
            <a:off x="7809295" y="1611044"/>
            <a:ext cx="2946628" cy="2274072"/>
            <a:chOff x="7292591" y="2333251"/>
            <a:chExt cx="2946628" cy="2274072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41975503-6505-4313-B23C-ACC7E3965019}"/>
                </a:ext>
              </a:extLst>
            </p:cNvPr>
            <p:cNvGrpSpPr/>
            <p:nvPr/>
          </p:nvGrpSpPr>
          <p:grpSpPr>
            <a:xfrm rot="2421560">
              <a:off x="7292591" y="2820724"/>
              <a:ext cx="1459842" cy="1232452"/>
              <a:chOff x="1065475" y="3490623"/>
              <a:chExt cx="1168842" cy="1232452"/>
            </a:xfrm>
          </p:grpSpPr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D2C684D5-BC94-40EB-88D0-E145EB213206}"/>
                  </a:ext>
                </a:extLst>
              </p:cNvPr>
              <p:cNvSpPr/>
              <p:nvPr/>
            </p:nvSpPr>
            <p:spPr>
              <a:xfrm>
                <a:off x="1065475" y="34906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259DE2CA-98A8-4F8A-BEC8-C36584A6AB9C}"/>
                  </a:ext>
                </a:extLst>
              </p:cNvPr>
              <p:cNvSpPr/>
              <p:nvPr/>
            </p:nvSpPr>
            <p:spPr>
              <a:xfrm>
                <a:off x="1217875" y="36430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197DB4C6-D448-4977-9FCE-1DAD55556461}"/>
                  </a:ext>
                </a:extLst>
              </p:cNvPr>
              <p:cNvSpPr/>
              <p:nvPr/>
            </p:nvSpPr>
            <p:spPr>
              <a:xfrm>
                <a:off x="1370275" y="37954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46D11C01-991C-47AF-B36E-1D58CC0F1FE4}"/>
                  </a:ext>
                </a:extLst>
              </p:cNvPr>
              <p:cNvSpPr/>
              <p:nvPr/>
            </p:nvSpPr>
            <p:spPr>
              <a:xfrm>
                <a:off x="1522675" y="39478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75734005-DD0A-436F-8A83-96A2CE7DA694}"/>
                  </a:ext>
                </a:extLst>
              </p:cNvPr>
              <p:cNvSpPr/>
              <p:nvPr/>
            </p:nvSpPr>
            <p:spPr>
              <a:xfrm>
                <a:off x="1675075" y="41002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5EEBD537-1072-489E-B112-E66A6E200850}"/>
                  </a:ext>
                </a:extLst>
              </p:cNvPr>
              <p:cNvSpPr/>
              <p:nvPr/>
            </p:nvSpPr>
            <p:spPr>
              <a:xfrm>
                <a:off x="1217875" y="36430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778C14CB-4C10-4153-B534-93A4C7CE0339}"/>
                  </a:ext>
                </a:extLst>
              </p:cNvPr>
              <p:cNvSpPr/>
              <p:nvPr/>
            </p:nvSpPr>
            <p:spPr>
              <a:xfrm>
                <a:off x="1370275" y="37954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62F46C5A-5187-47DA-A4DF-F644536873E6}"/>
                  </a:ext>
                </a:extLst>
              </p:cNvPr>
              <p:cNvSpPr/>
              <p:nvPr/>
            </p:nvSpPr>
            <p:spPr>
              <a:xfrm>
                <a:off x="1522675" y="39478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2320B56D-7875-496B-A2BC-DA266BEB0179}"/>
                  </a:ext>
                </a:extLst>
              </p:cNvPr>
              <p:cNvSpPr/>
              <p:nvPr/>
            </p:nvSpPr>
            <p:spPr>
              <a:xfrm>
                <a:off x="1675075" y="41002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46D86314-6DB5-4B99-B8F7-FA789D1D64AE}"/>
                  </a:ext>
                </a:extLst>
              </p:cNvPr>
              <p:cNvSpPr/>
              <p:nvPr/>
            </p:nvSpPr>
            <p:spPr>
              <a:xfrm>
                <a:off x="1827475" y="42526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BADC5100-6990-40BB-8A2A-30B4E306F0EE}"/>
                  </a:ext>
                </a:extLst>
              </p:cNvPr>
              <p:cNvSpPr/>
              <p:nvPr/>
            </p:nvSpPr>
            <p:spPr>
              <a:xfrm>
                <a:off x="1370275" y="37954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65DEAE79-E51C-4B35-8350-744AB465256E}"/>
                  </a:ext>
                </a:extLst>
              </p:cNvPr>
              <p:cNvSpPr/>
              <p:nvPr/>
            </p:nvSpPr>
            <p:spPr>
              <a:xfrm>
                <a:off x="1522675" y="39478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B5629FA6-A450-44F9-86E7-159CDA22AE46}"/>
                  </a:ext>
                </a:extLst>
              </p:cNvPr>
              <p:cNvSpPr/>
              <p:nvPr/>
            </p:nvSpPr>
            <p:spPr>
              <a:xfrm>
                <a:off x="1675075" y="41002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2835BB6D-B1D0-4E76-9246-43719CD648A6}"/>
                  </a:ext>
                </a:extLst>
              </p:cNvPr>
              <p:cNvSpPr/>
              <p:nvPr/>
            </p:nvSpPr>
            <p:spPr>
              <a:xfrm>
                <a:off x="1827475" y="42526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BA1A6FE1-AE4A-409C-87B0-80BC0ABDC67A}"/>
                  </a:ext>
                </a:extLst>
              </p:cNvPr>
              <p:cNvSpPr/>
              <p:nvPr/>
            </p:nvSpPr>
            <p:spPr>
              <a:xfrm>
                <a:off x="1979875" y="44050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ECE56A20-BE81-4833-A5A0-0067B706BC1B}"/>
                </a:ext>
              </a:extLst>
            </p:cNvPr>
            <p:cNvGrpSpPr/>
            <p:nvPr/>
          </p:nvGrpSpPr>
          <p:grpSpPr>
            <a:xfrm rot="2421560">
              <a:off x="7742228" y="2856503"/>
              <a:ext cx="1459842" cy="1232452"/>
              <a:chOff x="1065475" y="3490623"/>
              <a:chExt cx="1168842" cy="1232452"/>
            </a:xfrm>
          </p:grpSpPr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753A1399-4907-4505-9436-822FEF9C0085}"/>
                  </a:ext>
                </a:extLst>
              </p:cNvPr>
              <p:cNvSpPr/>
              <p:nvPr/>
            </p:nvSpPr>
            <p:spPr>
              <a:xfrm>
                <a:off x="1065475" y="34906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4108BE79-8DCF-4B2F-9EF9-50C7D72D8FEA}"/>
                  </a:ext>
                </a:extLst>
              </p:cNvPr>
              <p:cNvSpPr/>
              <p:nvPr/>
            </p:nvSpPr>
            <p:spPr>
              <a:xfrm>
                <a:off x="1217875" y="36430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4E4CDB22-D04C-48E9-8DEA-0A71E52EFD24}"/>
                  </a:ext>
                </a:extLst>
              </p:cNvPr>
              <p:cNvSpPr/>
              <p:nvPr/>
            </p:nvSpPr>
            <p:spPr>
              <a:xfrm>
                <a:off x="1370275" y="37954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28174969-79D7-4744-AD1F-D1D0B46CEAA8}"/>
                  </a:ext>
                </a:extLst>
              </p:cNvPr>
              <p:cNvSpPr/>
              <p:nvPr/>
            </p:nvSpPr>
            <p:spPr>
              <a:xfrm>
                <a:off x="1522675" y="39478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35E71369-B647-4718-BF13-671C32EB5470}"/>
                  </a:ext>
                </a:extLst>
              </p:cNvPr>
              <p:cNvSpPr/>
              <p:nvPr/>
            </p:nvSpPr>
            <p:spPr>
              <a:xfrm>
                <a:off x="1675075" y="41002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CB6D677F-E8D3-4F75-A10F-8408850D7251}"/>
                  </a:ext>
                </a:extLst>
              </p:cNvPr>
              <p:cNvSpPr/>
              <p:nvPr/>
            </p:nvSpPr>
            <p:spPr>
              <a:xfrm>
                <a:off x="1217875" y="36430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AB0D74A2-8976-4CF8-883E-589A9761A9FC}"/>
                  </a:ext>
                </a:extLst>
              </p:cNvPr>
              <p:cNvSpPr/>
              <p:nvPr/>
            </p:nvSpPr>
            <p:spPr>
              <a:xfrm>
                <a:off x="1370275" y="37954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14BD798D-13D9-4797-B99A-64D41258105B}"/>
                  </a:ext>
                </a:extLst>
              </p:cNvPr>
              <p:cNvSpPr/>
              <p:nvPr/>
            </p:nvSpPr>
            <p:spPr>
              <a:xfrm>
                <a:off x="1522675" y="39478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E3052F75-699B-4F23-BC58-F4196F6D85A4}"/>
                  </a:ext>
                </a:extLst>
              </p:cNvPr>
              <p:cNvSpPr/>
              <p:nvPr/>
            </p:nvSpPr>
            <p:spPr>
              <a:xfrm>
                <a:off x="1675075" y="41002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D6B0C04D-9BEA-4835-B679-8E82F512AE7A}"/>
                  </a:ext>
                </a:extLst>
              </p:cNvPr>
              <p:cNvSpPr/>
              <p:nvPr/>
            </p:nvSpPr>
            <p:spPr>
              <a:xfrm>
                <a:off x="1827475" y="42526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C673464F-1FAC-455F-A559-98EE584FE181}"/>
                  </a:ext>
                </a:extLst>
              </p:cNvPr>
              <p:cNvSpPr/>
              <p:nvPr/>
            </p:nvSpPr>
            <p:spPr>
              <a:xfrm>
                <a:off x="1370275" y="37954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D32AA5F6-0AF9-44DD-ADAA-124DEC08011D}"/>
                  </a:ext>
                </a:extLst>
              </p:cNvPr>
              <p:cNvSpPr/>
              <p:nvPr/>
            </p:nvSpPr>
            <p:spPr>
              <a:xfrm>
                <a:off x="1522675" y="39478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18C93A28-E433-4AB2-A971-9080DBE81B32}"/>
                  </a:ext>
                </a:extLst>
              </p:cNvPr>
              <p:cNvSpPr/>
              <p:nvPr/>
            </p:nvSpPr>
            <p:spPr>
              <a:xfrm>
                <a:off x="1675075" y="41002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38F4AEAE-C6C7-45C7-BF63-0CC7152C671A}"/>
                  </a:ext>
                </a:extLst>
              </p:cNvPr>
              <p:cNvSpPr/>
              <p:nvPr/>
            </p:nvSpPr>
            <p:spPr>
              <a:xfrm>
                <a:off x="1827475" y="42526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73B700A3-BB5E-4058-B36B-FE1834DAE447}"/>
                  </a:ext>
                </a:extLst>
              </p:cNvPr>
              <p:cNvSpPr/>
              <p:nvPr/>
            </p:nvSpPr>
            <p:spPr>
              <a:xfrm>
                <a:off x="1979875" y="44050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D418859E-5CD5-4C76-9AFB-9AEA525E1F77}"/>
                </a:ext>
              </a:extLst>
            </p:cNvPr>
            <p:cNvGrpSpPr/>
            <p:nvPr/>
          </p:nvGrpSpPr>
          <p:grpSpPr>
            <a:xfrm rot="2421560">
              <a:off x="8271038" y="2853424"/>
              <a:ext cx="1459842" cy="1232452"/>
              <a:chOff x="1065475" y="3490623"/>
              <a:chExt cx="1168842" cy="1232452"/>
            </a:xfrm>
          </p:grpSpPr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DCF127D5-B80F-4102-BCB9-50800F7FFCE0}"/>
                  </a:ext>
                </a:extLst>
              </p:cNvPr>
              <p:cNvSpPr/>
              <p:nvPr/>
            </p:nvSpPr>
            <p:spPr>
              <a:xfrm>
                <a:off x="1065475" y="34906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C3A5EA8C-8590-44B2-8FC8-FA67883A677F}"/>
                  </a:ext>
                </a:extLst>
              </p:cNvPr>
              <p:cNvSpPr/>
              <p:nvPr/>
            </p:nvSpPr>
            <p:spPr>
              <a:xfrm>
                <a:off x="1217875" y="36430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8C5BA3AF-817E-4995-8A11-C7C86617628F}"/>
                  </a:ext>
                </a:extLst>
              </p:cNvPr>
              <p:cNvSpPr/>
              <p:nvPr/>
            </p:nvSpPr>
            <p:spPr>
              <a:xfrm>
                <a:off x="1370275" y="37954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40E07B61-5FFE-41E7-8081-90E619D9A3CF}"/>
                  </a:ext>
                </a:extLst>
              </p:cNvPr>
              <p:cNvSpPr/>
              <p:nvPr/>
            </p:nvSpPr>
            <p:spPr>
              <a:xfrm>
                <a:off x="1522675" y="39478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B694304E-2C77-4718-94D8-09152DF1FD15}"/>
                  </a:ext>
                </a:extLst>
              </p:cNvPr>
              <p:cNvSpPr/>
              <p:nvPr/>
            </p:nvSpPr>
            <p:spPr>
              <a:xfrm>
                <a:off x="1675075" y="41002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02E7AAA5-36F1-4A3D-B81E-44304E775307}"/>
                  </a:ext>
                </a:extLst>
              </p:cNvPr>
              <p:cNvSpPr/>
              <p:nvPr/>
            </p:nvSpPr>
            <p:spPr>
              <a:xfrm>
                <a:off x="1217875" y="36430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258F6521-E30D-4FD9-BED7-DC6F9A4C6A8E}"/>
                  </a:ext>
                </a:extLst>
              </p:cNvPr>
              <p:cNvSpPr/>
              <p:nvPr/>
            </p:nvSpPr>
            <p:spPr>
              <a:xfrm>
                <a:off x="1370275" y="37954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DEFC46F6-6C2A-4A10-AD16-1E14F53B9303}"/>
                  </a:ext>
                </a:extLst>
              </p:cNvPr>
              <p:cNvSpPr/>
              <p:nvPr/>
            </p:nvSpPr>
            <p:spPr>
              <a:xfrm>
                <a:off x="1522675" y="39478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003A6E3E-E5FB-49BE-BE49-5D6DEAA5048D}"/>
                  </a:ext>
                </a:extLst>
              </p:cNvPr>
              <p:cNvSpPr/>
              <p:nvPr/>
            </p:nvSpPr>
            <p:spPr>
              <a:xfrm>
                <a:off x="1675075" y="41002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DE32A0E3-6940-4E45-BE45-6375C8215AD9}"/>
                  </a:ext>
                </a:extLst>
              </p:cNvPr>
              <p:cNvSpPr/>
              <p:nvPr/>
            </p:nvSpPr>
            <p:spPr>
              <a:xfrm>
                <a:off x="1827475" y="42526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6E3FFF77-992C-4335-8066-AE8A455B617D}"/>
                  </a:ext>
                </a:extLst>
              </p:cNvPr>
              <p:cNvSpPr/>
              <p:nvPr/>
            </p:nvSpPr>
            <p:spPr>
              <a:xfrm>
                <a:off x="1370275" y="37954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6BC47C1E-0A4D-4757-B1D0-8CE8DB1FFB00}"/>
                  </a:ext>
                </a:extLst>
              </p:cNvPr>
              <p:cNvSpPr/>
              <p:nvPr/>
            </p:nvSpPr>
            <p:spPr>
              <a:xfrm>
                <a:off x="1522675" y="39478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DD568C9E-5196-4C3F-904C-C94690F34BDC}"/>
                  </a:ext>
                </a:extLst>
              </p:cNvPr>
              <p:cNvSpPr/>
              <p:nvPr/>
            </p:nvSpPr>
            <p:spPr>
              <a:xfrm>
                <a:off x="1675075" y="41002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1EDDE617-F5BD-46A0-9CAD-6296387C3CB0}"/>
                  </a:ext>
                </a:extLst>
              </p:cNvPr>
              <p:cNvSpPr/>
              <p:nvPr/>
            </p:nvSpPr>
            <p:spPr>
              <a:xfrm>
                <a:off x="1827475" y="42526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14B663A1-F8E5-4CF4-807A-D6DA4EFEF2E4}"/>
                  </a:ext>
                </a:extLst>
              </p:cNvPr>
              <p:cNvSpPr/>
              <p:nvPr/>
            </p:nvSpPr>
            <p:spPr>
              <a:xfrm>
                <a:off x="1979875" y="44050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85ED0EB9-2569-48A9-8787-F3E1BB5C2EF0}"/>
                </a:ext>
              </a:extLst>
            </p:cNvPr>
            <p:cNvGrpSpPr/>
            <p:nvPr/>
          </p:nvGrpSpPr>
          <p:grpSpPr>
            <a:xfrm rot="2421560">
              <a:off x="8776332" y="2849438"/>
              <a:ext cx="1459842" cy="1232452"/>
              <a:chOff x="1065475" y="3490623"/>
              <a:chExt cx="1168842" cy="1232452"/>
            </a:xfrm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7D2D7DB6-DE64-4BB4-A629-B3772A417131}"/>
                  </a:ext>
                </a:extLst>
              </p:cNvPr>
              <p:cNvSpPr/>
              <p:nvPr/>
            </p:nvSpPr>
            <p:spPr>
              <a:xfrm>
                <a:off x="1065475" y="34906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68F8932E-9A15-4F65-9303-F9A2A4F77EFC}"/>
                  </a:ext>
                </a:extLst>
              </p:cNvPr>
              <p:cNvSpPr/>
              <p:nvPr/>
            </p:nvSpPr>
            <p:spPr>
              <a:xfrm>
                <a:off x="1217875" y="36430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23EE2542-2402-434E-ACB4-05F6C8F2A335}"/>
                  </a:ext>
                </a:extLst>
              </p:cNvPr>
              <p:cNvSpPr/>
              <p:nvPr/>
            </p:nvSpPr>
            <p:spPr>
              <a:xfrm>
                <a:off x="1370275" y="37954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C4842018-95ED-4D5D-8027-D3E3B2046B26}"/>
                  </a:ext>
                </a:extLst>
              </p:cNvPr>
              <p:cNvSpPr/>
              <p:nvPr/>
            </p:nvSpPr>
            <p:spPr>
              <a:xfrm>
                <a:off x="1522675" y="39478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73C50B62-27F5-4F85-935A-D57F9E109957}"/>
                  </a:ext>
                </a:extLst>
              </p:cNvPr>
              <p:cNvSpPr/>
              <p:nvPr/>
            </p:nvSpPr>
            <p:spPr>
              <a:xfrm>
                <a:off x="1675075" y="41002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7770B0E3-6AF6-4EDA-AE84-7217A82DCF93}"/>
                  </a:ext>
                </a:extLst>
              </p:cNvPr>
              <p:cNvSpPr/>
              <p:nvPr/>
            </p:nvSpPr>
            <p:spPr>
              <a:xfrm>
                <a:off x="1217875" y="36430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0C3570DB-7442-40EA-9543-2FB974B40AED}"/>
                  </a:ext>
                </a:extLst>
              </p:cNvPr>
              <p:cNvSpPr/>
              <p:nvPr/>
            </p:nvSpPr>
            <p:spPr>
              <a:xfrm>
                <a:off x="1370275" y="37954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2CD05D3C-9F70-426F-9A72-01290557B51E}"/>
                  </a:ext>
                </a:extLst>
              </p:cNvPr>
              <p:cNvSpPr/>
              <p:nvPr/>
            </p:nvSpPr>
            <p:spPr>
              <a:xfrm>
                <a:off x="1522675" y="39478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28F6857A-2EEB-4B6F-BC6C-8BB42ABF2137}"/>
                  </a:ext>
                </a:extLst>
              </p:cNvPr>
              <p:cNvSpPr/>
              <p:nvPr/>
            </p:nvSpPr>
            <p:spPr>
              <a:xfrm>
                <a:off x="1675075" y="41002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D88F5A64-6A52-46C9-BC1A-AA384225031E}"/>
                  </a:ext>
                </a:extLst>
              </p:cNvPr>
              <p:cNvSpPr/>
              <p:nvPr/>
            </p:nvSpPr>
            <p:spPr>
              <a:xfrm>
                <a:off x="1827475" y="42526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019ACC99-DE46-4272-9045-616043D6818A}"/>
                  </a:ext>
                </a:extLst>
              </p:cNvPr>
              <p:cNvSpPr/>
              <p:nvPr/>
            </p:nvSpPr>
            <p:spPr>
              <a:xfrm>
                <a:off x="1370275" y="37954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7F005898-A071-458C-9903-51D847A50475}"/>
                  </a:ext>
                </a:extLst>
              </p:cNvPr>
              <p:cNvSpPr/>
              <p:nvPr/>
            </p:nvSpPr>
            <p:spPr>
              <a:xfrm>
                <a:off x="1522675" y="39478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62CEAB34-F710-4798-9C7F-35E2280F9DB4}"/>
                  </a:ext>
                </a:extLst>
              </p:cNvPr>
              <p:cNvSpPr/>
              <p:nvPr/>
            </p:nvSpPr>
            <p:spPr>
              <a:xfrm>
                <a:off x="1675075" y="41002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9B3ACF36-8090-4575-B2AB-4A7710A6A777}"/>
                  </a:ext>
                </a:extLst>
              </p:cNvPr>
              <p:cNvSpPr/>
              <p:nvPr/>
            </p:nvSpPr>
            <p:spPr>
              <a:xfrm>
                <a:off x="1827475" y="42526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77B6FAC2-9736-46CC-9B9D-E9C0155B842B}"/>
                  </a:ext>
                </a:extLst>
              </p:cNvPr>
              <p:cNvSpPr/>
              <p:nvPr/>
            </p:nvSpPr>
            <p:spPr>
              <a:xfrm>
                <a:off x="1979875" y="44050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015993B9-42B1-4CE6-B061-03460A560F6C}"/>
                </a:ext>
              </a:extLst>
            </p:cNvPr>
            <p:cNvSpPr/>
            <p:nvPr/>
          </p:nvSpPr>
          <p:spPr>
            <a:xfrm rot="3792640">
              <a:off x="7622017" y="2172242"/>
              <a:ext cx="2274072" cy="2596089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dash"/>
            </a:ln>
            <a:scene3d>
              <a:camera prst="orthographicFront">
                <a:rot lat="1732754" lon="20568464" rev="19890046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FF3B2621-1D46-4E1D-B77E-30F0739BE8B8}"/>
                </a:ext>
              </a:extLst>
            </p:cNvPr>
            <p:cNvGrpSpPr/>
            <p:nvPr/>
          </p:nvGrpSpPr>
          <p:grpSpPr>
            <a:xfrm rot="2421560">
              <a:off x="7295636" y="2814742"/>
              <a:ext cx="1459842" cy="1232452"/>
              <a:chOff x="1065475" y="3490623"/>
              <a:chExt cx="1168842" cy="1232452"/>
            </a:xfrm>
          </p:grpSpPr>
          <p:sp>
            <p:nvSpPr>
              <p:cNvPr id="262" name="Oval 261">
                <a:extLst>
                  <a:ext uri="{FF2B5EF4-FFF2-40B4-BE49-F238E27FC236}">
                    <a16:creationId xmlns:a16="http://schemas.microsoft.com/office/drawing/2014/main" id="{182A4949-C232-4F9F-85C6-9CEC796A403F}"/>
                  </a:ext>
                </a:extLst>
              </p:cNvPr>
              <p:cNvSpPr/>
              <p:nvPr/>
            </p:nvSpPr>
            <p:spPr>
              <a:xfrm>
                <a:off x="1065475" y="34906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63" name="Oval 262">
                <a:extLst>
                  <a:ext uri="{FF2B5EF4-FFF2-40B4-BE49-F238E27FC236}">
                    <a16:creationId xmlns:a16="http://schemas.microsoft.com/office/drawing/2014/main" id="{74850D02-3215-4037-B577-F64B2A65BACE}"/>
                  </a:ext>
                </a:extLst>
              </p:cNvPr>
              <p:cNvSpPr/>
              <p:nvPr/>
            </p:nvSpPr>
            <p:spPr>
              <a:xfrm>
                <a:off x="1217875" y="36430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64" name="Oval 263">
                <a:extLst>
                  <a:ext uri="{FF2B5EF4-FFF2-40B4-BE49-F238E27FC236}">
                    <a16:creationId xmlns:a16="http://schemas.microsoft.com/office/drawing/2014/main" id="{1F016D1B-F9AB-4C05-98AB-1B09597B468B}"/>
                  </a:ext>
                </a:extLst>
              </p:cNvPr>
              <p:cNvSpPr/>
              <p:nvPr/>
            </p:nvSpPr>
            <p:spPr>
              <a:xfrm>
                <a:off x="1370275" y="37954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65" name="Oval 264">
                <a:extLst>
                  <a:ext uri="{FF2B5EF4-FFF2-40B4-BE49-F238E27FC236}">
                    <a16:creationId xmlns:a16="http://schemas.microsoft.com/office/drawing/2014/main" id="{961190D7-26F6-47ED-ABA4-B06FC0237B7A}"/>
                  </a:ext>
                </a:extLst>
              </p:cNvPr>
              <p:cNvSpPr/>
              <p:nvPr/>
            </p:nvSpPr>
            <p:spPr>
              <a:xfrm>
                <a:off x="1522675" y="39478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24424AC6-BDD3-4338-A473-F44593248FF2}"/>
                  </a:ext>
                </a:extLst>
              </p:cNvPr>
              <p:cNvSpPr/>
              <p:nvPr/>
            </p:nvSpPr>
            <p:spPr>
              <a:xfrm>
                <a:off x="1675075" y="41002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67" name="Oval 266">
                <a:extLst>
                  <a:ext uri="{FF2B5EF4-FFF2-40B4-BE49-F238E27FC236}">
                    <a16:creationId xmlns:a16="http://schemas.microsoft.com/office/drawing/2014/main" id="{A97D251B-0385-49F7-8EC5-83FB72FFD281}"/>
                  </a:ext>
                </a:extLst>
              </p:cNvPr>
              <p:cNvSpPr/>
              <p:nvPr/>
            </p:nvSpPr>
            <p:spPr>
              <a:xfrm>
                <a:off x="1217875" y="36430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68" name="Oval 267">
                <a:extLst>
                  <a:ext uri="{FF2B5EF4-FFF2-40B4-BE49-F238E27FC236}">
                    <a16:creationId xmlns:a16="http://schemas.microsoft.com/office/drawing/2014/main" id="{B7D5FCEF-4F06-4821-911D-6022EC627906}"/>
                  </a:ext>
                </a:extLst>
              </p:cNvPr>
              <p:cNvSpPr/>
              <p:nvPr/>
            </p:nvSpPr>
            <p:spPr>
              <a:xfrm>
                <a:off x="1370275" y="37954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69" name="Oval 268">
                <a:extLst>
                  <a:ext uri="{FF2B5EF4-FFF2-40B4-BE49-F238E27FC236}">
                    <a16:creationId xmlns:a16="http://schemas.microsoft.com/office/drawing/2014/main" id="{CB15A26E-0F85-4787-B173-A51B511C7E49}"/>
                  </a:ext>
                </a:extLst>
              </p:cNvPr>
              <p:cNvSpPr/>
              <p:nvPr/>
            </p:nvSpPr>
            <p:spPr>
              <a:xfrm>
                <a:off x="1522675" y="39478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70" name="Oval 269">
                <a:extLst>
                  <a:ext uri="{FF2B5EF4-FFF2-40B4-BE49-F238E27FC236}">
                    <a16:creationId xmlns:a16="http://schemas.microsoft.com/office/drawing/2014/main" id="{99881433-F4B6-4AFF-820E-00837443F409}"/>
                  </a:ext>
                </a:extLst>
              </p:cNvPr>
              <p:cNvSpPr/>
              <p:nvPr/>
            </p:nvSpPr>
            <p:spPr>
              <a:xfrm>
                <a:off x="1675075" y="41002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71" name="Oval 270">
                <a:extLst>
                  <a:ext uri="{FF2B5EF4-FFF2-40B4-BE49-F238E27FC236}">
                    <a16:creationId xmlns:a16="http://schemas.microsoft.com/office/drawing/2014/main" id="{0904C891-FAF4-4C1F-97D6-78677FE59F03}"/>
                  </a:ext>
                </a:extLst>
              </p:cNvPr>
              <p:cNvSpPr/>
              <p:nvPr/>
            </p:nvSpPr>
            <p:spPr>
              <a:xfrm>
                <a:off x="1827475" y="42526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72" name="Oval 271">
                <a:extLst>
                  <a:ext uri="{FF2B5EF4-FFF2-40B4-BE49-F238E27FC236}">
                    <a16:creationId xmlns:a16="http://schemas.microsoft.com/office/drawing/2014/main" id="{AC5C8C6F-2E78-4840-98DF-B593631CF596}"/>
                  </a:ext>
                </a:extLst>
              </p:cNvPr>
              <p:cNvSpPr/>
              <p:nvPr/>
            </p:nvSpPr>
            <p:spPr>
              <a:xfrm>
                <a:off x="1370275" y="37954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73" name="Oval 272">
                <a:extLst>
                  <a:ext uri="{FF2B5EF4-FFF2-40B4-BE49-F238E27FC236}">
                    <a16:creationId xmlns:a16="http://schemas.microsoft.com/office/drawing/2014/main" id="{1DC521EE-E0C0-4E86-B23E-8251CAB69FD5}"/>
                  </a:ext>
                </a:extLst>
              </p:cNvPr>
              <p:cNvSpPr/>
              <p:nvPr/>
            </p:nvSpPr>
            <p:spPr>
              <a:xfrm>
                <a:off x="1522675" y="39478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74" name="Oval 273">
                <a:extLst>
                  <a:ext uri="{FF2B5EF4-FFF2-40B4-BE49-F238E27FC236}">
                    <a16:creationId xmlns:a16="http://schemas.microsoft.com/office/drawing/2014/main" id="{14A25354-8303-4100-97BD-30491ADE6396}"/>
                  </a:ext>
                </a:extLst>
              </p:cNvPr>
              <p:cNvSpPr/>
              <p:nvPr/>
            </p:nvSpPr>
            <p:spPr>
              <a:xfrm>
                <a:off x="1675075" y="41002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75" name="Oval 274">
                <a:extLst>
                  <a:ext uri="{FF2B5EF4-FFF2-40B4-BE49-F238E27FC236}">
                    <a16:creationId xmlns:a16="http://schemas.microsoft.com/office/drawing/2014/main" id="{BB452023-8FF8-47F5-B034-07228FCE3A4A}"/>
                  </a:ext>
                </a:extLst>
              </p:cNvPr>
              <p:cNvSpPr/>
              <p:nvPr/>
            </p:nvSpPr>
            <p:spPr>
              <a:xfrm>
                <a:off x="1827475" y="42526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76" name="Oval 275">
                <a:extLst>
                  <a:ext uri="{FF2B5EF4-FFF2-40B4-BE49-F238E27FC236}">
                    <a16:creationId xmlns:a16="http://schemas.microsoft.com/office/drawing/2014/main" id="{6BE75C3D-9C30-4759-981D-9435A161911F}"/>
                  </a:ext>
                </a:extLst>
              </p:cNvPr>
              <p:cNvSpPr/>
              <p:nvPr/>
            </p:nvSpPr>
            <p:spPr>
              <a:xfrm>
                <a:off x="1979875" y="44050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77" name="Group 276">
              <a:extLst>
                <a:ext uri="{FF2B5EF4-FFF2-40B4-BE49-F238E27FC236}">
                  <a16:creationId xmlns:a16="http://schemas.microsoft.com/office/drawing/2014/main" id="{4688C58C-0371-4D24-A18E-54CAA5AD0E98}"/>
                </a:ext>
              </a:extLst>
            </p:cNvPr>
            <p:cNvGrpSpPr/>
            <p:nvPr/>
          </p:nvGrpSpPr>
          <p:grpSpPr>
            <a:xfrm rot="2421560">
              <a:off x="7745273" y="2850521"/>
              <a:ext cx="1459842" cy="1232452"/>
              <a:chOff x="1065475" y="3490623"/>
              <a:chExt cx="1168842" cy="1232452"/>
            </a:xfrm>
          </p:grpSpPr>
          <p:sp>
            <p:nvSpPr>
              <p:cNvPr id="278" name="Oval 277">
                <a:extLst>
                  <a:ext uri="{FF2B5EF4-FFF2-40B4-BE49-F238E27FC236}">
                    <a16:creationId xmlns:a16="http://schemas.microsoft.com/office/drawing/2014/main" id="{AD1C65C7-740A-4DD2-A5D1-DCF9E98842ED}"/>
                  </a:ext>
                </a:extLst>
              </p:cNvPr>
              <p:cNvSpPr/>
              <p:nvPr/>
            </p:nvSpPr>
            <p:spPr>
              <a:xfrm>
                <a:off x="1065475" y="34906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79" name="Oval 278">
                <a:extLst>
                  <a:ext uri="{FF2B5EF4-FFF2-40B4-BE49-F238E27FC236}">
                    <a16:creationId xmlns:a16="http://schemas.microsoft.com/office/drawing/2014/main" id="{8CBFE68A-FD31-4095-94E4-E8F915803894}"/>
                  </a:ext>
                </a:extLst>
              </p:cNvPr>
              <p:cNvSpPr/>
              <p:nvPr/>
            </p:nvSpPr>
            <p:spPr>
              <a:xfrm>
                <a:off x="1217875" y="36430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0" name="Oval 279">
                <a:extLst>
                  <a:ext uri="{FF2B5EF4-FFF2-40B4-BE49-F238E27FC236}">
                    <a16:creationId xmlns:a16="http://schemas.microsoft.com/office/drawing/2014/main" id="{BFCB400A-7717-4599-83DB-901B1ED70C37}"/>
                  </a:ext>
                </a:extLst>
              </p:cNvPr>
              <p:cNvSpPr/>
              <p:nvPr/>
            </p:nvSpPr>
            <p:spPr>
              <a:xfrm>
                <a:off x="1370275" y="37954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1" name="Oval 280">
                <a:extLst>
                  <a:ext uri="{FF2B5EF4-FFF2-40B4-BE49-F238E27FC236}">
                    <a16:creationId xmlns:a16="http://schemas.microsoft.com/office/drawing/2014/main" id="{EFB21ABF-8743-43A1-9E76-5408D7346EC9}"/>
                  </a:ext>
                </a:extLst>
              </p:cNvPr>
              <p:cNvSpPr/>
              <p:nvPr/>
            </p:nvSpPr>
            <p:spPr>
              <a:xfrm>
                <a:off x="1522675" y="39478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2" name="Oval 281">
                <a:extLst>
                  <a:ext uri="{FF2B5EF4-FFF2-40B4-BE49-F238E27FC236}">
                    <a16:creationId xmlns:a16="http://schemas.microsoft.com/office/drawing/2014/main" id="{6E5E3AE6-E5B9-4451-B332-D50766EA9EA7}"/>
                  </a:ext>
                </a:extLst>
              </p:cNvPr>
              <p:cNvSpPr/>
              <p:nvPr/>
            </p:nvSpPr>
            <p:spPr>
              <a:xfrm>
                <a:off x="1675075" y="41002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3" name="Oval 282">
                <a:extLst>
                  <a:ext uri="{FF2B5EF4-FFF2-40B4-BE49-F238E27FC236}">
                    <a16:creationId xmlns:a16="http://schemas.microsoft.com/office/drawing/2014/main" id="{57BC3FEF-EA03-4218-A171-59332F98BC3C}"/>
                  </a:ext>
                </a:extLst>
              </p:cNvPr>
              <p:cNvSpPr/>
              <p:nvPr/>
            </p:nvSpPr>
            <p:spPr>
              <a:xfrm>
                <a:off x="1217875" y="36430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4" name="Oval 283">
                <a:extLst>
                  <a:ext uri="{FF2B5EF4-FFF2-40B4-BE49-F238E27FC236}">
                    <a16:creationId xmlns:a16="http://schemas.microsoft.com/office/drawing/2014/main" id="{B17F7AAD-94BE-41A1-914E-255DBFE803C8}"/>
                  </a:ext>
                </a:extLst>
              </p:cNvPr>
              <p:cNvSpPr/>
              <p:nvPr/>
            </p:nvSpPr>
            <p:spPr>
              <a:xfrm>
                <a:off x="1370275" y="37954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5" name="Oval 284">
                <a:extLst>
                  <a:ext uri="{FF2B5EF4-FFF2-40B4-BE49-F238E27FC236}">
                    <a16:creationId xmlns:a16="http://schemas.microsoft.com/office/drawing/2014/main" id="{009B8E40-C621-410C-B547-69F01183FA47}"/>
                  </a:ext>
                </a:extLst>
              </p:cNvPr>
              <p:cNvSpPr/>
              <p:nvPr/>
            </p:nvSpPr>
            <p:spPr>
              <a:xfrm>
                <a:off x="1522675" y="39478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6" name="Oval 285">
                <a:extLst>
                  <a:ext uri="{FF2B5EF4-FFF2-40B4-BE49-F238E27FC236}">
                    <a16:creationId xmlns:a16="http://schemas.microsoft.com/office/drawing/2014/main" id="{F8A0000E-A01E-4903-8DD8-43E649D3E362}"/>
                  </a:ext>
                </a:extLst>
              </p:cNvPr>
              <p:cNvSpPr/>
              <p:nvPr/>
            </p:nvSpPr>
            <p:spPr>
              <a:xfrm>
                <a:off x="1675075" y="41002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7" name="Oval 286">
                <a:extLst>
                  <a:ext uri="{FF2B5EF4-FFF2-40B4-BE49-F238E27FC236}">
                    <a16:creationId xmlns:a16="http://schemas.microsoft.com/office/drawing/2014/main" id="{8FF66C99-D7D6-4A85-A810-5CD1CEA67CA9}"/>
                  </a:ext>
                </a:extLst>
              </p:cNvPr>
              <p:cNvSpPr/>
              <p:nvPr/>
            </p:nvSpPr>
            <p:spPr>
              <a:xfrm>
                <a:off x="1827475" y="42526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8" name="Oval 287">
                <a:extLst>
                  <a:ext uri="{FF2B5EF4-FFF2-40B4-BE49-F238E27FC236}">
                    <a16:creationId xmlns:a16="http://schemas.microsoft.com/office/drawing/2014/main" id="{E53206C5-9863-4EBF-8300-BB18260A8B48}"/>
                  </a:ext>
                </a:extLst>
              </p:cNvPr>
              <p:cNvSpPr/>
              <p:nvPr/>
            </p:nvSpPr>
            <p:spPr>
              <a:xfrm>
                <a:off x="1370275" y="37954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9" name="Oval 288">
                <a:extLst>
                  <a:ext uri="{FF2B5EF4-FFF2-40B4-BE49-F238E27FC236}">
                    <a16:creationId xmlns:a16="http://schemas.microsoft.com/office/drawing/2014/main" id="{C4766DAD-BB57-4340-A22D-A74F2C167DC8}"/>
                  </a:ext>
                </a:extLst>
              </p:cNvPr>
              <p:cNvSpPr/>
              <p:nvPr/>
            </p:nvSpPr>
            <p:spPr>
              <a:xfrm>
                <a:off x="1522675" y="39478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0" name="Oval 289">
                <a:extLst>
                  <a:ext uri="{FF2B5EF4-FFF2-40B4-BE49-F238E27FC236}">
                    <a16:creationId xmlns:a16="http://schemas.microsoft.com/office/drawing/2014/main" id="{E6B7816D-A069-46CD-8B5B-AF7713C98808}"/>
                  </a:ext>
                </a:extLst>
              </p:cNvPr>
              <p:cNvSpPr/>
              <p:nvPr/>
            </p:nvSpPr>
            <p:spPr>
              <a:xfrm>
                <a:off x="1675075" y="41002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1" name="Oval 290">
                <a:extLst>
                  <a:ext uri="{FF2B5EF4-FFF2-40B4-BE49-F238E27FC236}">
                    <a16:creationId xmlns:a16="http://schemas.microsoft.com/office/drawing/2014/main" id="{55FB8105-046B-4ED9-B60D-4E55679439EC}"/>
                  </a:ext>
                </a:extLst>
              </p:cNvPr>
              <p:cNvSpPr/>
              <p:nvPr/>
            </p:nvSpPr>
            <p:spPr>
              <a:xfrm>
                <a:off x="1827475" y="42526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2" name="Oval 291">
                <a:extLst>
                  <a:ext uri="{FF2B5EF4-FFF2-40B4-BE49-F238E27FC236}">
                    <a16:creationId xmlns:a16="http://schemas.microsoft.com/office/drawing/2014/main" id="{DBC925D9-E6B9-4F7A-B4C6-49BBAD416428}"/>
                  </a:ext>
                </a:extLst>
              </p:cNvPr>
              <p:cNvSpPr/>
              <p:nvPr/>
            </p:nvSpPr>
            <p:spPr>
              <a:xfrm>
                <a:off x="1979875" y="44050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93" name="Group 292">
              <a:extLst>
                <a:ext uri="{FF2B5EF4-FFF2-40B4-BE49-F238E27FC236}">
                  <a16:creationId xmlns:a16="http://schemas.microsoft.com/office/drawing/2014/main" id="{D53BEA01-3EFE-48B0-BEB1-4C924976DDC4}"/>
                </a:ext>
              </a:extLst>
            </p:cNvPr>
            <p:cNvGrpSpPr/>
            <p:nvPr/>
          </p:nvGrpSpPr>
          <p:grpSpPr>
            <a:xfrm rot="2421560">
              <a:off x="8274083" y="2847442"/>
              <a:ext cx="1459842" cy="1232452"/>
              <a:chOff x="1065475" y="3490623"/>
              <a:chExt cx="1168842" cy="1232452"/>
            </a:xfrm>
          </p:grpSpPr>
          <p:sp>
            <p:nvSpPr>
              <p:cNvPr id="294" name="Oval 293">
                <a:extLst>
                  <a:ext uri="{FF2B5EF4-FFF2-40B4-BE49-F238E27FC236}">
                    <a16:creationId xmlns:a16="http://schemas.microsoft.com/office/drawing/2014/main" id="{C283F669-F1D5-43D6-92A6-E463E21B01B7}"/>
                  </a:ext>
                </a:extLst>
              </p:cNvPr>
              <p:cNvSpPr/>
              <p:nvPr/>
            </p:nvSpPr>
            <p:spPr>
              <a:xfrm>
                <a:off x="1065475" y="34906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5" name="Oval 294">
                <a:extLst>
                  <a:ext uri="{FF2B5EF4-FFF2-40B4-BE49-F238E27FC236}">
                    <a16:creationId xmlns:a16="http://schemas.microsoft.com/office/drawing/2014/main" id="{8BD6E94F-FE93-44D1-9555-3BE4AE93AB9B}"/>
                  </a:ext>
                </a:extLst>
              </p:cNvPr>
              <p:cNvSpPr/>
              <p:nvPr/>
            </p:nvSpPr>
            <p:spPr>
              <a:xfrm>
                <a:off x="1217875" y="36430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6" name="Oval 295">
                <a:extLst>
                  <a:ext uri="{FF2B5EF4-FFF2-40B4-BE49-F238E27FC236}">
                    <a16:creationId xmlns:a16="http://schemas.microsoft.com/office/drawing/2014/main" id="{D405DD61-9B93-460A-AF41-1559D4943284}"/>
                  </a:ext>
                </a:extLst>
              </p:cNvPr>
              <p:cNvSpPr/>
              <p:nvPr/>
            </p:nvSpPr>
            <p:spPr>
              <a:xfrm>
                <a:off x="1370275" y="37954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63DEC1AD-9CD9-4CEB-82B6-D259DA7BA00D}"/>
                  </a:ext>
                </a:extLst>
              </p:cNvPr>
              <p:cNvSpPr/>
              <p:nvPr/>
            </p:nvSpPr>
            <p:spPr>
              <a:xfrm>
                <a:off x="1522675" y="39478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8" name="Oval 297">
                <a:extLst>
                  <a:ext uri="{FF2B5EF4-FFF2-40B4-BE49-F238E27FC236}">
                    <a16:creationId xmlns:a16="http://schemas.microsoft.com/office/drawing/2014/main" id="{87F84034-8822-48CC-AD43-862882270773}"/>
                  </a:ext>
                </a:extLst>
              </p:cNvPr>
              <p:cNvSpPr/>
              <p:nvPr/>
            </p:nvSpPr>
            <p:spPr>
              <a:xfrm>
                <a:off x="1675075" y="41002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9" name="Oval 298">
                <a:extLst>
                  <a:ext uri="{FF2B5EF4-FFF2-40B4-BE49-F238E27FC236}">
                    <a16:creationId xmlns:a16="http://schemas.microsoft.com/office/drawing/2014/main" id="{48D55197-5836-4F5C-980E-5BDE915544D8}"/>
                  </a:ext>
                </a:extLst>
              </p:cNvPr>
              <p:cNvSpPr/>
              <p:nvPr/>
            </p:nvSpPr>
            <p:spPr>
              <a:xfrm>
                <a:off x="1217875" y="36430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0" name="Oval 299">
                <a:extLst>
                  <a:ext uri="{FF2B5EF4-FFF2-40B4-BE49-F238E27FC236}">
                    <a16:creationId xmlns:a16="http://schemas.microsoft.com/office/drawing/2014/main" id="{FCC0DA4A-CAC4-4D91-B96C-B2F9ADA070EC}"/>
                  </a:ext>
                </a:extLst>
              </p:cNvPr>
              <p:cNvSpPr/>
              <p:nvPr/>
            </p:nvSpPr>
            <p:spPr>
              <a:xfrm>
                <a:off x="1370275" y="37954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1" name="Oval 300">
                <a:extLst>
                  <a:ext uri="{FF2B5EF4-FFF2-40B4-BE49-F238E27FC236}">
                    <a16:creationId xmlns:a16="http://schemas.microsoft.com/office/drawing/2014/main" id="{6A6323E5-2D12-4D18-BAEC-24C2E350DBD5}"/>
                  </a:ext>
                </a:extLst>
              </p:cNvPr>
              <p:cNvSpPr/>
              <p:nvPr/>
            </p:nvSpPr>
            <p:spPr>
              <a:xfrm>
                <a:off x="1522675" y="39478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2" name="Oval 301">
                <a:extLst>
                  <a:ext uri="{FF2B5EF4-FFF2-40B4-BE49-F238E27FC236}">
                    <a16:creationId xmlns:a16="http://schemas.microsoft.com/office/drawing/2014/main" id="{0EBCAEB8-526E-4FCE-914D-17B263D085D9}"/>
                  </a:ext>
                </a:extLst>
              </p:cNvPr>
              <p:cNvSpPr/>
              <p:nvPr/>
            </p:nvSpPr>
            <p:spPr>
              <a:xfrm>
                <a:off x="1675075" y="41002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3" name="Oval 302">
                <a:extLst>
                  <a:ext uri="{FF2B5EF4-FFF2-40B4-BE49-F238E27FC236}">
                    <a16:creationId xmlns:a16="http://schemas.microsoft.com/office/drawing/2014/main" id="{5FE3977D-3820-4BB4-8502-3B538006D003}"/>
                  </a:ext>
                </a:extLst>
              </p:cNvPr>
              <p:cNvSpPr/>
              <p:nvPr/>
            </p:nvSpPr>
            <p:spPr>
              <a:xfrm>
                <a:off x="1827475" y="42526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4" name="Oval 303">
                <a:extLst>
                  <a:ext uri="{FF2B5EF4-FFF2-40B4-BE49-F238E27FC236}">
                    <a16:creationId xmlns:a16="http://schemas.microsoft.com/office/drawing/2014/main" id="{0512902F-0960-4882-9E6E-9A1564865333}"/>
                  </a:ext>
                </a:extLst>
              </p:cNvPr>
              <p:cNvSpPr/>
              <p:nvPr/>
            </p:nvSpPr>
            <p:spPr>
              <a:xfrm>
                <a:off x="1370275" y="37954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5" name="Oval 304">
                <a:extLst>
                  <a:ext uri="{FF2B5EF4-FFF2-40B4-BE49-F238E27FC236}">
                    <a16:creationId xmlns:a16="http://schemas.microsoft.com/office/drawing/2014/main" id="{A23BF00D-DFB2-46CB-9BBB-C9BD8D79E158}"/>
                  </a:ext>
                </a:extLst>
              </p:cNvPr>
              <p:cNvSpPr/>
              <p:nvPr/>
            </p:nvSpPr>
            <p:spPr>
              <a:xfrm>
                <a:off x="1522675" y="39478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976E5BE7-1829-419E-8CFC-8DD9676227AA}"/>
                  </a:ext>
                </a:extLst>
              </p:cNvPr>
              <p:cNvSpPr/>
              <p:nvPr/>
            </p:nvSpPr>
            <p:spPr>
              <a:xfrm>
                <a:off x="1675075" y="41002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F89C5BAF-86DB-42FC-BF77-3CA5E011AA4A}"/>
                  </a:ext>
                </a:extLst>
              </p:cNvPr>
              <p:cNvSpPr/>
              <p:nvPr/>
            </p:nvSpPr>
            <p:spPr>
              <a:xfrm>
                <a:off x="1827475" y="42526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894A3561-9489-4504-B559-64620C3916B8}"/>
                  </a:ext>
                </a:extLst>
              </p:cNvPr>
              <p:cNvSpPr/>
              <p:nvPr/>
            </p:nvSpPr>
            <p:spPr>
              <a:xfrm>
                <a:off x="1979875" y="44050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9" name="Group 308">
              <a:extLst>
                <a:ext uri="{FF2B5EF4-FFF2-40B4-BE49-F238E27FC236}">
                  <a16:creationId xmlns:a16="http://schemas.microsoft.com/office/drawing/2014/main" id="{2F655725-9106-4E4D-912A-6AE0614253B7}"/>
                </a:ext>
              </a:extLst>
            </p:cNvPr>
            <p:cNvGrpSpPr/>
            <p:nvPr/>
          </p:nvGrpSpPr>
          <p:grpSpPr>
            <a:xfrm rot="2421560">
              <a:off x="8779377" y="2843456"/>
              <a:ext cx="1459842" cy="1232452"/>
              <a:chOff x="1065475" y="3490623"/>
              <a:chExt cx="1168842" cy="1232452"/>
            </a:xfrm>
          </p:grpSpPr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03BB0813-6A5F-4D20-953E-0EF69C5357BB}"/>
                  </a:ext>
                </a:extLst>
              </p:cNvPr>
              <p:cNvSpPr/>
              <p:nvPr/>
            </p:nvSpPr>
            <p:spPr>
              <a:xfrm>
                <a:off x="1065475" y="34906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62D86DC2-F24B-493D-BB0C-4D8BAFDA0615}"/>
                  </a:ext>
                </a:extLst>
              </p:cNvPr>
              <p:cNvSpPr/>
              <p:nvPr/>
            </p:nvSpPr>
            <p:spPr>
              <a:xfrm>
                <a:off x="1217875" y="36430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5A46A012-5911-4899-9795-F67E75725AD7}"/>
                  </a:ext>
                </a:extLst>
              </p:cNvPr>
              <p:cNvSpPr/>
              <p:nvPr/>
            </p:nvSpPr>
            <p:spPr>
              <a:xfrm>
                <a:off x="1370275" y="37954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5E7BC98A-DBBB-4E0A-B8D1-C415A5601521}"/>
                  </a:ext>
                </a:extLst>
              </p:cNvPr>
              <p:cNvSpPr/>
              <p:nvPr/>
            </p:nvSpPr>
            <p:spPr>
              <a:xfrm>
                <a:off x="1522675" y="39478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DE251212-7861-4B0C-9FBD-3EA980A9D11F}"/>
                  </a:ext>
                </a:extLst>
              </p:cNvPr>
              <p:cNvSpPr/>
              <p:nvPr/>
            </p:nvSpPr>
            <p:spPr>
              <a:xfrm>
                <a:off x="1675075" y="41002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0EE84594-6DAB-4847-A3B3-EDD245CA0843}"/>
                  </a:ext>
                </a:extLst>
              </p:cNvPr>
              <p:cNvSpPr/>
              <p:nvPr/>
            </p:nvSpPr>
            <p:spPr>
              <a:xfrm>
                <a:off x="1217875" y="36430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E6F8903C-DE4A-4490-AE55-F6A80AEBCB45}"/>
                  </a:ext>
                </a:extLst>
              </p:cNvPr>
              <p:cNvSpPr/>
              <p:nvPr/>
            </p:nvSpPr>
            <p:spPr>
              <a:xfrm>
                <a:off x="1370275" y="37954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9AB37AF0-5578-4482-AE87-FE6F6DF1803B}"/>
                  </a:ext>
                </a:extLst>
              </p:cNvPr>
              <p:cNvSpPr/>
              <p:nvPr/>
            </p:nvSpPr>
            <p:spPr>
              <a:xfrm>
                <a:off x="1522675" y="39478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9EF79B67-B7EE-4D39-B878-9177D8F56E90}"/>
                  </a:ext>
                </a:extLst>
              </p:cNvPr>
              <p:cNvSpPr/>
              <p:nvPr/>
            </p:nvSpPr>
            <p:spPr>
              <a:xfrm>
                <a:off x="1675075" y="41002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E433BCDE-BB88-4BA0-8D05-A7F9F3FE5D95}"/>
                  </a:ext>
                </a:extLst>
              </p:cNvPr>
              <p:cNvSpPr/>
              <p:nvPr/>
            </p:nvSpPr>
            <p:spPr>
              <a:xfrm>
                <a:off x="1827475" y="42526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5D990832-2AED-4518-8FC0-59E142D68A2E}"/>
                  </a:ext>
                </a:extLst>
              </p:cNvPr>
              <p:cNvSpPr/>
              <p:nvPr/>
            </p:nvSpPr>
            <p:spPr>
              <a:xfrm>
                <a:off x="1370275" y="37954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A2B517D1-C5DE-4732-A420-CCC40F0D3F12}"/>
                  </a:ext>
                </a:extLst>
              </p:cNvPr>
              <p:cNvSpPr/>
              <p:nvPr/>
            </p:nvSpPr>
            <p:spPr>
              <a:xfrm>
                <a:off x="1522675" y="39478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51465BFD-4685-4D49-85F4-284D28A8122E}"/>
                  </a:ext>
                </a:extLst>
              </p:cNvPr>
              <p:cNvSpPr/>
              <p:nvPr/>
            </p:nvSpPr>
            <p:spPr>
              <a:xfrm>
                <a:off x="1675075" y="41002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CDEB0527-2C57-4738-B601-6BAF216E21D6}"/>
                  </a:ext>
                </a:extLst>
              </p:cNvPr>
              <p:cNvSpPr/>
              <p:nvPr/>
            </p:nvSpPr>
            <p:spPr>
              <a:xfrm>
                <a:off x="1827475" y="42526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0E6A9DF7-A9CB-41D0-946F-1F36F7F0FDE1}"/>
                  </a:ext>
                </a:extLst>
              </p:cNvPr>
              <p:cNvSpPr/>
              <p:nvPr/>
            </p:nvSpPr>
            <p:spPr>
              <a:xfrm>
                <a:off x="1979875" y="44050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9" name="Group 388">
            <a:extLst>
              <a:ext uri="{FF2B5EF4-FFF2-40B4-BE49-F238E27FC236}">
                <a16:creationId xmlns:a16="http://schemas.microsoft.com/office/drawing/2014/main" id="{7B92D277-F844-4E61-BCE0-92CDF63E13EE}"/>
              </a:ext>
            </a:extLst>
          </p:cNvPr>
          <p:cNvGrpSpPr/>
          <p:nvPr/>
        </p:nvGrpSpPr>
        <p:grpSpPr>
          <a:xfrm>
            <a:off x="1961440" y="2195385"/>
            <a:ext cx="2943583" cy="1268231"/>
            <a:chOff x="5688505" y="5009841"/>
            <a:chExt cx="2943583" cy="1268231"/>
          </a:xfrm>
        </p:grpSpPr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A97D6D92-318E-4437-966C-70C1E7773B57}"/>
                </a:ext>
              </a:extLst>
            </p:cNvPr>
            <p:cNvGrpSpPr/>
            <p:nvPr/>
          </p:nvGrpSpPr>
          <p:grpSpPr>
            <a:xfrm rot="2421560">
              <a:off x="5688505" y="5009841"/>
              <a:ext cx="1459842" cy="1232452"/>
              <a:chOff x="1065475" y="3490623"/>
              <a:chExt cx="1168842" cy="1232452"/>
            </a:xfrm>
          </p:grpSpPr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2B8C4F8D-87D3-4644-A407-DBD86DF993FA}"/>
                  </a:ext>
                </a:extLst>
              </p:cNvPr>
              <p:cNvSpPr/>
              <p:nvPr/>
            </p:nvSpPr>
            <p:spPr>
              <a:xfrm>
                <a:off x="1065475" y="34906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276D06ED-9335-4301-9A00-03A4E20D7201}"/>
                  </a:ext>
                </a:extLst>
              </p:cNvPr>
              <p:cNvSpPr/>
              <p:nvPr/>
            </p:nvSpPr>
            <p:spPr>
              <a:xfrm>
                <a:off x="1217875" y="36430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7D7ACBD5-6205-479F-AB01-BE185DFF4AC6}"/>
                  </a:ext>
                </a:extLst>
              </p:cNvPr>
              <p:cNvSpPr/>
              <p:nvPr/>
            </p:nvSpPr>
            <p:spPr>
              <a:xfrm>
                <a:off x="1370275" y="37954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768BFEA4-8C2A-43BA-85D1-F230AE7A3610}"/>
                  </a:ext>
                </a:extLst>
              </p:cNvPr>
              <p:cNvSpPr/>
              <p:nvPr/>
            </p:nvSpPr>
            <p:spPr>
              <a:xfrm>
                <a:off x="1522675" y="39478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058CF2F8-EBDF-4838-8F3F-1266C4CA6C6C}"/>
                  </a:ext>
                </a:extLst>
              </p:cNvPr>
              <p:cNvSpPr/>
              <p:nvPr/>
            </p:nvSpPr>
            <p:spPr>
              <a:xfrm>
                <a:off x="1675075" y="41002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70FCF79A-9072-43EE-98B3-E4A132F3D3E2}"/>
                  </a:ext>
                </a:extLst>
              </p:cNvPr>
              <p:cNvSpPr/>
              <p:nvPr/>
            </p:nvSpPr>
            <p:spPr>
              <a:xfrm>
                <a:off x="1217875" y="36430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687F0C7A-91E2-46DE-AC25-3976CBEA83E4}"/>
                  </a:ext>
                </a:extLst>
              </p:cNvPr>
              <p:cNvSpPr/>
              <p:nvPr/>
            </p:nvSpPr>
            <p:spPr>
              <a:xfrm>
                <a:off x="1370275" y="37954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70B1D216-6686-4478-B290-95739F123501}"/>
                  </a:ext>
                </a:extLst>
              </p:cNvPr>
              <p:cNvSpPr/>
              <p:nvPr/>
            </p:nvSpPr>
            <p:spPr>
              <a:xfrm>
                <a:off x="1522675" y="39478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7CDFB6DD-99AB-40FE-93D4-D015DF11F756}"/>
                  </a:ext>
                </a:extLst>
              </p:cNvPr>
              <p:cNvSpPr/>
              <p:nvPr/>
            </p:nvSpPr>
            <p:spPr>
              <a:xfrm>
                <a:off x="1675075" y="41002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4483DD96-2EF3-4039-9D0E-4597502B4F2A}"/>
                  </a:ext>
                </a:extLst>
              </p:cNvPr>
              <p:cNvSpPr/>
              <p:nvPr/>
            </p:nvSpPr>
            <p:spPr>
              <a:xfrm>
                <a:off x="1827475" y="42526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D172F98F-BAE4-46F0-97F9-4CFC133061A4}"/>
                  </a:ext>
                </a:extLst>
              </p:cNvPr>
              <p:cNvSpPr/>
              <p:nvPr/>
            </p:nvSpPr>
            <p:spPr>
              <a:xfrm>
                <a:off x="1370275" y="37954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5AC542C4-D033-4970-9288-51F150E807F9}"/>
                  </a:ext>
                </a:extLst>
              </p:cNvPr>
              <p:cNvSpPr/>
              <p:nvPr/>
            </p:nvSpPr>
            <p:spPr>
              <a:xfrm>
                <a:off x="1522675" y="39478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9E9D2F0C-3048-43C3-BB9B-D363F33CD305}"/>
                  </a:ext>
                </a:extLst>
              </p:cNvPr>
              <p:cNvSpPr/>
              <p:nvPr/>
            </p:nvSpPr>
            <p:spPr>
              <a:xfrm>
                <a:off x="1675075" y="41002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316DD449-61C8-42A8-866C-0DF37E4330E7}"/>
                  </a:ext>
                </a:extLst>
              </p:cNvPr>
              <p:cNvSpPr/>
              <p:nvPr/>
            </p:nvSpPr>
            <p:spPr>
              <a:xfrm>
                <a:off x="1827475" y="42526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DD22B2C7-6288-4A21-A626-FD49A6FE4CBD}"/>
                  </a:ext>
                </a:extLst>
              </p:cNvPr>
              <p:cNvSpPr/>
              <p:nvPr/>
            </p:nvSpPr>
            <p:spPr>
              <a:xfrm>
                <a:off x="1979875" y="44050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41" name="Group 340">
              <a:extLst>
                <a:ext uri="{FF2B5EF4-FFF2-40B4-BE49-F238E27FC236}">
                  <a16:creationId xmlns:a16="http://schemas.microsoft.com/office/drawing/2014/main" id="{B78619BF-635B-42A5-B6F7-0528DF80A11F}"/>
                </a:ext>
              </a:extLst>
            </p:cNvPr>
            <p:cNvGrpSpPr/>
            <p:nvPr/>
          </p:nvGrpSpPr>
          <p:grpSpPr>
            <a:xfrm rot="2421560">
              <a:off x="6138142" y="5045620"/>
              <a:ext cx="1459842" cy="1232452"/>
              <a:chOff x="1065475" y="3490623"/>
              <a:chExt cx="1168842" cy="1232452"/>
            </a:xfrm>
          </p:grpSpPr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AE843AC4-A21F-4C91-88EB-B1CBABDA3D70}"/>
                  </a:ext>
                </a:extLst>
              </p:cNvPr>
              <p:cNvSpPr/>
              <p:nvPr/>
            </p:nvSpPr>
            <p:spPr>
              <a:xfrm>
                <a:off x="1065475" y="3490623"/>
                <a:ext cx="254442" cy="318052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701FB400-36F6-48B6-A67A-37A0E2A32C83}"/>
                  </a:ext>
                </a:extLst>
              </p:cNvPr>
              <p:cNvSpPr/>
              <p:nvPr/>
            </p:nvSpPr>
            <p:spPr>
              <a:xfrm>
                <a:off x="1217875" y="36430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582A2734-3961-40FC-A8B3-F8B0D5C5823B}"/>
                  </a:ext>
                </a:extLst>
              </p:cNvPr>
              <p:cNvSpPr/>
              <p:nvPr/>
            </p:nvSpPr>
            <p:spPr>
              <a:xfrm>
                <a:off x="1370275" y="37954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D9570B64-ACF6-46B2-AC98-8179D7F6F258}"/>
                  </a:ext>
                </a:extLst>
              </p:cNvPr>
              <p:cNvSpPr/>
              <p:nvPr/>
            </p:nvSpPr>
            <p:spPr>
              <a:xfrm>
                <a:off x="1522675" y="39478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4E448AFE-0D76-4809-B5CE-396190635DBB}"/>
                  </a:ext>
                </a:extLst>
              </p:cNvPr>
              <p:cNvSpPr/>
              <p:nvPr/>
            </p:nvSpPr>
            <p:spPr>
              <a:xfrm>
                <a:off x="1675075" y="41002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C70B220A-6D2A-453C-86BF-0936C0A4240A}"/>
                  </a:ext>
                </a:extLst>
              </p:cNvPr>
              <p:cNvSpPr/>
              <p:nvPr/>
            </p:nvSpPr>
            <p:spPr>
              <a:xfrm>
                <a:off x="1217875" y="36430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758C082F-493E-4842-A8C6-DB1E70F3B61B}"/>
                  </a:ext>
                </a:extLst>
              </p:cNvPr>
              <p:cNvSpPr/>
              <p:nvPr/>
            </p:nvSpPr>
            <p:spPr>
              <a:xfrm>
                <a:off x="1370275" y="37954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883B8625-F4CD-4157-9230-7CFF68100A91}"/>
                  </a:ext>
                </a:extLst>
              </p:cNvPr>
              <p:cNvSpPr/>
              <p:nvPr/>
            </p:nvSpPr>
            <p:spPr>
              <a:xfrm>
                <a:off x="1522675" y="39478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E4D87D4F-0EC1-474A-8EC1-F6D37711964A}"/>
                  </a:ext>
                </a:extLst>
              </p:cNvPr>
              <p:cNvSpPr/>
              <p:nvPr/>
            </p:nvSpPr>
            <p:spPr>
              <a:xfrm>
                <a:off x="1675075" y="41002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CEF9F0AD-9ED9-4CAC-BB69-56559B10C6C0}"/>
                  </a:ext>
                </a:extLst>
              </p:cNvPr>
              <p:cNvSpPr/>
              <p:nvPr/>
            </p:nvSpPr>
            <p:spPr>
              <a:xfrm>
                <a:off x="1827475" y="42526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B30E8CA5-C03E-4299-9506-79BBC4719E1B}"/>
                  </a:ext>
                </a:extLst>
              </p:cNvPr>
              <p:cNvSpPr/>
              <p:nvPr/>
            </p:nvSpPr>
            <p:spPr>
              <a:xfrm>
                <a:off x="1370275" y="37954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87232D4E-913D-4208-AB2C-524F879645B7}"/>
                  </a:ext>
                </a:extLst>
              </p:cNvPr>
              <p:cNvSpPr/>
              <p:nvPr/>
            </p:nvSpPr>
            <p:spPr>
              <a:xfrm>
                <a:off x="1522675" y="39478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A5C606C6-D25F-4D7C-956B-23F11FC2267F}"/>
                  </a:ext>
                </a:extLst>
              </p:cNvPr>
              <p:cNvSpPr/>
              <p:nvPr/>
            </p:nvSpPr>
            <p:spPr>
              <a:xfrm>
                <a:off x="1675075" y="41002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F2DB5BA6-0B68-4EB2-9330-DCAE5C11BEF9}"/>
                  </a:ext>
                </a:extLst>
              </p:cNvPr>
              <p:cNvSpPr/>
              <p:nvPr/>
            </p:nvSpPr>
            <p:spPr>
              <a:xfrm>
                <a:off x="1827475" y="42526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1D1FF073-6AF0-4272-ACAF-466E8CBBBF89}"/>
                  </a:ext>
                </a:extLst>
              </p:cNvPr>
              <p:cNvSpPr/>
              <p:nvPr/>
            </p:nvSpPr>
            <p:spPr>
              <a:xfrm>
                <a:off x="1979875" y="44050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57" name="Group 356">
              <a:extLst>
                <a:ext uri="{FF2B5EF4-FFF2-40B4-BE49-F238E27FC236}">
                  <a16:creationId xmlns:a16="http://schemas.microsoft.com/office/drawing/2014/main" id="{F80AB691-6A1D-415B-952E-75B393ACA4DC}"/>
                </a:ext>
              </a:extLst>
            </p:cNvPr>
            <p:cNvGrpSpPr/>
            <p:nvPr/>
          </p:nvGrpSpPr>
          <p:grpSpPr>
            <a:xfrm rot="2421560">
              <a:off x="6666952" y="5042541"/>
              <a:ext cx="1459842" cy="1232452"/>
              <a:chOff x="1065475" y="3490623"/>
              <a:chExt cx="1168842" cy="1232452"/>
            </a:xfrm>
          </p:grpSpPr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4D914AAC-82D7-4BD4-98AE-8E9383288C2C}"/>
                  </a:ext>
                </a:extLst>
              </p:cNvPr>
              <p:cNvSpPr/>
              <p:nvPr/>
            </p:nvSpPr>
            <p:spPr>
              <a:xfrm>
                <a:off x="1065475" y="34906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BE6BC892-A625-4398-8C32-A0170C8C1AD1}"/>
                  </a:ext>
                </a:extLst>
              </p:cNvPr>
              <p:cNvSpPr/>
              <p:nvPr/>
            </p:nvSpPr>
            <p:spPr>
              <a:xfrm>
                <a:off x="1217875" y="36430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D0D1911D-7E95-4672-8657-666CBF7483F4}"/>
                  </a:ext>
                </a:extLst>
              </p:cNvPr>
              <p:cNvSpPr/>
              <p:nvPr/>
            </p:nvSpPr>
            <p:spPr>
              <a:xfrm>
                <a:off x="1370275" y="37954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5C2B824B-841F-4219-A276-A56CFE909197}"/>
                  </a:ext>
                </a:extLst>
              </p:cNvPr>
              <p:cNvSpPr/>
              <p:nvPr/>
            </p:nvSpPr>
            <p:spPr>
              <a:xfrm>
                <a:off x="1522675" y="39478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E2271180-AA33-4BB7-AC42-03B28A2B1B14}"/>
                  </a:ext>
                </a:extLst>
              </p:cNvPr>
              <p:cNvSpPr/>
              <p:nvPr/>
            </p:nvSpPr>
            <p:spPr>
              <a:xfrm>
                <a:off x="1675075" y="41002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14BE4372-03A4-4923-A580-D272C3598D9F}"/>
                  </a:ext>
                </a:extLst>
              </p:cNvPr>
              <p:cNvSpPr/>
              <p:nvPr/>
            </p:nvSpPr>
            <p:spPr>
              <a:xfrm>
                <a:off x="1217875" y="36430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9A90AD3B-FE79-4280-B5B2-DA0373A003A2}"/>
                  </a:ext>
                </a:extLst>
              </p:cNvPr>
              <p:cNvSpPr/>
              <p:nvPr/>
            </p:nvSpPr>
            <p:spPr>
              <a:xfrm>
                <a:off x="1370275" y="37954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3A1ADDB6-B3B7-411C-A552-EB6C7D2B6F4D}"/>
                  </a:ext>
                </a:extLst>
              </p:cNvPr>
              <p:cNvSpPr/>
              <p:nvPr/>
            </p:nvSpPr>
            <p:spPr>
              <a:xfrm>
                <a:off x="1522675" y="39478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AE863872-A726-4524-8FBF-8D1CF4DD9E3F}"/>
                  </a:ext>
                </a:extLst>
              </p:cNvPr>
              <p:cNvSpPr/>
              <p:nvPr/>
            </p:nvSpPr>
            <p:spPr>
              <a:xfrm>
                <a:off x="1675075" y="41002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0E1DE5F6-21B2-4DA5-A7C7-0D46C388D135}"/>
                  </a:ext>
                </a:extLst>
              </p:cNvPr>
              <p:cNvSpPr/>
              <p:nvPr/>
            </p:nvSpPr>
            <p:spPr>
              <a:xfrm>
                <a:off x="1827475" y="42526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7536766E-A9DE-42B2-B86C-06ED3C7F77B8}"/>
                  </a:ext>
                </a:extLst>
              </p:cNvPr>
              <p:cNvSpPr/>
              <p:nvPr/>
            </p:nvSpPr>
            <p:spPr>
              <a:xfrm>
                <a:off x="1370275" y="37954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9CC53B7C-548D-42B6-99E1-E72C6ECE3135}"/>
                  </a:ext>
                </a:extLst>
              </p:cNvPr>
              <p:cNvSpPr/>
              <p:nvPr/>
            </p:nvSpPr>
            <p:spPr>
              <a:xfrm>
                <a:off x="1522675" y="39478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7342C2AE-4A97-4358-B8E2-4999ADE98CB1}"/>
                  </a:ext>
                </a:extLst>
              </p:cNvPr>
              <p:cNvSpPr/>
              <p:nvPr/>
            </p:nvSpPr>
            <p:spPr>
              <a:xfrm>
                <a:off x="1675075" y="41002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217B14EC-5131-495C-9749-2382C562A6DA}"/>
                  </a:ext>
                </a:extLst>
              </p:cNvPr>
              <p:cNvSpPr/>
              <p:nvPr/>
            </p:nvSpPr>
            <p:spPr>
              <a:xfrm>
                <a:off x="1827475" y="42526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DC9B3AA6-3E8E-4989-89E8-3B136727AF8A}"/>
                  </a:ext>
                </a:extLst>
              </p:cNvPr>
              <p:cNvSpPr/>
              <p:nvPr/>
            </p:nvSpPr>
            <p:spPr>
              <a:xfrm>
                <a:off x="1979875" y="44050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73" name="Group 372">
              <a:extLst>
                <a:ext uri="{FF2B5EF4-FFF2-40B4-BE49-F238E27FC236}">
                  <a16:creationId xmlns:a16="http://schemas.microsoft.com/office/drawing/2014/main" id="{2E16960F-451A-45D9-873A-4B8E6F518A37}"/>
                </a:ext>
              </a:extLst>
            </p:cNvPr>
            <p:cNvGrpSpPr/>
            <p:nvPr/>
          </p:nvGrpSpPr>
          <p:grpSpPr>
            <a:xfrm rot="2421560">
              <a:off x="7172246" y="5038555"/>
              <a:ext cx="1459842" cy="1232452"/>
              <a:chOff x="1065475" y="3490623"/>
              <a:chExt cx="1168842" cy="1232452"/>
            </a:xfrm>
          </p:grpSpPr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A4FCB3D0-23DF-40C8-90F2-2D89438ADB47}"/>
                  </a:ext>
                </a:extLst>
              </p:cNvPr>
              <p:cNvSpPr/>
              <p:nvPr/>
            </p:nvSpPr>
            <p:spPr>
              <a:xfrm>
                <a:off x="1065475" y="34906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37FBFDAB-AD06-4AD9-A0FA-74234C0BD719}"/>
                  </a:ext>
                </a:extLst>
              </p:cNvPr>
              <p:cNvSpPr/>
              <p:nvPr/>
            </p:nvSpPr>
            <p:spPr>
              <a:xfrm>
                <a:off x="1217875" y="36430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937010F4-B9F7-481B-9BAA-4F4A632C7F02}"/>
                  </a:ext>
                </a:extLst>
              </p:cNvPr>
              <p:cNvSpPr/>
              <p:nvPr/>
            </p:nvSpPr>
            <p:spPr>
              <a:xfrm>
                <a:off x="1370275" y="37954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4666303A-361F-4C76-A7EC-F8BEE95C8CA1}"/>
                  </a:ext>
                </a:extLst>
              </p:cNvPr>
              <p:cNvSpPr/>
              <p:nvPr/>
            </p:nvSpPr>
            <p:spPr>
              <a:xfrm>
                <a:off x="1522675" y="39478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45A4E663-577B-4F61-89EB-F7EB9B804D2B}"/>
                  </a:ext>
                </a:extLst>
              </p:cNvPr>
              <p:cNvSpPr/>
              <p:nvPr/>
            </p:nvSpPr>
            <p:spPr>
              <a:xfrm>
                <a:off x="1675075" y="41002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F30A9DE4-8522-46DF-BEED-B67654A39C0A}"/>
                  </a:ext>
                </a:extLst>
              </p:cNvPr>
              <p:cNvSpPr/>
              <p:nvPr/>
            </p:nvSpPr>
            <p:spPr>
              <a:xfrm>
                <a:off x="1217875" y="36430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0C4D7DF1-99FA-47CB-83A1-1E9C984C0342}"/>
                  </a:ext>
                </a:extLst>
              </p:cNvPr>
              <p:cNvSpPr/>
              <p:nvPr/>
            </p:nvSpPr>
            <p:spPr>
              <a:xfrm>
                <a:off x="1370275" y="37954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E3626C05-B210-4D88-B959-D4D161EA4FF4}"/>
                  </a:ext>
                </a:extLst>
              </p:cNvPr>
              <p:cNvSpPr/>
              <p:nvPr/>
            </p:nvSpPr>
            <p:spPr>
              <a:xfrm>
                <a:off x="1522675" y="39478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C5EBF2D4-B928-41BC-91B3-4880FCC46542}"/>
                  </a:ext>
                </a:extLst>
              </p:cNvPr>
              <p:cNvSpPr/>
              <p:nvPr/>
            </p:nvSpPr>
            <p:spPr>
              <a:xfrm>
                <a:off x="1675075" y="41002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4C59370A-AE08-4FE5-A3CB-A616CDAA01B2}"/>
                  </a:ext>
                </a:extLst>
              </p:cNvPr>
              <p:cNvSpPr/>
              <p:nvPr/>
            </p:nvSpPr>
            <p:spPr>
              <a:xfrm>
                <a:off x="1827475" y="42526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F372ECC1-631C-4BCE-9C05-2CBAA05DE541}"/>
                  </a:ext>
                </a:extLst>
              </p:cNvPr>
              <p:cNvSpPr/>
              <p:nvPr/>
            </p:nvSpPr>
            <p:spPr>
              <a:xfrm>
                <a:off x="1370275" y="37954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F85E6895-83A1-42CD-8183-366DD6FE2EB5}"/>
                  </a:ext>
                </a:extLst>
              </p:cNvPr>
              <p:cNvSpPr/>
              <p:nvPr/>
            </p:nvSpPr>
            <p:spPr>
              <a:xfrm>
                <a:off x="1522675" y="39478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00FC4AFD-423D-4A65-B023-39C4ED36207F}"/>
                  </a:ext>
                </a:extLst>
              </p:cNvPr>
              <p:cNvSpPr/>
              <p:nvPr/>
            </p:nvSpPr>
            <p:spPr>
              <a:xfrm>
                <a:off x="1675075" y="41002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B257852E-F5EE-423A-8A4F-677F5410B02A}"/>
                  </a:ext>
                </a:extLst>
              </p:cNvPr>
              <p:cNvSpPr/>
              <p:nvPr/>
            </p:nvSpPr>
            <p:spPr>
              <a:xfrm>
                <a:off x="1827475" y="42526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00E55D14-FB7E-43AE-82F0-AFD1B61AE3C7}"/>
                  </a:ext>
                </a:extLst>
              </p:cNvPr>
              <p:cNvSpPr/>
              <p:nvPr/>
            </p:nvSpPr>
            <p:spPr>
              <a:xfrm>
                <a:off x="1979875" y="4405023"/>
                <a:ext cx="254442" cy="31805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91" name="TextBox 390">
            <a:extLst>
              <a:ext uri="{FF2B5EF4-FFF2-40B4-BE49-F238E27FC236}">
                <a16:creationId xmlns:a16="http://schemas.microsoft.com/office/drawing/2014/main" id="{AAB1DB20-7CE4-4785-9D8B-8AB257E418A5}"/>
              </a:ext>
            </a:extLst>
          </p:cNvPr>
          <p:cNvSpPr txBox="1"/>
          <p:nvPr/>
        </p:nvSpPr>
        <p:spPr>
          <a:xfrm>
            <a:off x="8356298" y="3957270"/>
            <a:ext cx="21527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Fault-Tolerant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Logical Qubit</a:t>
            </a:r>
          </a:p>
        </p:txBody>
      </p:sp>
      <p:sp>
        <p:nvSpPr>
          <p:cNvPr id="206" name="Rectangle: Rounded Corners 205">
            <a:extLst>
              <a:ext uri="{FF2B5EF4-FFF2-40B4-BE49-F238E27FC236}">
                <a16:creationId xmlns:a16="http://schemas.microsoft.com/office/drawing/2014/main" id="{1071A47D-3CAA-4103-957E-65B0866FFA88}"/>
              </a:ext>
            </a:extLst>
          </p:cNvPr>
          <p:cNvSpPr/>
          <p:nvPr/>
        </p:nvSpPr>
        <p:spPr>
          <a:xfrm>
            <a:off x="0" y="6128135"/>
            <a:ext cx="12192000" cy="669165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 to 500 physical qubits to create one logical qubit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D7E0D6-EF24-41EC-BE41-A92D92B4AEC8}"/>
              </a:ext>
            </a:extLst>
          </p:cNvPr>
          <p:cNvSpPr txBox="1"/>
          <p:nvPr/>
        </p:nvSpPr>
        <p:spPr>
          <a:xfrm>
            <a:off x="219307" y="5086669"/>
            <a:ext cx="12078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Quantum Error Correction: Vulnerable Individually, tolerant to errors collectively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40270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A9A5F729-F565-46EE-8F60-F5872127A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584" y="54914"/>
            <a:ext cx="10172281" cy="1143000"/>
          </a:xfrm>
        </p:spPr>
        <p:txBody>
          <a:bodyPr>
            <a:normAutofit/>
          </a:bodyPr>
          <a:lstStyle/>
          <a:p>
            <a:r>
              <a:rPr lang="en-US" sz="4000" b="1" dirty="0"/>
              <a:t>NISQ Model of Computing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C09FA4-6AAA-4FB6-8FC6-CA4C4A087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AE2DB5-4517-4C79-AADE-245F3E0058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62839C9-ACAD-41B4-816C-85D6F4E67E82}"/>
              </a:ext>
            </a:extLst>
          </p:cNvPr>
          <p:cNvGrpSpPr/>
          <p:nvPr/>
        </p:nvGrpSpPr>
        <p:grpSpPr>
          <a:xfrm>
            <a:off x="907610" y="2933205"/>
            <a:ext cx="2690978" cy="1143000"/>
            <a:chOff x="4918526" y="2019453"/>
            <a:chExt cx="3440964" cy="1015658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4836825-E0E8-44E9-B7B1-81AF185E8779}"/>
                </a:ext>
              </a:extLst>
            </p:cNvPr>
            <p:cNvCxnSpPr>
              <a:cxnSpLocks/>
            </p:cNvCxnSpPr>
            <p:nvPr/>
          </p:nvCxnSpPr>
          <p:spPr>
            <a:xfrm>
              <a:off x="7014556" y="2527282"/>
              <a:ext cx="134493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223B4C0C-5790-41FE-BAD3-40D050253401}"/>
                </a:ext>
              </a:extLst>
            </p:cNvPr>
            <p:cNvCxnSpPr>
              <a:cxnSpLocks/>
            </p:cNvCxnSpPr>
            <p:nvPr/>
          </p:nvCxnSpPr>
          <p:spPr>
            <a:xfrm>
              <a:off x="4918526" y="2527282"/>
              <a:ext cx="773893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959D639-646C-4D92-9133-E0858DCC0481}"/>
                </a:ext>
              </a:extLst>
            </p:cNvPr>
            <p:cNvSpPr/>
            <p:nvPr/>
          </p:nvSpPr>
          <p:spPr>
            <a:xfrm>
              <a:off x="5384850" y="2019453"/>
              <a:ext cx="2422190" cy="1015658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800" dirty="0"/>
                <a:t>Compiler</a:t>
              </a:r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080A5CF-E0DB-4109-96A1-65BF03FEFD24}"/>
              </a:ext>
            </a:extLst>
          </p:cNvPr>
          <p:cNvCxnSpPr>
            <a:cxnSpLocks/>
            <a:stCxn id="9222" idx="3"/>
          </p:cNvCxnSpPr>
          <p:nvPr/>
        </p:nvCxnSpPr>
        <p:spPr>
          <a:xfrm>
            <a:off x="4865184" y="3500717"/>
            <a:ext cx="634144" cy="398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D8DD88E-5CC2-4694-997D-7457EDB75F50}"/>
              </a:ext>
            </a:extLst>
          </p:cNvPr>
          <p:cNvSpPr txBox="1"/>
          <p:nvPr/>
        </p:nvSpPr>
        <p:spPr>
          <a:xfrm>
            <a:off x="7899688" y="3227268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EF00"/>
                </a:solidFill>
              </a:rPr>
              <a:t>1010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7132A19-6F07-4FC7-AD54-9FC355F44A34}"/>
              </a:ext>
            </a:extLst>
          </p:cNvPr>
          <p:cNvSpPr txBox="1"/>
          <p:nvPr/>
        </p:nvSpPr>
        <p:spPr>
          <a:xfrm>
            <a:off x="7913477" y="3227268"/>
            <a:ext cx="98616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1000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1B2B798-95CE-44E8-AC58-0F22FECE4FF1}"/>
              </a:ext>
            </a:extLst>
          </p:cNvPr>
          <p:cNvSpPr txBox="1"/>
          <p:nvPr/>
        </p:nvSpPr>
        <p:spPr>
          <a:xfrm>
            <a:off x="4306485" y="4578587"/>
            <a:ext cx="306950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Repeat Execution</a:t>
            </a:r>
          </a:p>
          <a:p>
            <a:pPr lvl="0" algn="ctr">
              <a:defRPr/>
            </a:pPr>
            <a:r>
              <a:rPr lang="en-US" sz="24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for N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Trials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D828E8A6-4E39-42ED-9742-784C3B00185B}"/>
              </a:ext>
            </a:extLst>
          </p:cNvPr>
          <p:cNvCxnSpPr>
            <a:cxnSpLocks/>
          </p:cNvCxnSpPr>
          <p:nvPr/>
        </p:nvCxnSpPr>
        <p:spPr>
          <a:xfrm>
            <a:off x="6839883" y="3504705"/>
            <a:ext cx="95645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Rectangle 97">
            <a:extLst>
              <a:ext uri="{FF2B5EF4-FFF2-40B4-BE49-F238E27FC236}">
                <a16:creationId xmlns:a16="http://schemas.microsoft.com/office/drawing/2014/main" id="{902F33B5-5B06-40E9-8893-C3653C6AD279}"/>
              </a:ext>
            </a:extLst>
          </p:cNvPr>
          <p:cNvSpPr/>
          <p:nvPr/>
        </p:nvSpPr>
        <p:spPr>
          <a:xfrm>
            <a:off x="1769836" y="1389656"/>
            <a:ext cx="8652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/>
              <a:t>Noisy Intermediate Scale Quantum Computers (NISQ)</a:t>
            </a:r>
            <a:r>
              <a:rPr lang="en-US" sz="2400" b="1" i="1" dirty="0">
                <a:sym typeface="Wingdings" panose="05000000000000000000" pitchFamily="2" charset="2"/>
              </a:rPr>
              <a:t> No Error Correction, learn to live with errors</a:t>
            </a:r>
            <a:endParaRPr lang="en-US" sz="2400" b="1" i="1" dirty="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6E3D5ED2-A923-4F85-BC9F-A011B9C64D88}"/>
              </a:ext>
            </a:extLst>
          </p:cNvPr>
          <p:cNvSpPr/>
          <p:nvPr/>
        </p:nvSpPr>
        <p:spPr>
          <a:xfrm>
            <a:off x="5126553" y="2883879"/>
            <a:ext cx="2059976" cy="1241653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Quantum Computer</a:t>
            </a:r>
          </a:p>
        </p:txBody>
      </p:sp>
      <p:sp>
        <p:nvSpPr>
          <p:cNvPr id="19" name="Lightning Bolt 18">
            <a:extLst>
              <a:ext uri="{FF2B5EF4-FFF2-40B4-BE49-F238E27FC236}">
                <a16:creationId xmlns:a16="http://schemas.microsoft.com/office/drawing/2014/main" id="{F080B2A3-C5E5-4EF5-9094-06139127816A}"/>
              </a:ext>
            </a:extLst>
          </p:cNvPr>
          <p:cNvSpPr/>
          <p:nvPr/>
        </p:nvSpPr>
        <p:spPr>
          <a:xfrm rot="19892714">
            <a:off x="5204007" y="2323407"/>
            <a:ext cx="639506" cy="882036"/>
          </a:xfrm>
          <a:prstGeom prst="lightningBol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54DA8EC7-E251-44E4-9299-1B0AF07157C0}"/>
              </a:ext>
            </a:extLst>
          </p:cNvPr>
          <p:cNvGrpSpPr/>
          <p:nvPr/>
        </p:nvGrpSpPr>
        <p:grpSpPr>
          <a:xfrm>
            <a:off x="4193939" y="3477558"/>
            <a:ext cx="3187284" cy="1014824"/>
            <a:chOff x="4234631" y="3353466"/>
            <a:chExt cx="3187284" cy="1014824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A225D06E-84D5-4911-8AF4-95B0BA301E4E}"/>
                </a:ext>
              </a:extLst>
            </p:cNvPr>
            <p:cNvGrpSpPr/>
            <p:nvPr/>
          </p:nvGrpSpPr>
          <p:grpSpPr>
            <a:xfrm>
              <a:off x="4234631" y="3905876"/>
              <a:ext cx="3187284" cy="462414"/>
              <a:chOff x="4275730" y="3952113"/>
              <a:chExt cx="3187284" cy="462414"/>
            </a:xfrm>
          </p:grpSpPr>
          <p:cxnSp>
            <p:nvCxnSpPr>
              <p:cNvPr id="117" name="Straight Arrow Connector 116">
                <a:extLst>
                  <a:ext uri="{FF2B5EF4-FFF2-40B4-BE49-F238E27FC236}">
                    <a16:creationId xmlns:a16="http://schemas.microsoft.com/office/drawing/2014/main" id="{27E8C14A-1D18-4A38-9F27-726752DA1D6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03984" y="3952113"/>
                <a:ext cx="0" cy="462414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034EB90D-5F91-4AB8-B4E0-81B6E0EB36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5730" y="4409384"/>
                <a:ext cx="3187284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506815CB-A3B1-49FA-A731-EEF46E0C9E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91894" y="3353466"/>
              <a:ext cx="0" cy="98967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0EEDDBC9-877D-4078-A2A2-D76C90CF3E88}"/>
              </a:ext>
            </a:extLst>
          </p:cNvPr>
          <p:cNvSpPr/>
          <p:nvPr/>
        </p:nvSpPr>
        <p:spPr>
          <a:xfrm>
            <a:off x="0" y="6221475"/>
            <a:ext cx="12192000" cy="631610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chemeClr val="bg1"/>
                </a:solidFill>
              </a:rPr>
              <a:t>Use error mitigation and develop error tolerant algorithms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2308BAAA-06B2-445C-BC34-CAFEA3FCDF1D}"/>
              </a:ext>
            </a:extLst>
          </p:cNvPr>
          <p:cNvGrpSpPr/>
          <p:nvPr/>
        </p:nvGrpSpPr>
        <p:grpSpPr>
          <a:xfrm>
            <a:off x="137362" y="3037091"/>
            <a:ext cx="954424" cy="903573"/>
            <a:chOff x="0" y="3279242"/>
            <a:chExt cx="954424" cy="903573"/>
          </a:xfrm>
        </p:grpSpPr>
        <p:pic>
          <p:nvPicPr>
            <p:cNvPr id="9220" name="Picture 4" descr="Image result for code file icon">
              <a:extLst>
                <a:ext uri="{FF2B5EF4-FFF2-40B4-BE49-F238E27FC236}">
                  <a16:creationId xmlns:a16="http://schemas.microsoft.com/office/drawing/2014/main" id="{F83D97F9-421D-4F44-93B9-19851BD39B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79242"/>
              <a:ext cx="954424" cy="903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3E75D725-C602-4AF0-8941-8E265AFA8DAB}"/>
                </a:ext>
              </a:extLst>
            </p:cNvPr>
            <p:cNvSpPr txBox="1"/>
            <p:nvPr/>
          </p:nvSpPr>
          <p:spPr>
            <a:xfrm>
              <a:off x="128516" y="3887660"/>
              <a:ext cx="521021" cy="230832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qft.qc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20694A6C-B8EB-4CE5-8D57-BDD39CBE6F31}"/>
              </a:ext>
            </a:extLst>
          </p:cNvPr>
          <p:cNvSpPr txBox="1"/>
          <p:nvPr/>
        </p:nvSpPr>
        <p:spPr>
          <a:xfrm>
            <a:off x="137362" y="2489634"/>
            <a:ext cx="920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Quantum</a:t>
            </a:r>
          </a:p>
          <a:p>
            <a:pPr algn="ctr"/>
            <a:r>
              <a:rPr lang="en-US" sz="1400" dirty="0"/>
              <a:t>Program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04077A32-F248-4FDD-B6D9-1EA469F44FBD}"/>
              </a:ext>
            </a:extLst>
          </p:cNvPr>
          <p:cNvSpPr txBox="1"/>
          <p:nvPr/>
        </p:nvSpPr>
        <p:spPr>
          <a:xfrm>
            <a:off x="8063927" y="3590129"/>
            <a:ext cx="7216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Output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01758D-FD9C-4B33-B487-309F0AF64365}"/>
              </a:ext>
            </a:extLst>
          </p:cNvPr>
          <p:cNvSpPr/>
          <p:nvPr/>
        </p:nvSpPr>
        <p:spPr>
          <a:xfrm>
            <a:off x="7836250" y="3101593"/>
            <a:ext cx="1117073" cy="8390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DBA2386-6060-401C-BCF2-838FA181BE33}"/>
              </a:ext>
            </a:extLst>
          </p:cNvPr>
          <p:cNvGrpSpPr/>
          <p:nvPr/>
        </p:nvGrpSpPr>
        <p:grpSpPr>
          <a:xfrm>
            <a:off x="8037280" y="2247513"/>
            <a:ext cx="3725673" cy="3279041"/>
            <a:chOff x="7928540" y="2365571"/>
            <a:chExt cx="3725673" cy="3279041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C7DE33A-6222-4F54-844D-3F1BFCDB8540}"/>
                </a:ext>
              </a:extLst>
            </p:cNvPr>
            <p:cNvSpPr txBox="1"/>
            <p:nvPr/>
          </p:nvSpPr>
          <p:spPr>
            <a:xfrm>
              <a:off x="7928540" y="5182947"/>
              <a:ext cx="3725673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anose="020F0704030504030204" pitchFamily="34" charset="0"/>
                </a:rPr>
                <a:t>Output Log of</a:t>
              </a:r>
              <a:r>
                <a:rPr kumimoji="0" lang="en-US" sz="240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anose="020F0704030504030204" pitchFamily="34" charset="0"/>
                </a:rPr>
                <a:t> N trials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8F58B7D-0163-4FB4-A8C6-DDE03AE80C38}"/>
                </a:ext>
              </a:extLst>
            </p:cNvPr>
            <p:cNvGrpSpPr/>
            <p:nvPr/>
          </p:nvGrpSpPr>
          <p:grpSpPr>
            <a:xfrm>
              <a:off x="8154416" y="2365571"/>
              <a:ext cx="3101686" cy="2916904"/>
              <a:chOff x="8988774" y="2314652"/>
              <a:chExt cx="3101686" cy="2916904"/>
            </a:xfrm>
          </p:grpSpPr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F4861242-DE6E-47A6-838F-3D8B2B77AD60}"/>
                  </a:ext>
                </a:extLst>
              </p:cNvPr>
              <p:cNvGrpSpPr/>
              <p:nvPr/>
            </p:nvGrpSpPr>
            <p:grpSpPr>
              <a:xfrm>
                <a:off x="8988774" y="2723470"/>
                <a:ext cx="3065741" cy="2018501"/>
                <a:chOff x="2513463" y="1779952"/>
                <a:chExt cx="3233982" cy="2018501"/>
              </a:xfrm>
            </p:grpSpPr>
            <p:cxnSp>
              <p:nvCxnSpPr>
                <p:cNvPr id="64" name="Straight Arrow Connector 63">
                  <a:extLst>
                    <a:ext uri="{FF2B5EF4-FFF2-40B4-BE49-F238E27FC236}">
                      <a16:creationId xmlns:a16="http://schemas.microsoft.com/office/drawing/2014/main" id="{D637BEF1-3C44-4CDB-BFD8-62A831C0728E}"/>
                    </a:ext>
                  </a:extLst>
                </p:cNvPr>
                <p:cNvCxnSpPr/>
                <p:nvPr/>
              </p:nvCxnSpPr>
              <p:spPr>
                <a:xfrm>
                  <a:off x="2986776" y="3635158"/>
                  <a:ext cx="2760669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Arrow Connector 64">
                  <a:extLst>
                    <a:ext uri="{FF2B5EF4-FFF2-40B4-BE49-F238E27FC236}">
                      <a16:creationId xmlns:a16="http://schemas.microsoft.com/office/drawing/2014/main" id="{F4B9DBD1-E391-43D4-BB84-A3CBD5C9C8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976159" y="1919693"/>
                  <a:ext cx="0" cy="1722997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691A231A-BF91-4A9D-B690-C5D716538725}"/>
                    </a:ext>
                  </a:extLst>
                </p:cNvPr>
                <p:cNvSpPr txBox="1"/>
                <p:nvPr/>
              </p:nvSpPr>
              <p:spPr>
                <a:xfrm rot="16200000">
                  <a:off x="1688878" y="2604537"/>
                  <a:ext cx="201850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Output Probability</a:t>
                  </a:r>
                </a:p>
              </p:txBody>
            </p:sp>
          </p:grp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08041547-95FC-4102-8853-E0EBC6A84F0D}"/>
                  </a:ext>
                </a:extLst>
              </p:cNvPr>
              <p:cNvGrpSpPr/>
              <p:nvPr/>
            </p:nvGrpSpPr>
            <p:grpSpPr>
              <a:xfrm>
                <a:off x="9385897" y="2314652"/>
                <a:ext cx="2704563" cy="2916904"/>
                <a:chOff x="9385897" y="2314652"/>
                <a:chExt cx="2704563" cy="2916904"/>
              </a:xfrm>
            </p:grpSpPr>
            <p:pic>
              <p:nvPicPr>
                <p:cNvPr id="63" name="Picture 62">
                  <a:extLst>
                    <a:ext uri="{FF2B5EF4-FFF2-40B4-BE49-F238E27FC236}">
                      <a16:creationId xmlns:a16="http://schemas.microsoft.com/office/drawing/2014/main" id="{C60790D0-3654-43B6-84EF-9E7F6F102B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451234" y="3351587"/>
                  <a:ext cx="2349002" cy="1296187"/>
                </a:xfrm>
                <a:prstGeom prst="rect">
                  <a:avLst/>
                </a:prstGeom>
              </p:spPr>
            </p:pic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09CFEDE3-ECC4-4BD8-9D81-353D7951DBE6}"/>
                    </a:ext>
                  </a:extLst>
                </p:cNvPr>
                <p:cNvGrpSpPr/>
                <p:nvPr/>
              </p:nvGrpSpPr>
              <p:grpSpPr>
                <a:xfrm>
                  <a:off x="9584980" y="2314652"/>
                  <a:ext cx="2505480" cy="804879"/>
                  <a:chOff x="9541518" y="2839724"/>
                  <a:chExt cx="2642975" cy="804879"/>
                </a:xfrm>
              </p:grpSpPr>
              <p:grpSp>
                <p:nvGrpSpPr>
                  <p:cNvPr id="67" name="Group 66">
                    <a:extLst>
                      <a:ext uri="{FF2B5EF4-FFF2-40B4-BE49-F238E27FC236}">
                        <a16:creationId xmlns:a16="http://schemas.microsoft.com/office/drawing/2014/main" id="{48CFB46D-86AD-4142-B8E5-021244DCA5E1}"/>
                      </a:ext>
                    </a:extLst>
                  </p:cNvPr>
                  <p:cNvGrpSpPr/>
                  <p:nvPr/>
                </p:nvGrpSpPr>
                <p:grpSpPr>
                  <a:xfrm>
                    <a:off x="9541518" y="2839724"/>
                    <a:ext cx="2476262" cy="369332"/>
                    <a:chOff x="8527432" y="3059668"/>
                    <a:chExt cx="2476262" cy="369332"/>
                  </a:xfrm>
                </p:grpSpPr>
                <p:sp>
                  <p:nvSpPr>
                    <p:cNvPr id="71" name="TextBox 70">
                      <a:extLst>
                        <a:ext uri="{FF2B5EF4-FFF2-40B4-BE49-F238E27FC236}">
                          <a16:creationId xmlns:a16="http://schemas.microsoft.com/office/drawing/2014/main" id="{6DE80BEB-93D6-45AE-8DFD-40DF14AA475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895425" y="3059668"/>
                      <a:ext cx="2108269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Error free outcome</a:t>
                      </a:r>
                    </a:p>
                  </p:txBody>
                </p:sp>
                <p:sp>
                  <p:nvSpPr>
                    <p:cNvPr id="72" name="Rectangle 71">
                      <a:extLst>
                        <a:ext uri="{FF2B5EF4-FFF2-40B4-BE49-F238E27FC236}">
                          <a16:creationId xmlns:a16="http://schemas.microsoft.com/office/drawing/2014/main" id="{067DC04A-1DE2-4E1D-AD07-771733CF88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27432" y="3133955"/>
                      <a:ext cx="366570" cy="172478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8" name="Group 67">
                    <a:extLst>
                      <a:ext uri="{FF2B5EF4-FFF2-40B4-BE49-F238E27FC236}">
                        <a16:creationId xmlns:a16="http://schemas.microsoft.com/office/drawing/2014/main" id="{7444C482-144A-4447-9BE7-FFC86B1BCD95}"/>
                      </a:ext>
                    </a:extLst>
                  </p:cNvPr>
                  <p:cNvGrpSpPr/>
                  <p:nvPr/>
                </p:nvGrpSpPr>
                <p:grpSpPr>
                  <a:xfrm>
                    <a:off x="9541527" y="3275271"/>
                    <a:ext cx="2642966" cy="369332"/>
                    <a:chOff x="8527441" y="3059668"/>
                    <a:chExt cx="2642966" cy="369332"/>
                  </a:xfrm>
                </p:grpSpPr>
                <p:sp>
                  <p:nvSpPr>
                    <p:cNvPr id="69" name="TextBox 68">
                      <a:extLst>
                        <a:ext uri="{FF2B5EF4-FFF2-40B4-BE49-F238E27FC236}">
                          <a16:creationId xmlns:a16="http://schemas.microsoft.com/office/drawing/2014/main" id="{586A03A7-78C9-4C70-83D0-BC70D191B90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895425" y="3059668"/>
                      <a:ext cx="2274982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Erroneous outcome</a:t>
                      </a:r>
                    </a:p>
                  </p:txBody>
                </p:sp>
                <p:sp>
                  <p:nvSpPr>
                    <p:cNvPr id="70" name="Rectangle 69">
                      <a:extLst>
                        <a:ext uri="{FF2B5EF4-FFF2-40B4-BE49-F238E27FC236}">
                          <a16:creationId xmlns:a16="http://schemas.microsoft.com/office/drawing/2014/main" id="{75E7D144-1A37-48BA-AC6A-AF6810BAF3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27441" y="3127852"/>
                      <a:ext cx="366561" cy="192381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89" name="Group 88">
                  <a:extLst>
                    <a:ext uri="{FF2B5EF4-FFF2-40B4-BE49-F238E27FC236}">
                      <a16:creationId xmlns:a16="http://schemas.microsoft.com/office/drawing/2014/main" id="{0CD64FF3-0A4E-41C6-9B07-81F7F683EEBC}"/>
                    </a:ext>
                  </a:extLst>
                </p:cNvPr>
                <p:cNvGrpSpPr/>
                <p:nvPr/>
              </p:nvGrpSpPr>
              <p:grpSpPr>
                <a:xfrm>
                  <a:off x="9385897" y="4521051"/>
                  <a:ext cx="2320497" cy="656526"/>
                  <a:chOff x="8998258" y="4641954"/>
                  <a:chExt cx="2447841" cy="656526"/>
                </a:xfrm>
              </p:grpSpPr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25265945-0789-4557-B8DE-2D943FE0AAE8}"/>
                      </a:ext>
                    </a:extLst>
                  </p:cNvPr>
                  <p:cNvSpPr txBox="1"/>
                  <p:nvPr/>
                </p:nvSpPr>
                <p:spPr>
                  <a:xfrm rot="18894122">
                    <a:off x="8847575" y="4809244"/>
                    <a:ext cx="639919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/>
                      <a:t>1000</a:t>
                    </a:r>
                  </a:p>
                </p:txBody>
              </p:sp>
              <p:sp>
                <p:nvSpPr>
                  <p:cNvPr id="91" name="TextBox 90">
                    <a:extLst>
                      <a:ext uri="{FF2B5EF4-FFF2-40B4-BE49-F238E27FC236}">
                        <a16:creationId xmlns:a16="http://schemas.microsoft.com/office/drawing/2014/main" id="{A1700D57-D73A-488E-BF8F-47D6B788AED9}"/>
                      </a:ext>
                    </a:extLst>
                  </p:cNvPr>
                  <p:cNvSpPr txBox="1"/>
                  <p:nvPr/>
                </p:nvSpPr>
                <p:spPr>
                  <a:xfrm rot="18894122">
                    <a:off x="9288182" y="4786917"/>
                    <a:ext cx="609398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/>
                      <a:t>1110</a:t>
                    </a:r>
                  </a:p>
                </p:txBody>
              </p:sp>
              <p:sp>
                <p:nvSpPr>
                  <p:cNvPr id="92" name="TextBox 91">
                    <a:extLst>
                      <a:ext uri="{FF2B5EF4-FFF2-40B4-BE49-F238E27FC236}">
                        <a16:creationId xmlns:a16="http://schemas.microsoft.com/office/drawing/2014/main" id="{C5C15011-47A0-4D78-8E3B-DE109931EF3A}"/>
                      </a:ext>
                    </a:extLst>
                  </p:cNvPr>
                  <p:cNvSpPr txBox="1"/>
                  <p:nvPr/>
                </p:nvSpPr>
                <p:spPr>
                  <a:xfrm rot="18894122">
                    <a:off x="10088375" y="4804227"/>
                    <a:ext cx="624658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/>
                      <a:t>1011</a:t>
                    </a:r>
                  </a:p>
                </p:txBody>
              </p:sp>
              <p:sp>
                <p:nvSpPr>
                  <p:cNvPr id="93" name="TextBox 92">
                    <a:extLst>
                      <a:ext uri="{FF2B5EF4-FFF2-40B4-BE49-F238E27FC236}">
                        <a16:creationId xmlns:a16="http://schemas.microsoft.com/office/drawing/2014/main" id="{5F667479-1130-4D6F-8BB2-9889960F044F}"/>
                      </a:ext>
                    </a:extLst>
                  </p:cNvPr>
                  <p:cNvSpPr txBox="1"/>
                  <p:nvPr/>
                </p:nvSpPr>
                <p:spPr>
                  <a:xfrm rot="18894122">
                    <a:off x="10514105" y="4792637"/>
                    <a:ext cx="639919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/>
                      <a:t>0000</a:t>
                    </a:r>
                  </a:p>
                </p:txBody>
              </p:sp>
              <p:sp>
                <p:nvSpPr>
                  <p:cNvPr id="94" name="TextBox 93">
                    <a:extLst>
                      <a:ext uri="{FF2B5EF4-FFF2-40B4-BE49-F238E27FC236}">
                        <a16:creationId xmlns:a16="http://schemas.microsoft.com/office/drawing/2014/main" id="{EB40BB64-48CE-40A7-AE58-7438FEA8B4C5}"/>
                      </a:ext>
                    </a:extLst>
                  </p:cNvPr>
                  <p:cNvSpPr txBox="1"/>
                  <p:nvPr/>
                </p:nvSpPr>
                <p:spPr>
                  <a:xfrm rot="18894122">
                    <a:off x="10964493" y="4804700"/>
                    <a:ext cx="624658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/>
                      <a:t>1100</a:t>
                    </a:r>
                  </a:p>
                </p:txBody>
              </p:sp>
            </p:grpSp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4349A2A2-5BE1-40B9-AB12-15DCB0286CD1}"/>
                    </a:ext>
                  </a:extLst>
                </p:cNvPr>
                <p:cNvSpPr txBox="1"/>
                <p:nvPr/>
              </p:nvSpPr>
              <p:spPr>
                <a:xfrm rot="18894122">
                  <a:off x="10017261" y="4742320"/>
                  <a:ext cx="63991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1010</a:t>
                  </a:r>
                </a:p>
              </p:txBody>
            </p:sp>
          </p:grp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C45E459-569C-47D9-86FF-45A5A2168276}"/>
              </a:ext>
            </a:extLst>
          </p:cNvPr>
          <p:cNvGrpSpPr/>
          <p:nvPr/>
        </p:nvGrpSpPr>
        <p:grpSpPr>
          <a:xfrm>
            <a:off x="3587419" y="2468868"/>
            <a:ext cx="1277765" cy="1663050"/>
            <a:chOff x="3587419" y="2166791"/>
            <a:chExt cx="1277765" cy="1663050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6D416647-9C48-4D43-9C86-2925C5957081}"/>
                </a:ext>
              </a:extLst>
            </p:cNvPr>
            <p:cNvGrpSpPr/>
            <p:nvPr/>
          </p:nvGrpSpPr>
          <p:grpSpPr>
            <a:xfrm>
              <a:off x="3587419" y="2567439"/>
              <a:ext cx="1277765" cy="1262402"/>
              <a:chOff x="4347297" y="5034249"/>
              <a:chExt cx="1283152" cy="1283152"/>
            </a:xfrm>
          </p:grpSpPr>
          <p:pic>
            <p:nvPicPr>
              <p:cNvPr id="9222" name="Picture 6" descr="Image result for executable  file icon">
                <a:extLst>
                  <a:ext uri="{FF2B5EF4-FFF2-40B4-BE49-F238E27FC236}">
                    <a16:creationId xmlns:a16="http://schemas.microsoft.com/office/drawing/2014/main" id="{C2A75A16-E140-4E9C-94DB-984E68125D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7297" y="5034249"/>
                <a:ext cx="1283152" cy="1283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575C7CDD-EC32-4303-BFC3-37512061DABB}"/>
                  </a:ext>
                </a:extLst>
              </p:cNvPr>
              <p:cNvSpPr txBox="1"/>
              <p:nvPr/>
            </p:nvSpPr>
            <p:spPr>
              <a:xfrm>
                <a:off x="4553211" y="5704763"/>
                <a:ext cx="581388" cy="261610"/>
              </a:xfrm>
              <a:prstGeom prst="rect">
                <a:avLst/>
              </a:prstGeom>
              <a:solidFill>
                <a:srgbClr val="0478ED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bg1"/>
                    </a:solidFill>
                  </a:rPr>
                  <a:t>QEXE</a:t>
                </a: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7A48483-FDBB-4861-8AB7-AA7890780DC8}"/>
                </a:ext>
              </a:extLst>
            </p:cNvPr>
            <p:cNvSpPr txBox="1"/>
            <p:nvPr/>
          </p:nvSpPr>
          <p:spPr>
            <a:xfrm>
              <a:off x="3630696" y="2166791"/>
              <a:ext cx="10711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Quantum</a:t>
              </a:r>
            </a:p>
            <a:p>
              <a:pPr algn="ctr"/>
              <a:r>
                <a:rPr lang="en-US" sz="1400" dirty="0"/>
                <a:t>Executable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88841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 animBg="1"/>
      <p:bldP spid="58" grpId="0"/>
      <p:bldP spid="100" grpId="0" animBg="1"/>
      <p:bldP spid="19" grpId="0" animBg="1"/>
      <p:bldP spid="127" grpId="0" animBg="1"/>
      <p:bldP spid="125" grpId="0"/>
      <p:bldP spid="137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303" y="37486"/>
            <a:ext cx="10745857" cy="1143000"/>
          </a:xfrm>
        </p:spPr>
        <p:txBody>
          <a:bodyPr>
            <a:noAutofit/>
          </a:bodyPr>
          <a:lstStyle/>
          <a:p>
            <a:r>
              <a:rPr lang="en-US" sz="3925" b="1" dirty="0"/>
              <a:t>Quantum Computing is a Full Stack Problem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AE2DB5-4517-4C79-AADE-245F3E00587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B1D31E2-2F7A-4145-A59A-82C47F9000C7}"/>
              </a:ext>
            </a:extLst>
          </p:cNvPr>
          <p:cNvGrpSpPr/>
          <p:nvPr/>
        </p:nvGrpSpPr>
        <p:grpSpPr>
          <a:xfrm>
            <a:off x="2312678" y="1779544"/>
            <a:ext cx="3674596" cy="4201756"/>
            <a:chOff x="1832840" y="1698320"/>
            <a:chExt cx="4646096" cy="4290080"/>
          </a:xfrm>
        </p:grpSpPr>
        <p:sp>
          <p:nvSpPr>
            <p:cNvPr id="8" name="Rectangle 7"/>
            <p:cNvSpPr/>
            <p:nvPr/>
          </p:nvSpPr>
          <p:spPr>
            <a:xfrm>
              <a:off x="1855341" y="1698320"/>
              <a:ext cx="3649035" cy="49000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Problem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840745" y="2289084"/>
              <a:ext cx="3649035" cy="43797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Algorithms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55341" y="2875863"/>
              <a:ext cx="3649035" cy="44938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PL, Compilers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55341" y="3449983"/>
              <a:ext cx="3649035" cy="49051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81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Architecture 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832840" y="4726143"/>
              <a:ext cx="3649035" cy="49051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Devices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55341" y="4083601"/>
              <a:ext cx="3649035" cy="5160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Circuits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883736" y="5498394"/>
              <a:ext cx="3649034" cy="49000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Electrons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(Classical States)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Wingdings" panose="05000000000000000000" pitchFamily="2" charset="2"/>
                </a:rPr>
                <a:t> 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Right Arrow 31"/>
            <p:cNvSpPr/>
            <p:nvPr/>
          </p:nvSpPr>
          <p:spPr>
            <a:xfrm>
              <a:off x="5836675" y="3420412"/>
              <a:ext cx="642261" cy="942453"/>
            </a:xfrm>
            <a:prstGeom prst="right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77D0C29-D89F-4E8D-B6C3-E850B5B4E39E}"/>
              </a:ext>
            </a:extLst>
          </p:cNvPr>
          <p:cNvGrpSpPr/>
          <p:nvPr/>
        </p:nvGrpSpPr>
        <p:grpSpPr>
          <a:xfrm>
            <a:off x="5480190" y="1762968"/>
            <a:ext cx="4519808" cy="4412688"/>
            <a:chOff x="6096003" y="1690629"/>
            <a:chExt cx="5440873" cy="448595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116CD97-0C77-4E4F-A25B-C064ED268B1A}"/>
                </a:ext>
              </a:extLst>
            </p:cNvPr>
            <p:cNvGrpSpPr/>
            <p:nvPr/>
          </p:nvGrpSpPr>
          <p:grpSpPr>
            <a:xfrm>
              <a:off x="7014422" y="2930298"/>
              <a:ext cx="3649035" cy="1723778"/>
              <a:chOff x="7465623" y="2700235"/>
              <a:chExt cx="3649035" cy="1723778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7465623" y="2700235"/>
                <a:ext cx="3649035" cy="449383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rgbClr val="6699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Q-PL, Q-Compilers</a:t>
                </a: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7465623" y="3274355"/>
                <a:ext cx="3649035" cy="49051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Q Architecture 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7465623" y="3907973"/>
                <a:ext cx="3649035" cy="51604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rgbClr val="6699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Q Interfaces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9ADC839-A52D-479A-9EEF-4958A4F6B2DA}"/>
                </a:ext>
              </a:extLst>
            </p:cNvPr>
            <p:cNvGrpSpPr/>
            <p:nvPr/>
          </p:nvGrpSpPr>
          <p:grpSpPr>
            <a:xfrm>
              <a:off x="6096003" y="1690629"/>
              <a:ext cx="5440873" cy="4485953"/>
              <a:chOff x="6547204" y="1460566"/>
              <a:chExt cx="5440873" cy="4485953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7080248" y="5115669"/>
                <a:ext cx="4419785" cy="49000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Photons/Ions/Electrons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6547204" y="1460566"/>
                <a:ext cx="5440873" cy="49000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Problem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7451027" y="2113456"/>
                <a:ext cx="3649035" cy="43797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rgbClr val="6699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Q Algorithms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7443122" y="4550515"/>
                <a:ext cx="3649035" cy="49051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rgbClr val="6699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Q Devices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6FDFDA9-22C0-4B78-8F10-9F20BB76A069}"/>
                  </a:ext>
                </a:extLst>
              </p:cNvPr>
              <p:cNvSpPr/>
              <p:nvPr/>
            </p:nvSpPr>
            <p:spPr>
              <a:xfrm>
                <a:off x="7036901" y="5456513"/>
                <a:ext cx="4147597" cy="49000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(Quantum States)</a:t>
                </a:r>
              </a:p>
            </p:txBody>
          </p:sp>
        </p:grpSp>
      </p:grpSp>
      <p:sp>
        <p:nvSpPr>
          <p:cNvPr id="100" name="Rectangle 99">
            <a:extLst>
              <a:ext uri="{FF2B5EF4-FFF2-40B4-BE49-F238E27FC236}">
                <a16:creationId xmlns:a16="http://schemas.microsoft.com/office/drawing/2014/main" id="{738B5EA3-AB20-4A70-AF3E-21148E07BF09}"/>
              </a:ext>
            </a:extLst>
          </p:cNvPr>
          <p:cNvSpPr/>
          <p:nvPr/>
        </p:nvSpPr>
        <p:spPr>
          <a:xfrm>
            <a:off x="6180886" y="2932844"/>
            <a:ext cx="3151567" cy="1144150"/>
          </a:xfrm>
          <a:prstGeom prst="rect">
            <a:avLst/>
          </a:prstGeom>
          <a:noFill/>
          <a:ln w="381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1CABA-F710-48A8-B3B4-9C1A0F4E8E12}"/>
              </a:ext>
            </a:extLst>
          </p:cNvPr>
          <p:cNvSpPr txBox="1"/>
          <p:nvPr/>
        </p:nvSpPr>
        <p:spPr>
          <a:xfrm>
            <a:off x="9404124" y="2634222"/>
            <a:ext cx="253537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Tannu et al. [MICRO’17]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Tannu et al. [ASPLOS’19]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Tannu et al. [MICRO’19a]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Tannu et al. [MICRO’19b]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Das et al. [MICRO’19c]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Das et al. [MICRO’21a]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Tannu et al. [MICRO’21b]</a:t>
            </a:r>
            <a:endParaRPr lang="en-US" dirty="0"/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Tannu et al. [ASPLOS’22]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8281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303" y="37486"/>
            <a:ext cx="10745857" cy="1143000"/>
          </a:xfrm>
        </p:spPr>
        <p:txBody>
          <a:bodyPr>
            <a:noAutofit/>
          </a:bodyPr>
          <a:lstStyle/>
          <a:p>
            <a:r>
              <a:rPr lang="en-US" sz="4000" b="1" dirty="0"/>
              <a:t>Compilers: Transform Program to Pulses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AE2DB5-4517-4C79-AADE-245F3E00587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9F32067-2E2E-4369-8417-52C0BAD58323}"/>
              </a:ext>
            </a:extLst>
          </p:cNvPr>
          <p:cNvGrpSpPr/>
          <p:nvPr/>
        </p:nvGrpSpPr>
        <p:grpSpPr>
          <a:xfrm>
            <a:off x="145952" y="3565741"/>
            <a:ext cx="3207857" cy="2944476"/>
            <a:chOff x="7657819" y="2042754"/>
            <a:chExt cx="4872225" cy="294447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6A52A98-EFC6-4328-A54E-89A1ED2E9D64}"/>
                </a:ext>
              </a:extLst>
            </p:cNvPr>
            <p:cNvSpPr txBox="1"/>
            <p:nvPr/>
          </p:nvSpPr>
          <p:spPr>
            <a:xfrm>
              <a:off x="7657819" y="2432685"/>
              <a:ext cx="4872225" cy="255454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Corbel" panose="020B0503020204020204" pitchFamily="34" charset="0"/>
                  <a:cs typeface="Mongolian Baiti" panose="03000500000000000000" pitchFamily="66" charset="0"/>
                </a:rPr>
                <a:t>creg  c[2] ;</a:t>
              </a:r>
            </a:p>
            <a:p>
              <a:r>
                <a:rPr lang="en-US" sz="2000" dirty="0">
                  <a:solidFill>
                    <a:schemeClr val="bg1"/>
                  </a:solidFill>
                  <a:latin typeface="Corbel" panose="020B0503020204020204" pitchFamily="34" charset="0"/>
                  <a:cs typeface="Mongolian Baiti" panose="03000500000000000000" pitchFamily="66" charset="0"/>
                </a:rPr>
                <a:t>qreg q[2]; </a:t>
              </a:r>
              <a:r>
                <a:rPr lang="en-US" sz="2000" dirty="0">
                  <a:latin typeface="Corbel" panose="020B0503020204020204" pitchFamily="34" charset="0"/>
                  <a:cs typeface="Mongolian Baiti" panose="03000500000000000000" pitchFamily="66" charset="0"/>
                </a:rPr>
                <a:t> </a:t>
              </a:r>
              <a:r>
                <a:rPr lang="en-US" sz="2000" i="1" dirty="0">
                  <a:solidFill>
                    <a:srgbClr val="00B050"/>
                  </a:solidFill>
                  <a:latin typeface="Corbel" panose="020B0503020204020204" pitchFamily="34" charset="0"/>
                  <a:cs typeface="Mongolian Baiti" panose="03000500000000000000" pitchFamily="66" charset="0"/>
                </a:rPr>
                <a:t>//qubit variable</a:t>
              </a:r>
              <a:r>
                <a:rPr lang="en-US" sz="2000" dirty="0">
                  <a:solidFill>
                    <a:srgbClr val="00B050"/>
                  </a:solidFill>
                  <a:latin typeface="Corbel" panose="020B0503020204020204" pitchFamily="34" charset="0"/>
                  <a:cs typeface="Mongolian Baiti" panose="03000500000000000000" pitchFamily="66" charset="0"/>
                </a:rPr>
                <a:t> </a:t>
              </a:r>
            </a:p>
            <a:p>
              <a:endParaRPr lang="en-US" sz="2000" dirty="0">
                <a:latin typeface="Corbel" panose="020B0503020204020204" pitchFamily="34" charset="0"/>
                <a:cs typeface="Mongolian Baiti" panose="03000500000000000000" pitchFamily="66" charset="0"/>
              </a:endParaRPr>
            </a:p>
            <a:p>
              <a:r>
                <a:rPr lang="en-US" sz="2000" dirty="0">
                  <a:solidFill>
                    <a:schemeClr val="bg1"/>
                  </a:solidFill>
                  <a:latin typeface="Corbel" panose="020B0503020204020204" pitchFamily="34" charset="0"/>
                  <a:cs typeface="Mongolian Baiti" panose="03000500000000000000" pitchFamily="66" charset="0"/>
                </a:rPr>
                <a:t>H q[0];</a:t>
              </a:r>
              <a:r>
                <a:rPr lang="en-US" sz="2000" dirty="0">
                  <a:latin typeface="Corbel" panose="020B0503020204020204" pitchFamily="34" charset="0"/>
                  <a:cs typeface="Mongolian Baiti" panose="03000500000000000000" pitchFamily="66" charset="0"/>
                </a:rPr>
                <a:t> </a:t>
              </a:r>
              <a:r>
                <a:rPr lang="en-US" sz="2000" dirty="0">
                  <a:solidFill>
                    <a:srgbClr val="00B050"/>
                  </a:solidFill>
                  <a:latin typeface="Corbel" panose="020B0503020204020204" pitchFamily="34" charset="0"/>
                  <a:cs typeface="Mongolian Baiti" panose="03000500000000000000" pitchFamily="66" charset="0"/>
                </a:rPr>
                <a:t>//equal superposition</a:t>
              </a:r>
              <a:r>
                <a:rPr lang="en-US" sz="2000" dirty="0">
                  <a:latin typeface="Corbel" panose="020B0503020204020204" pitchFamily="34" charset="0"/>
                  <a:cs typeface="Mongolian Baiti" panose="03000500000000000000" pitchFamily="66" charset="0"/>
                </a:rPr>
                <a:t> </a:t>
              </a:r>
            </a:p>
            <a:p>
              <a:endParaRPr lang="en-US" sz="2000" dirty="0">
                <a:latin typeface="Corbel" panose="020B0503020204020204" pitchFamily="34" charset="0"/>
                <a:cs typeface="Mongolian Baiti" panose="03000500000000000000" pitchFamily="66" charset="0"/>
              </a:endParaRPr>
            </a:p>
            <a:p>
              <a:r>
                <a:rPr lang="en-US" sz="2000" dirty="0">
                  <a:solidFill>
                    <a:schemeClr val="bg1"/>
                  </a:solidFill>
                  <a:latin typeface="Corbel" panose="020B0503020204020204" pitchFamily="34" charset="0"/>
                  <a:cs typeface="Mongolian Baiti" panose="03000500000000000000" pitchFamily="66" charset="0"/>
                </a:rPr>
                <a:t>CNOT q[0], q[1];</a:t>
              </a:r>
              <a:r>
                <a:rPr lang="en-US" sz="2000" dirty="0">
                  <a:latin typeface="Corbel" panose="020B0503020204020204" pitchFamily="34" charset="0"/>
                  <a:cs typeface="Mongolian Baiti" panose="03000500000000000000" pitchFamily="66" charset="0"/>
                </a:rPr>
                <a:t> </a:t>
              </a:r>
              <a:r>
                <a:rPr lang="en-US" sz="2000" dirty="0">
                  <a:solidFill>
                    <a:srgbClr val="00B050"/>
                  </a:solidFill>
                  <a:latin typeface="Corbel" panose="020B0503020204020204" pitchFamily="34" charset="0"/>
                  <a:cs typeface="Mongolian Baiti" panose="03000500000000000000" pitchFamily="66" charset="0"/>
                </a:rPr>
                <a:t>//entangle</a:t>
              </a:r>
              <a:endParaRPr lang="en-US" sz="2000" dirty="0">
                <a:latin typeface="Corbel" panose="020B0503020204020204" pitchFamily="34" charset="0"/>
                <a:cs typeface="Mongolian Baiti" panose="03000500000000000000" pitchFamily="66" charset="0"/>
              </a:endParaRPr>
            </a:p>
            <a:p>
              <a:r>
                <a:rPr lang="en-US" sz="2000" dirty="0">
                  <a:solidFill>
                    <a:schemeClr val="bg1"/>
                  </a:solidFill>
                  <a:latin typeface="Corbel" panose="020B0503020204020204" pitchFamily="34" charset="0"/>
                  <a:cs typeface="Mongolian Baiti" panose="03000500000000000000" pitchFamily="66" charset="0"/>
                </a:rPr>
                <a:t>MEAS (q,c);</a:t>
              </a:r>
              <a:r>
                <a:rPr lang="en-US" sz="2000" dirty="0">
                  <a:latin typeface="Corbel" panose="020B0503020204020204" pitchFamily="34" charset="0"/>
                  <a:cs typeface="Mongolian Baiti" panose="03000500000000000000" pitchFamily="66" charset="0"/>
                </a:rPr>
                <a:t> </a:t>
              </a:r>
              <a:r>
                <a:rPr lang="en-US" sz="2000" dirty="0">
                  <a:solidFill>
                    <a:srgbClr val="00B050"/>
                  </a:solidFill>
                  <a:latin typeface="Corbel" panose="020B0503020204020204" pitchFamily="34" charset="0"/>
                  <a:cs typeface="Mongolian Baiti" panose="03000500000000000000" pitchFamily="66" charset="0"/>
                </a:rPr>
                <a:t>//measure</a:t>
              </a:r>
            </a:p>
            <a:p>
              <a:endParaRPr lang="en-US" sz="2000" dirty="0">
                <a:latin typeface="Corbel" panose="020B0503020204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CBC9101-43BD-4D7B-B3EA-2820B0A3388F}"/>
                </a:ext>
              </a:extLst>
            </p:cNvPr>
            <p:cNvSpPr/>
            <p:nvPr/>
          </p:nvSpPr>
          <p:spPr>
            <a:xfrm>
              <a:off x="7657819" y="2042754"/>
              <a:ext cx="4872222" cy="38993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Higher Quantum Assembly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1CE140E-19D9-429C-89DD-78DC41C5133E}"/>
              </a:ext>
            </a:extLst>
          </p:cNvPr>
          <p:cNvGrpSpPr/>
          <p:nvPr/>
        </p:nvGrpSpPr>
        <p:grpSpPr>
          <a:xfrm>
            <a:off x="4632826" y="3587350"/>
            <a:ext cx="2157828" cy="2901258"/>
            <a:chOff x="7657819" y="2042754"/>
            <a:chExt cx="4872225" cy="26366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E5E6F475-5398-4C06-9F44-80A7950087E6}"/>
                    </a:ext>
                  </a:extLst>
                </p:cNvPr>
                <p:cNvSpPr txBox="1"/>
                <p:nvPr/>
              </p:nvSpPr>
              <p:spPr>
                <a:xfrm>
                  <a:off x="7657819" y="2432685"/>
                  <a:ext cx="4872225" cy="2246768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>
                      <a:solidFill>
                        <a:schemeClr val="bg1"/>
                      </a:solidFill>
                      <a:latin typeface="Corbel" panose="020B0503020204020204" pitchFamily="34" charset="0"/>
                      <a:cs typeface="Mongolian Baiti" panose="03000500000000000000" pitchFamily="66" charset="0"/>
                    </a:rPr>
                    <a:t>Reset Q0</a:t>
                  </a:r>
                </a:p>
                <a:p>
                  <a:r>
                    <a:rPr lang="en-US" sz="2000" dirty="0">
                      <a:solidFill>
                        <a:schemeClr val="bg1"/>
                      </a:solidFill>
                      <a:latin typeface="Corbel" panose="020B0503020204020204" pitchFamily="34" charset="0"/>
                      <a:cs typeface="Mongolian Baiti" panose="03000500000000000000" pitchFamily="66" charset="0"/>
                    </a:rPr>
                    <a:t>Reset Q1</a:t>
                  </a:r>
                </a:p>
                <a:p>
                  <a:r>
                    <a:rPr lang="en-US" sz="2000" dirty="0">
                      <a:solidFill>
                        <a:schemeClr val="bg1"/>
                      </a:solidFill>
                      <a:cs typeface="Mongolian Baiti" panose="03000500000000000000" pitchFamily="66" charset="0"/>
                    </a:rPr>
                    <a:t>z</a:t>
                  </a:r>
                  <a14:m>
                    <m:oMath xmlns:m="http://schemas.openxmlformats.org/officeDocument/2006/math">
                      <m:r>
                        <a:rPr lang="en-US" sz="2000" i="1" baseline="-25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Mongolian Baiti" panose="03000500000000000000" pitchFamily="66" charset="0"/>
                        </a:rPr>
                        <m:t>𝛑</m:t>
                      </m:r>
                    </m:oMath>
                  </a14:m>
                  <a:r>
                    <a:rPr lang="en-US" sz="2000" baseline="-25000" dirty="0">
                      <a:solidFill>
                        <a:schemeClr val="bg1"/>
                      </a:solidFill>
                      <a:latin typeface="Corbel" panose="020B0503020204020204" pitchFamily="34" charset="0"/>
                      <a:cs typeface="Mongolian Baiti" panose="03000500000000000000" pitchFamily="66" charset="0"/>
                    </a:rPr>
                    <a:t>/4</a:t>
                  </a:r>
                  <a:r>
                    <a:rPr lang="en-US" sz="2000" dirty="0">
                      <a:solidFill>
                        <a:schemeClr val="bg1"/>
                      </a:solidFill>
                      <a:latin typeface="Corbel" panose="020B0503020204020204" pitchFamily="34" charset="0"/>
                      <a:cs typeface="Mongolian Baiti" panose="03000500000000000000" pitchFamily="66" charset="0"/>
                    </a:rPr>
                    <a:t> pulse Qo</a:t>
                  </a:r>
                </a:p>
                <a:p>
                  <a:r>
                    <a:rPr lang="en-US" sz="2000" dirty="0">
                      <a:solidFill>
                        <a:schemeClr val="bg1"/>
                      </a:solidFill>
                      <a:latin typeface="Corbel" panose="020B0503020204020204" pitchFamily="34" charset="0"/>
                      <a:cs typeface="Mongolian Baiti" panose="03000500000000000000" pitchFamily="66" charset="0"/>
                    </a:rPr>
                    <a:t>Set </a:t>
                  </a:r>
                  <a:r>
                    <a:rPr lang="en-US" sz="2000" dirty="0">
                      <a:solidFill>
                        <a:schemeClr val="bg1"/>
                      </a:solidFill>
                      <a:cs typeface="Mongolian Baiti" panose="03000500000000000000" pitchFamily="66" charset="0"/>
                    </a:rPr>
                    <a:t>x</a:t>
                  </a:r>
                  <a14:m>
                    <m:oMath xmlns:m="http://schemas.openxmlformats.org/officeDocument/2006/math">
                      <m:r>
                        <a:rPr lang="en-US" sz="2000" i="1" baseline="-250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Mongolian Baiti" panose="03000500000000000000" pitchFamily="66" charset="0"/>
                        </a:rPr>
                        <m:t>𝛑</m:t>
                      </m:r>
                    </m:oMath>
                  </a14:m>
                  <a:r>
                    <a:rPr lang="en-US" sz="2000" baseline="-25000" dirty="0">
                      <a:solidFill>
                        <a:schemeClr val="bg1"/>
                      </a:solidFill>
                      <a:latin typeface="Corbel" panose="020B0503020204020204" pitchFamily="34" charset="0"/>
                      <a:cs typeface="Mongolian Baiti" panose="03000500000000000000" pitchFamily="66" charset="0"/>
                    </a:rPr>
                    <a:t>/4 </a:t>
                  </a:r>
                  <a:r>
                    <a:rPr lang="en-US" sz="2000" dirty="0">
                      <a:solidFill>
                        <a:schemeClr val="bg1"/>
                      </a:solidFill>
                      <a:latin typeface="Corbel" panose="020B0503020204020204" pitchFamily="34" charset="0"/>
                      <a:cs typeface="Mongolian Baiti" panose="03000500000000000000" pitchFamily="66" charset="0"/>
                    </a:rPr>
                    <a:t>C0</a:t>
                  </a:r>
                </a:p>
                <a:p>
                  <a:r>
                    <a:rPr lang="en-US" sz="2000" dirty="0">
                      <a:solidFill>
                        <a:schemeClr val="bg1"/>
                      </a:solidFill>
                      <a:cs typeface="Mongolian Baiti" panose="03000500000000000000" pitchFamily="66" charset="0"/>
                    </a:rPr>
                    <a:t>z-z</a:t>
                  </a:r>
                  <a14:m>
                    <m:oMath xmlns:m="http://schemas.openxmlformats.org/officeDocument/2006/math">
                      <m:r>
                        <a:rPr lang="en-US" sz="2000" i="1" baseline="-250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Mongolian Baiti" panose="03000500000000000000" pitchFamily="66" charset="0"/>
                        </a:rPr>
                        <m:t>𝛑</m:t>
                      </m:r>
                    </m:oMath>
                  </a14:m>
                  <a:r>
                    <a:rPr lang="en-US" sz="2000" baseline="-25000" dirty="0">
                      <a:solidFill>
                        <a:schemeClr val="bg1"/>
                      </a:solidFill>
                      <a:latin typeface="Corbel" panose="020B0503020204020204" pitchFamily="34" charset="0"/>
                      <a:cs typeface="Mongolian Baiti" panose="03000500000000000000" pitchFamily="66" charset="0"/>
                    </a:rPr>
                    <a:t>/2</a:t>
                  </a:r>
                  <a:r>
                    <a:rPr lang="en-US" sz="2000" dirty="0">
                      <a:solidFill>
                        <a:schemeClr val="bg1"/>
                      </a:solidFill>
                      <a:latin typeface="Corbel" panose="020B0503020204020204" pitchFamily="34" charset="0"/>
                      <a:cs typeface="Mongolian Baiti" panose="03000500000000000000" pitchFamily="66" charset="0"/>
                    </a:rPr>
                    <a:t> pulse Qo, Q1</a:t>
                  </a:r>
                </a:p>
                <a:p>
                  <a:r>
                    <a:rPr lang="en-US" sz="2000" dirty="0">
                      <a:solidFill>
                        <a:schemeClr val="bg1"/>
                      </a:solidFill>
                      <a:latin typeface="Corbel" panose="020B0503020204020204" pitchFamily="34" charset="0"/>
                      <a:cs typeface="Mongolian Baiti" panose="03000500000000000000" pitchFamily="66" charset="0"/>
                    </a:rPr>
                    <a:t>Meas pulse Q0</a:t>
                  </a:r>
                  <a:r>
                    <a:rPr lang="en-US" sz="2000" dirty="0">
                      <a:latin typeface="Corbel" panose="020B0503020204020204" pitchFamily="34" charset="0"/>
                      <a:cs typeface="Mongolian Baiti" panose="03000500000000000000" pitchFamily="66" charset="0"/>
                    </a:rPr>
                    <a:t> </a:t>
                  </a:r>
                  <a:endParaRPr lang="en-US" sz="2000" dirty="0">
                    <a:solidFill>
                      <a:srgbClr val="00B050"/>
                    </a:solidFill>
                    <a:latin typeface="Corbel" panose="020B0503020204020204" pitchFamily="34" charset="0"/>
                    <a:cs typeface="Mongolian Baiti" panose="03000500000000000000" pitchFamily="66" charset="0"/>
                  </a:endParaRPr>
                </a:p>
                <a:p>
                  <a:r>
                    <a:rPr lang="en-US" sz="2000" dirty="0">
                      <a:solidFill>
                        <a:schemeClr val="bg1"/>
                      </a:solidFill>
                      <a:latin typeface="Corbel" panose="020B0503020204020204" pitchFamily="34" charset="0"/>
                      <a:cs typeface="Mongolian Baiti" panose="03000500000000000000" pitchFamily="66" charset="0"/>
                    </a:rPr>
                    <a:t>Meas pulse Q1</a:t>
                  </a:r>
                  <a:endParaRPr lang="en-US" sz="2000" dirty="0">
                    <a:latin typeface="Corbel" panose="020B0503020204020204" pitchFamily="34" charset="0"/>
                  </a:endParaRPr>
                </a:p>
              </p:txBody>
            </p:sp>
          </mc:Choice>
          <mc:Fallback xmlns="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D76227C1-B788-454C-BFF3-C909E68006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7819" y="2432685"/>
                  <a:ext cx="4872225" cy="2246768"/>
                </a:xfrm>
                <a:prstGeom prst="rect">
                  <a:avLst/>
                </a:prstGeom>
                <a:blipFill>
                  <a:blip r:embed="rId6"/>
                  <a:stretch>
                    <a:fillRect l="-2809" t="-1229" r="-196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CE2E907-20C2-4136-950B-F0F34B77023D}"/>
                </a:ext>
              </a:extLst>
            </p:cNvPr>
            <p:cNvSpPr/>
            <p:nvPr/>
          </p:nvSpPr>
          <p:spPr>
            <a:xfrm>
              <a:off x="7657819" y="2042754"/>
              <a:ext cx="4872222" cy="38993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Lower Assembly</a:t>
              </a:r>
            </a:p>
          </p:txBody>
        </p: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3513FFC-7033-4962-AEE4-44066B3CF0B0}"/>
              </a:ext>
            </a:extLst>
          </p:cNvPr>
          <p:cNvCxnSpPr>
            <a:cxnSpLocks/>
          </p:cNvCxnSpPr>
          <p:nvPr/>
        </p:nvCxnSpPr>
        <p:spPr>
          <a:xfrm>
            <a:off x="3515975" y="5175643"/>
            <a:ext cx="68461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DABAE11-0952-4A82-AF2B-E633BF397718}"/>
              </a:ext>
            </a:extLst>
          </p:cNvPr>
          <p:cNvCxnSpPr>
            <a:cxnSpLocks/>
          </p:cNvCxnSpPr>
          <p:nvPr/>
        </p:nvCxnSpPr>
        <p:spPr>
          <a:xfrm>
            <a:off x="7061385" y="5010658"/>
            <a:ext cx="68461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684D427-AB18-4F92-A69F-026F19F8A963}"/>
              </a:ext>
            </a:extLst>
          </p:cNvPr>
          <p:cNvCxnSpPr>
            <a:cxnSpLocks/>
          </p:cNvCxnSpPr>
          <p:nvPr/>
        </p:nvCxnSpPr>
        <p:spPr>
          <a:xfrm>
            <a:off x="1534187" y="3014420"/>
            <a:ext cx="0" cy="37194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E3A4EE6-0418-4CAE-AF87-2A1BA472C973}"/>
              </a:ext>
            </a:extLst>
          </p:cNvPr>
          <p:cNvGrpSpPr/>
          <p:nvPr/>
        </p:nvGrpSpPr>
        <p:grpSpPr>
          <a:xfrm>
            <a:off x="7882413" y="3414773"/>
            <a:ext cx="4146694" cy="3246413"/>
            <a:chOff x="7882413" y="3414773"/>
            <a:chExt cx="4146694" cy="3246413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75B163E-17D0-44C5-B8E3-51465FD536D0}"/>
                </a:ext>
              </a:extLst>
            </p:cNvPr>
            <p:cNvGrpSpPr/>
            <p:nvPr/>
          </p:nvGrpSpPr>
          <p:grpSpPr>
            <a:xfrm>
              <a:off x="7882413" y="3414773"/>
              <a:ext cx="4146694" cy="3246413"/>
              <a:chOff x="7933996" y="3468518"/>
              <a:chExt cx="4146694" cy="3246413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2FA981FA-0187-41FE-8930-08E48CEA6F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49081" y="5301491"/>
                <a:ext cx="3631609" cy="0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ED61D156-31DB-46A9-80AD-0DBDFB292B46}"/>
                  </a:ext>
                </a:extLst>
              </p:cNvPr>
              <p:cNvGrpSpPr/>
              <p:nvPr/>
            </p:nvGrpSpPr>
            <p:grpSpPr>
              <a:xfrm>
                <a:off x="8421582" y="3468518"/>
                <a:ext cx="3631609" cy="2864120"/>
                <a:chOff x="8318207" y="2415893"/>
                <a:chExt cx="3631609" cy="2864120"/>
              </a:xfrm>
            </p:grpSpPr>
            <p:cxnSp>
              <p:nvCxnSpPr>
                <p:cNvPr id="88" name="Straight Arrow Connector 87">
                  <a:extLst>
                    <a:ext uri="{FF2B5EF4-FFF2-40B4-BE49-F238E27FC236}">
                      <a16:creationId xmlns:a16="http://schemas.microsoft.com/office/drawing/2014/main" id="{76CDB539-461A-4B72-9DDD-F9677804BC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18207" y="5280013"/>
                  <a:ext cx="3631609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Arrow Connector 88">
                  <a:extLst>
                    <a:ext uri="{FF2B5EF4-FFF2-40B4-BE49-F238E27FC236}">
                      <a16:creationId xmlns:a16="http://schemas.microsoft.com/office/drawing/2014/main" id="{7B8620BC-5D8B-41D8-90B8-22F92EAE68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318207" y="2415893"/>
                  <a:ext cx="1" cy="286412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B8C00EE4-DAD9-4167-9C92-36785E420DFD}"/>
                  </a:ext>
                </a:extLst>
              </p:cNvPr>
              <p:cNvSpPr/>
              <p:nvPr/>
            </p:nvSpPr>
            <p:spPr>
              <a:xfrm>
                <a:off x="8797299" y="4182244"/>
                <a:ext cx="262773" cy="586798"/>
              </a:xfrm>
              <a:custGeom>
                <a:avLst/>
                <a:gdLst>
                  <a:gd name="connsiteX0" fmla="*/ 0 w 2028862"/>
                  <a:gd name="connsiteY0" fmla="*/ 390711 h 395420"/>
                  <a:gd name="connsiteX1" fmla="*/ 120038 w 2028862"/>
                  <a:gd name="connsiteY1" fmla="*/ 2 h 395420"/>
                  <a:gd name="connsiteX2" fmla="*/ 240075 w 2028862"/>
                  <a:gd name="connsiteY2" fmla="*/ 395419 h 395420"/>
                  <a:gd name="connsiteX3" fmla="*/ 334221 w 2028862"/>
                  <a:gd name="connsiteY3" fmla="*/ 5886 h 395420"/>
                  <a:gd name="connsiteX4" fmla="*/ 475441 w 2028862"/>
                  <a:gd name="connsiteY4" fmla="*/ 384827 h 395420"/>
                  <a:gd name="connsiteX5" fmla="*/ 547228 w 2028862"/>
                  <a:gd name="connsiteY5" fmla="*/ 21185 h 395420"/>
                  <a:gd name="connsiteX6" fmla="*/ 671973 w 2028862"/>
                  <a:gd name="connsiteY6" fmla="*/ 383650 h 395420"/>
                  <a:gd name="connsiteX7" fmla="*/ 739052 w 2028862"/>
                  <a:gd name="connsiteY7" fmla="*/ 25893 h 395420"/>
                  <a:gd name="connsiteX8" fmla="*/ 887333 w 2028862"/>
                  <a:gd name="connsiteY8" fmla="*/ 383650 h 395420"/>
                  <a:gd name="connsiteX9" fmla="*/ 972065 w 2028862"/>
                  <a:gd name="connsiteY9" fmla="*/ 35307 h 395420"/>
                  <a:gd name="connsiteX10" fmla="*/ 1097987 w 2028862"/>
                  <a:gd name="connsiteY10" fmla="*/ 364821 h 395420"/>
                  <a:gd name="connsiteX11" fmla="*/ 1178011 w 2028862"/>
                  <a:gd name="connsiteY11" fmla="*/ 22362 h 395420"/>
                  <a:gd name="connsiteX12" fmla="*/ 1315701 w 2028862"/>
                  <a:gd name="connsiteY12" fmla="*/ 383650 h 395420"/>
                  <a:gd name="connsiteX13" fmla="*/ 1403963 w 2028862"/>
                  <a:gd name="connsiteY13" fmla="*/ 20008 h 395420"/>
                  <a:gd name="connsiteX14" fmla="*/ 1536946 w 2028862"/>
                  <a:gd name="connsiteY14" fmla="*/ 373059 h 395420"/>
                  <a:gd name="connsiteX15" fmla="*/ 1618147 w 2028862"/>
                  <a:gd name="connsiteY15" fmla="*/ 7063 h 395420"/>
                  <a:gd name="connsiteX16" fmla="*/ 1780550 w 2028862"/>
                  <a:gd name="connsiteY16" fmla="*/ 386004 h 395420"/>
                  <a:gd name="connsiteX17" fmla="*/ 1866459 w 2028862"/>
                  <a:gd name="connsiteY17" fmla="*/ 17655 h 395420"/>
                  <a:gd name="connsiteX18" fmla="*/ 2028862 w 2028862"/>
                  <a:gd name="connsiteY18" fmla="*/ 389534 h 395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028862" h="395420">
                    <a:moveTo>
                      <a:pt x="0" y="390711"/>
                    </a:moveTo>
                    <a:cubicBezTo>
                      <a:pt x="40013" y="194964"/>
                      <a:pt x="80026" y="-783"/>
                      <a:pt x="120038" y="2"/>
                    </a:cubicBezTo>
                    <a:cubicBezTo>
                      <a:pt x="160050" y="787"/>
                      <a:pt x="204378" y="394438"/>
                      <a:pt x="240075" y="395419"/>
                    </a:cubicBezTo>
                    <a:cubicBezTo>
                      <a:pt x="275772" y="396400"/>
                      <a:pt x="294993" y="7651"/>
                      <a:pt x="334221" y="5886"/>
                    </a:cubicBezTo>
                    <a:cubicBezTo>
                      <a:pt x="373449" y="4121"/>
                      <a:pt x="439940" y="382277"/>
                      <a:pt x="475441" y="384827"/>
                    </a:cubicBezTo>
                    <a:cubicBezTo>
                      <a:pt x="510942" y="387377"/>
                      <a:pt x="514473" y="21381"/>
                      <a:pt x="547228" y="21185"/>
                    </a:cubicBezTo>
                    <a:cubicBezTo>
                      <a:pt x="579983" y="20989"/>
                      <a:pt x="640002" y="382865"/>
                      <a:pt x="671973" y="383650"/>
                    </a:cubicBezTo>
                    <a:cubicBezTo>
                      <a:pt x="703944" y="384435"/>
                      <a:pt x="703159" y="25893"/>
                      <a:pt x="739052" y="25893"/>
                    </a:cubicBezTo>
                    <a:cubicBezTo>
                      <a:pt x="774945" y="25893"/>
                      <a:pt x="848498" y="382081"/>
                      <a:pt x="887333" y="383650"/>
                    </a:cubicBezTo>
                    <a:cubicBezTo>
                      <a:pt x="926168" y="385219"/>
                      <a:pt x="936956" y="38445"/>
                      <a:pt x="972065" y="35307"/>
                    </a:cubicBezTo>
                    <a:cubicBezTo>
                      <a:pt x="1007174" y="32169"/>
                      <a:pt x="1063663" y="366978"/>
                      <a:pt x="1097987" y="364821"/>
                    </a:cubicBezTo>
                    <a:cubicBezTo>
                      <a:pt x="1132311" y="362663"/>
                      <a:pt x="1141725" y="19224"/>
                      <a:pt x="1178011" y="22362"/>
                    </a:cubicBezTo>
                    <a:cubicBezTo>
                      <a:pt x="1214297" y="25500"/>
                      <a:pt x="1278042" y="384042"/>
                      <a:pt x="1315701" y="383650"/>
                    </a:cubicBezTo>
                    <a:cubicBezTo>
                      <a:pt x="1353360" y="383258"/>
                      <a:pt x="1367089" y="21773"/>
                      <a:pt x="1403963" y="20008"/>
                    </a:cubicBezTo>
                    <a:cubicBezTo>
                      <a:pt x="1440837" y="18243"/>
                      <a:pt x="1501249" y="375216"/>
                      <a:pt x="1536946" y="373059"/>
                    </a:cubicBezTo>
                    <a:cubicBezTo>
                      <a:pt x="1572643" y="370902"/>
                      <a:pt x="1577546" y="4906"/>
                      <a:pt x="1618147" y="7063"/>
                    </a:cubicBezTo>
                    <a:cubicBezTo>
                      <a:pt x="1658748" y="9220"/>
                      <a:pt x="1739165" y="384239"/>
                      <a:pt x="1780550" y="386004"/>
                    </a:cubicBezTo>
                    <a:cubicBezTo>
                      <a:pt x="1821935" y="387769"/>
                      <a:pt x="1825074" y="17067"/>
                      <a:pt x="1866459" y="17655"/>
                    </a:cubicBezTo>
                    <a:cubicBezTo>
                      <a:pt x="1907844" y="18243"/>
                      <a:pt x="1968353" y="203888"/>
                      <a:pt x="2028862" y="389534"/>
                    </a:cubicBezTo>
                  </a:path>
                </a:pathLst>
              </a:custGeom>
              <a:noFill/>
              <a:ln>
                <a:solidFill>
                  <a:srgbClr val="00B0F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2AAD9A5A-326F-4C74-A932-2B0503089654}"/>
                  </a:ext>
                </a:extLst>
              </p:cNvPr>
              <p:cNvGrpSpPr/>
              <p:nvPr/>
            </p:nvGrpSpPr>
            <p:grpSpPr>
              <a:xfrm>
                <a:off x="9338699" y="4182244"/>
                <a:ext cx="654760" cy="586798"/>
                <a:chOff x="9928213" y="3318453"/>
                <a:chExt cx="1002008" cy="586798"/>
              </a:xfrm>
            </p:grpSpPr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6D88D17E-90C3-403A-8D85-E540C22A19F8}"/>
                    </a:ext>
                  </a:extLst>
                </p:cNvPr>
                <p:cNvSpPr/>
                <p:nvPr/>
              </p:nvSpPr>
              <p:spPr>
                <a:xfrm>
                  <a:off x="9928213" y="3318453"/>
                  <a:ext cx="352244" cy="586798"/>
                </a:xfrm>
                <a:custGeom>
                  <a:avLst/>
                  <a:gdLst>
                    <a:gd name="connsiteX0" fmla="*/ 0 w 2028862"/>
                    <a:gd name="connsiteY0" fmla="*/ 390711 h 395420"/>
                    <a:gd name="connsiteX1" fmla="*/ 120038 w 2028862"/>
                    <a:gd name="connsiteY1" fmla="*/ 2 h 395420"/>
                    <a:gd name="connsiteX2" fmla="*/ 240075 w 2028862"/>
                    <a:gd name="connsiteY2" fmla="*/ 395419 h 395420"/>
                    <a:gd name="connsiteX3" fmla="*/ 334221 w 2028862"/>
                    <a:gd name="connsiteY3" fmla="*/ 5886 h 395420"/>
                    <a:gd name="connsiteX4" fmla="*/ 475441 w 2028862"/>
                    <a:gd name="connsiteY4" fmla="*/ 384827 h 395420"/>
                    <a:gd name="connsiteX5" fmla="*/ 547228 w 2028862"/>
                    <a:gd name="connsiteY5" fmla="*/ 21185 h 395420"/>
                    <a:gd name="connsiteX6" fmla="*/ 671973 w 2028862"/>
                    <a:gd name="connsiteY6" fmla="*/ 383650 h 395420"/>
                    <a:gd name="connsiteX7" fmla="*/ 739052 w 2028862"/>
                    <a:gd name="connsiteY7" fmla="*/ 25893 h 395420"/>
                    <a:gd name="connsiteX8" fmla="*/ 887333 w 2028862"/>
                    <a:gd name="connsiteY8" fmla="*/ 383650 h 395420"/>
                    <a:gd name="connsiteX9" fmla="*/ 972065 w 2028862"/>
                    <a:gd name="connsiteY9" fmla="*/ 35307 h 395420"/>
                    <a:gd name="connsiteX10" fmla="*/ 1097987 w 2028862"/>
                    <a:gd name="connsiteY10" fmla="*/ 364821 h 395420"/>
                    <a:gd name="connsiteX11" fmla="*/ 1178011 w 2028862"/>
                    <a:gd name="connsiteY11" fmla="*/ 22362 h 395420"/>
                    <a:gd name="connsiteX12" fmla="*/ 1315701 w 2028862"/>
                    <a:gd name="connsiteY12" fmla="*/ 383650 h 395420"/>
                    <a:gd name="connsiteX13" fmla="*/ 1403963 w 2028862"/>
                    <a:gd name="connsiteY13" fmla="*/ 20008 h 395420"/>
                    <a:gd name="connsiteX14" fmla="*/ 1536946 w 2028862"/>
                    <a:gd name="connsiteY14" fmla="*/ 373059 h 395420"/>
                    <a:gd name="connsiteX15" fmla="*/ 1618147 w 2028862"/>
                    <a:gd name="connsiteY15" fmla="*/ 7063 h 395420"/>
                    <a:gd name="connsiteX16" fmla="*/ 1780550 w 2028862"/>
                    <a:gd name="connsiteY16" fmla="*/ 386004 h 395420"/>
                    <a:gd name="connsiteX17" fmla="*/ 1866459 w 2028862"/>
                    <a:gd name="connsiteY17" fmla="*/ 17655 h 395420"/>
                    <a:gd name="connsiteX18" fmla="*/ 2028862 w 2028862"/>
                    <a:gd name="connsiteY18" fmla="*/ 389534 h 395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028862" h="395420">
                      <a:moveTo>
                        <a:pt x="0" y="390711"/>
                      </a:moveTo>
                      <a:cubicBezTo>
                        <a:pt x="40013" y="194964"/>
                        <a:pt x="80026" y="-783"/>
                        <a:pt x="120038" y="2"/>
                      </a:cubicBezTo>
                      <a:cubicBezTo>
                        <a:pt x="160050" y="787"/>
                        <a:pt x="204378" y="394438"/>
                        <a:pt x="240075" y="395419"/>
                      </a:cubicBezTo>
                      <a:cubicBezTo>
                        <a:pt x="275772" y="396400"/>
                        <a:pt x="294993" y="7651"/>
                        <a:pt x="334221" y="5886"/>
                      </a:cubicBezTo>
                      <a:cubicBezTo>
                        <a:pt x="373449" y="4121"/>
                        <a:pt x="439940" y="382277"/>
                        <a:pt x="475441" y="384827"/>
                      </a:cubicBezTo>
                      <a:cubicBezTo>
                        <a:pt x="510942" y="387377"/>
                        <a:pt x="514473" y="21381"/>
                        <a:pt x="547228" y="21185"/>
                      </a:cubicBezTo>
                      <a:cubicBezTo>
                        <a:pt x="579983" y="20989"/>
                        <a:pt x="640002" y="382865"/>
                        <a:pt x="671973" y="383650"/>
                      </a:cubicBezTo>
                      <a:cubicBezTo>
                        <a:pt x="703944" y="384435"/>
                        <a:pt x="703159" y="25893"/>
                        <a:pt x="739052" y="25893"/>
                      </a:cubicBezTo>
                      <a:cubicBezTo>
                        <a:pt x="774945" y="25893"/>
                        <a:pt x="848498" y="382081"/>
                        <a:pt x="887333" y="383650"/>
                      </a:cubicBezTo>
                      <a:cubicBezTo>
                        <a:pt x="926168" y="385219"/>
                        <a:pt x="936956" y="38445"/>
                        <a:pt x="972065" y="35307"/>
                      </a:cubicBezTo>
                      <a:cubicBezTo>
                        <a:pt x="1007174" y="32169"/>
                        <a:pt x="1063663" y="366978"/>
                        <a:pt x="1097987" y="364821"/>
                      </a:cubicBezTo>
                      <a:cubicBezTo>
                        <a:pt x="1132311" y="362663"/>
                        <a:pt x="1141725" y="19224"/>
                        <a:pt x="1178011" y="22362"/>
                      </a:cubicBezTo>
                      <a:cubicBezTo>
                        <a:pt x="1214297" y="25500"/>
                        <a:pt x="1278042" y="384042"/>
                        <a:pt x="1315701" y="383650"/>
                      </a:cubicBezTo>
                      <a:cubicBezTo>
                        <a:pt x="1353360" y="383258"/>
                        <a:pt x="1367089" y="21773"/>
                        <a:pt x="1403963" y="20008"/>
                      </a:cubicBezTo>
                      <a:cubicBezTo>
                        <a:pt x="1440837" y="18243"/>
                        <a:pt x="1501249" y="375216"/>
                        <a:pt x="1536946" y="373059"/>
                      </a:cubicBezTo>
                      <a:cubicBezTo>
                        <a:pt x="1572643" y="370902"/>
                        <a:pt x="1577546" y="4906"/>
                        <a:pt x="1618147" y="7063"/>
                      </a:cubicBezTo>
                      <a:cubicBezTo>
                        <a:pt x="1658748" y="9220"/>
                        <a:pt x="1739165" y="384239"/>
                        <a:pt x="1780550" y="386004"/>
                      </a:cubicBezTo>
                      <a:cubicBezTo>
                        <a:pt x="1821935" y="387769"/>
                        <a:pt x="1825074" y="17067"/>
                        <a:pt x="1866459" y="17655"/>
                      </a:cubicBezTo>
                      <a:cubicBezTo>
                        <a:pt x="1907844" y="18243"/>
                        <a:pt x="1968353" y="203888"/>
                        <a:pt x="2028862" y="389534"/>
                      </a:cubicBezTo>
                    </a:path>
                  </a:pathLst>
                </a:custGeom>
                <a:noFill/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AE415357-06F5-4D66-BE54-519541BE5D2A}"/>
                    </a:ext>
                  </a:extLst>
                </p:cNvPr>
                <p:cNvSpPr/>
                <p:nvPr/>
              </p:nvSpPr>
              <p:spPr>
                <a:xfrm>
                  <a:off x="10262925" y="3318453"/>
                  <a:ext cx="352244" cy="586798"/>
                </a:xfrm>
                <a:custGeom>
                  <a:avLst/>
                  <a:gdLst>
                    <a:gd name="connsiteX0" fmla="*/ 0 w 2028862"/>
                    <a:gd name="connsiteY0" fmla="*/ 390711 h 395420"/>
                    <a:gd name="connsiteX1" fmla="*/ 120038 w 2028862"/>
                    <a:gd name="connsiteY1" fmla="*/ 2 h 395420"/>
                    <a:gd name="connsiteX2" fmla="*/ 240075 w 2028862"/>
                    <a:gd name="connsiteY2" fmla="*/ 395419 h 395420"/>
                    <a:gd name="connsiteX3" fmla="*/ 334221 w 2028862"/>
                    <a:gd name="connsiteY3" fmla="*/ 5886 h 395420"/>
                    <a:gd name="connsiteX4" fmla="*/ 475441 w 2028862"/>
                    <a:gd name="connsiteY4" fmla="*/ 384827 h 395420"/>
                    <a:gd name="connsiteX5" fmla="*/ 547228 w 2028862"/>
                    <a:gd name="connsiteY5" fmla="*/ 21185 h 395420"/>
                    <a:gd name="connsiteX6" fmla="*/ 671973 w 2028862"/>
                    <a:gd name="connsiteY6" fmla="*/ 383650 h 395420"/>
                    <a:gd name="connsiteX7" fmla="*/ 739052 w 2028862"/>
                    <a:gd name="connsiteY7" fmla="*/ 25893 h 395420"/>
                    <a:gd name="connsiteX8" fmla="*/ 887333 w 2028862"/>
                    <a:gd name="connsiteY8" fmla="*/ 383650 h 395420"/>
                    <a:gd name="connsiteX9" fmla="*/ 972065 w 2028862"/>
                    <a:gd name="connsiteY9" fmla="*/ 35307 h 395420"/>
                    <a:gd name="connsiteX10" fmla="*/ 1097987 w 2028862"/>
                    <a:gd name="connsiteY10" fmla="*/ 364821 h 395420"/>
                    <a:gd name="connsiteX11" fmla="*/ 1178011 w 2028862"/>
                    <a:gd name="connsiteY11" fmla="*/ 22362 h 395420"/>
                    <a:gd name="connsiteX12" fmla="*/ 1315701 w 2028862"/>
                    <a:gd name="connsiteY12" fmla="*/ 383650 h 395420"/>
                    <a:gd name="connsiteX13" fmla="*/ 1403963 w 2028862"/>
                    <a:gd name="connsiteY13" fmla="*/ 20008 h 395420"/>
                    <a:gd name="connsiteX14" fmla="*/ 1536946 w 2028862"/>
                    <a:gd name="connsiteY14" fmla="*/ 373059 h 395420"/>
                    <a:gd name="connsiteX15" fmla="*/ 1618147 w 2028862"/>
                    <a:gd name="connsiteY15" fmla="*/ 7063 h 395420"/>
                    <a:gd name="connsiteX16" fmla="*/ 1780550 w 2028862"/>
                    <a:gd name="connsiteY16" fmla="*/ 386004 h 395420"/>
                    <a:gd name="connsiteX17" fmla="*/ 1866459 w 2028862"/>
                    <a:gd name="connsiteY17" fmla="*/ 17655 h 395420"/>
                    <a:gd name="connsiteX18" fmla="*/ 2028862 w 2028862"/>
                    <a:gd name="connsiteY18" fmla="*/ 389534 h 395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028862" h="395420">
                      <a:moveTo>
                        <a:pt x="0" y="390711"/>
                      </a:moveTo>
                      <a:cubicBezTo>
                        <a:pt x="40013" y="194964"/>
                        <a:pt x="80026" y="-783"/>
                        <a:pt x="120038" y="2"/>
                      </a:cubicBezTo>
                      <a:cubicBezTo>
                        <a:pt x="160050" y="787"/>
                        <a:pt x="204378" y="394438"/>
                        <a:pt x="240075" y="395419"/>
                      </a:cubicBezTo>
                      <a:cubicBezTo>
                        <a:pt x="275772" y="396400"/>
                        <a:pt x="294993" y="7651"/>
                        <a:pt x="334221" y="5886"/>
                      </a:cubicBezTo>
                      <a:cubicBezTo>
                        <a:pt x="373449" y="4121"/>
                        <a:pt x="439940" y="382277"/>
                        <a:pt x="475441" y="384827"/>
                      </a:cubicBezTo>
                      <a:cubicBezTo>
                        <a:pt x="510942" y="387377"/>
                        <a:pt x="514473" y="21381"/>
                        <a:pt x="547228" y="21185"/>
                      </a:cubicBezTo>
                      <a:cubicBezTo>
                        <a:pt x="579983" y="20989"/>
                        <a:pt x="640002" y="382865"/>
                        <a:pt x="671973" y="383650"/>
                      </a:cubicBezTo>
                      <a:cubicBezTo>
                        <a:pt x="703944" y="384435"/>
                        <a:pt x="703159" y="25893"/>
                        <a:pt x="739052" y="25893"/>
                      </a:cubicBezTo>
                      <a:cubicBezTo>
                        <a:pt x="774945" y="25893"/>
                        <a:pt x="848498" y="382081"/>
                        <a:pt x="887333" y="383650"/>
                      </a:cubicBezTo>
                      <a:cubicBezTo>
                        <a:pt x="926168" y="385219"/>
                        <a:pt x="936956" y="38445"/>
                        <a:pt x="972065" y="35307"/>
                      </a:cubicBezTo>
                      <a:cubicBezTo>
                        <a:pt x="1007174" y="32169"/>
                        <a:pt x="1063663" y="366978"/>
                        <a:pt x="1097987" y="364821"/>
                      </a:cubicBezTo>
                      <a:cubicBezTo>
                        <a:pt x="1132311" y="362663"/>
                        <a:pt x="1141725" y="19224"/>
                        <a:pt x="1178011" y="22362"/>
                      </a:cubicBezTo>
                      <a:cubicBezTo>
                        <a:pt x="1214297" y="25500"/>
                        <a:pt x="1278042" y="384042"/>
                        <a:pt x="1315701" y="383650"/>
                      </a:cubicBezTo>
                      <a:cubicBezTo>
                        <a:pt x="1353360" y="383258"/>
                        <a:pt x="1367089" y="21773"/>
                        <a:pt x="1403963" y="20008"/>
                      </a:cubicBezTo>
                      <a:cubicBezTo>
                        <a:pt x="1440837" y="18243"/>
                        <a:pt x="1501249" y="375216"/>
                        <a:pt x="1536946" y="373059"/>
                      </a:cubicBezTo>
                      <a:cubicBezTo>
                        <a:pt x="1572643" y="370902"/>
                        <a:pt x="1577546" y="4906"/>
                        <a:pt x="1618147" y="7063"/>
                      </a:cubicBezTo>
                      <a:cubicBezTo>
                        <a:pt x="1658748" y="9220"/>
                        <a:pt x="1739165" y="384239"/>
                        <a:pt x="1780550" y="386004"/>
                      </a:cubicBezTo>
                      <a:cubicBezTo>
                        <a:pt x="1821935" y="387769"/>
                        <a:pt x="1825074" y="17067"/>
                        <a:pt x="1866459" y="17655"/>
                      </a:cubicBezTo>
                      <a:cubicBezTo>
                        <a:pt x="1907844" y="18243"/>
                        <a:pt x="1968353" y="203888"/>
                        <a:pt x="2028862" y="389534"/>
                      </a:cubicBezTo>
                    </a:path>
                  </a:pathLst>
                </a:custGeom>
                <a:noFill/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6A545CA1-45FC-4C8C-AB02-7EE9B5AD88BF}"/>
                    </a:ext>
                  </a:extLst>
                </p:cNvPr>
                <p:cNvSpPr/>
                <p:nvPr/>
              </p:nvSpPr>
              <p:spPr>
                <a:xfrm>
                  <a:off x="10577977" y="3318453"/>
                  <a:ext cx="352244" cy="586798"/>
                </a:xfrm>
                <a:custGeom>
                  <a:avLst/>
                  <a:gdLst>
                    <a:gd name="connsiteX0" fmla="*/ 0 w 2028862"/>
                    <a:gd name="connsiteY0" fmla="*/ 390711 h 395420"/>
                    <a:gd name="connsiteX1" fmla="*/ 120038 w 2028862"/>
                    <a:gd name="connsiteY1" fmla="*/ 2 h 395420"/>
                    <a:gd name="connsiteX2" fmla="*/ 240075 w 2028862"/>
                    <a:gd name="connsiteY2" fmla="*/ 395419 h 395420"/>
                    <a:gd name="connsiteX3" fmla="*/ 334221 w 2028862"/>
                    <a:gd name="connsiteY3" fmla="*/ 5886 h 395420"/>
                    <a:gd name="connsiteX4" fmla="*/ 475441 w 2028862"/>
                    <a:gd name="connsiteY4" fmla="*/ 384827 h 395420"/>
                    <a:gd name="connsiteX5" fmla="*/ 547228 w 2028862"/>
                    <a:gd name="connsiteY5" fmla="*/ 21185 h 395420"/>
                    <a:gd name="connsiteX6" fmla="*/ 671973 w 2028862"/>
                    <a:gd name="connsiteY6" fmla="*/ 383650 h 395420"/>
                    <a:gd name="connsiteX7" fmla="*/ 739052 w 2028862"/>
                    <a:gd name="connsiteY7" fmla="*/ 25893 h 395420"/>
                    <a:gd name="connsiteX8" fmla="*/ 887333 w 2028862"/>
                    <a:gd name="connsiteY8" fmla="*/ 383650 h 395420"/>
                    <a:gd name="connsiteX9" fmla="*/ 972065 w 2028862"/>
                    <a:gd name="connsiteY9" fmla="*/ 35307 h 395420"/>
                    <a:gd name="connsiteX10" fmla="*/ 1097987 w 2028862"/>
                    <a:gd name="connsiteY10" fmla="*/ 364821 h 395420"/>
                    <a:gd name="connsiteX11" fmla="*/ 1178011 w 2028862"/>
                    <a:gd name="connsiteY11" fmla="*/ 22362 h 395420"/>
                    <a:gd name="connsiteX12" fmla="*/ 1315701 w 2028862"/>
                    <a:gd name="connsiteY12" fmla="*/ 383650 h 395420"/>
                    <a:gd name="connsiteX13" fmla="*/ 1403963 w 2028862"/>
                    <a:gd name="connsiteY13" fmla="*/ 20008 h 395420"/>
                    <a:gd name="connsiteX14" fmla="*/ 1536946 w 2028862"/>
                    <a:gd name="connsiteY14" fmla="*/ 373059 h 395420"/>
                    <a:gd name="connsiteX15" fmla="*/ 1618147 w 2028862"/>
                    <a:gd name="connsiteY15" fmla="*/ 7063 h 395420"/>
                    <a:gd name="connsiteX16" fmla="*/ 1780550 w 2028862"/>
                    <a:gd name="connsiteY16" fmla="*/ 386004 h 395420"/>
                    <a:gd name="connsiteX17" fmla="*/ 1866459 w 2028862"/>
                    <a:gd name="connsiteY17" fmla="*/ 17655 h 395420"/>
                    <a:gd name="connsiteX18" fmla="*/ 2028862 w 2028862"/>
                    <a:gd name="connsiteY18" fmla="*/ 389534 h 395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028862" h="395420">
                      <a:moveTo>
                        <a:pt x="0" y="390711"/>
                      </a:moveTo>
                      <a:cubicBezTo>
                        <a:pt x="40013" y="194964"/>
                        <a:pt x="80026" y="-783"/>
                        <a:pt x="120038" y="2"/>
                      </a:cubicBezTo>
                      <a:cubicBezTo>
                        <a:pt x="160050" y="787"/>
                        <a:pt x="204378" y="394438"/>
                        <a:pt x="240075" y="395419"/>
                      </a:cubicBezTo>
                      <a:cubicBezTo>
                        <a:pt x="275772" y="396400"/>
                        <a:pt x="294993" y="7651"/>
                        <a:pt x="334221" y="5886"/>
                      </a:cubicBezTo>
                      <a:cubicBezTo>
                        <a:pt x="373449" y="4121"/>
                        <a:pt x="439940" y="382277"/>
                        <a:pt x="475441" y="384827"/>
                      </a:cubicBezTo>
                      <a:cubicBezTo>
                        <a:pt x="510942" y="387377"/>
                        <a:pt x="514473" y="21381"/>
                        <a:pt x="547228" y="21185"/>
                      </a:cubicBezTo>
                      <a:cubicBezTo>
                        <a:pt x="579983" y="20989"/>
                        <a:pt x="640002" y="382865"/>
                        <a:pt x="671973" y="383650"/>
                      </a:cubicBezTo>
                      <a:cubicBezTo>
                        <a:pt x="703944" y="384435"/>
                        <a:pt x="703159" y="25893"/>
                        <a:pt x="739052" y="25893"/>
                      </a:cubicBezTo>
                      <a:cubicBezTo>
                        <a:pt x="774945" y="25893"/>
                        <a:pt x="848498" y="382081"/>
                        <a:pt x="887333" y="383650"/>
                      </a:cubicBezTo>
                      <a:cubicBezTo>
                        <a:pt x="926168" y="385219"/>
                        <a:pt x="936956" y="38445"/>
                        <a:pt x="972065" y="35307"/>
                      </a:cubicBezTo>
                      <a:cubicBezTo>
                        <a:pt x="1007174" y="32169"/>
                        <a:pt x="1063663" y="366978"/>
                        <a:pt x="1097987" y="364821"/>
                      </a:cubicBezTo>
                      <a:cubicBezTo>
                        <a:pt x="1132311" y="362663"/>
                        <a:pt x="1141725" y="19224"/>
                        <a:pt x="1178011" y="22362"/>
                      </a:cubicBezTo>
                      <a:cubicBezTo>
                        <a:pt x="1214297" y="25500"/>
                        <a:pt x="1278042" y="384042"/>
                        <a:pt x="1315701" y="383650"/>
                      </a:cubicBezTo>
                      <a:cubicBezTo>
                        <a:pt x="1353360" y="383258"/>
                        <a:pt x="1367089" y="21773"/>
                        <a:pt x="1403963" y="20008"/>
                      </a:cubicBezTo>
                      <a:cubicBezTo>
                        <a:pt x="1440837" y="18243"/>
                        <a:pt x="1501249" y="375216"/>
                        <a:pt x="1536946" y="373059"/>
                      </a:cubicBezTo>
                      <a:cubicBezTo>
                        <a:pt x="1572643" y="370902"/>
                        <a:pt x="1577546" y="4906"/>
                        <a:pt x="1618147" y="7063"/>
                      </a:cubicBezTo>
                      <a:cubicBezTo>
                        <a:pt x="1658748" y="9220"/>
                        <a:pt x="1739165" y="384239"/>
                        <a:pt x="1780550" y="386004"/>
                      </a:cubicBezTo>
                      <a:cubicBezTo>
                        <a:pt x="1821935" y="387769"/>
                        <a:pt x="1825074" y="17067"/>
                        <a:pt x="1866459" y="17655"/>
                      </a:cubicBezTo>
                      <a:cubicBezTo>
                        <a:pt x="1907844" y="18243"/>
                        <a:pt x="1968353" y="203888"/>
                        <a:pt x="2028862" y="389534"/>
                      </a:cubicBezTo>
                    </a:path>
                  </a:pathLst>
                </a:custGeom>
                <a:noFill/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0BB28EB0-3D4E-4A0A-802B-2803CB463F50}"/>
                  </a:ext>
                </a:extLst>
              </p:cNvPr>
              <p:cNvGrpSpPr/>
              <p:nvPr/>
            </p:nvGrpSpPr>
            <p:grpSpPr>
              <a:xfrm>
                <a:off x="9348528" y="4989265"/>
                <a:ext cx="719625" cy="586798"/>
                <a:chOff x="9928213" y="3318453"/>
                <a:chExt cx="1002008" cy="586798"/>
              </a:xfrm>
            </p:grpSpPr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9239C51E-0DFF-46B6-BA58-9D95B3205F40}"/>
                    </a:ext>
                  </a:extLst>
                </p:cNvPr>
                <p:cNvSpPr/>
                <p:nvPr/>
              </p:nvSpPr>
              <p:spPr>
                <a:xfrm>
                  <a:off x="9928213" y="3318453"/>
                  <a:ext cx="352244" cy="586798"/>
                </a:xfrm>
                <a:custGeom>
                  <a:avLst/>
                  <a:gdLst>
                    <a:gd name="connsiteX0" fmla="*/ 0 w 2028862"/>
                    <a:gd name="connsiteY0" fmla="*/ 390711 h 395420"/>
                    <a:gd name="connsiteX1" fmla="*/ 120038 w 2028862"/>
                    <a:gd name="connsiteY1" fmla="*/ 2 h 395420"/>
                    <a:gd name="connsiteX2" fmla="*/ 240075 w 2028862"/>
                    <a:gd name="connsiteY2" fmla="*/ 395419 h 395420"/>
                    <a:gd name="connsiteX3" fmla="*/ 334221 w 2028862"/>
                    <a:gd name="connsiteY3" fmla="*/ 5886 h 395420"/>
                    <a:gd name="connsiteX4" fmla="*/ 475441 w 2028862"/>
                    <a:gd name="connsiteY4" fmla="*/ 384827 h 395420"/>
                    <a:gd name="connsiteX5" fmla="*/ 547228 w 2028862"/>
                    <a:gd name="connsiteY5" fmla="*/ 21185 h 395420"/>
                    <a:gd name="connsiteX6" fmla="*/ 671973 w 2028862"/>
                    <a:gd name="connsiteY6" fmla="*/ 383650 h 395420"/>
                    <a:gd name="connsiteX7" fmla="*/ 739052 w 2028862"/>
                    <a:gd name="connsiteY7" fmla="*/ 25893 h 395420"/>
                    <a:gd name="connsiteX8" fmla="*/ 887333 w 2028862"/>
                    <a:gd name="connsiteY8" fmla="*/ 383650 h 395420"/>
                    <a:gd name="connsiteX9" fmla="*/ 972065 w 2028862"/>
                    <a:gd name="connsiteY9" fmla="*/ 35307 h 395420"/>
                    <a:gd name="connsiteX10" fmla="*/ 1097987 w 2028862"/>
                    <a:gd name="connsiteY10" fmla="*/ 364821 h 395420"/>
                    <a:gd name="connsiteX11" fmla="*/ 1178011 w 2028862"/>
                    <a:gd name="connsiteY11" fmla="*/ 22362 h 395420"/>
                    <a:gd name="connsiteX12" fmla="*/ 1315701 w 2028862"/>
                    <a:gd name="connsiteY12" fmla="*/ 383650 h 395420"/>
                    <a:gd name="connsiteX13" fmla="*/ 1403963 w 2028862"/>
                    <a:gd name="connsiteY13" fmla="*/ 20008 h 395420"/>
                    <a:gd name="connsiteX14" fmla="*/ 1536946 w 2028862"/>
                    <a:gd name="connsiteY14" fmla="*/ 373059 h 395420"/>
                    <a:gd name="connsiteX15" fmla="*/ 1618147 w 2028862"/>
                    <a:gd name="connsiteY15" fmla="*/ 7063 h 395420"/>
                    <a:gd name="connsiteX16" fmla="*/ 1780550 w 2028862"/>
                    <a:gd name="connsiteY16" fmla="*/ 386004 h 395420"/>
                    <a:gd name="connsiteX17" fmla="*/ 1866459 w 2028862"/>
                    <a:gd name="connsiteY17" fmla="*/ 17655 h 395420"/>
                    <a:gd name="connsiteX18" fmla="*/ 2028862 w 2028862"/>
                    <a:gd name="connsiteY18" fmla="*/ 389534 h 395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028862" h="395420">
                      <a:moveTo>
                        <a:pt x="0" y="390711"/>
                      </a:moveTo>
                      <a:cubicBezTo>
                        <a:pt x="40013" y="194964"/>
                        <a:pt x="80026" y="-783"/>
                        <a:pt x="120038" y="2"/>
                      </a:cubicBezTo>
                      <a:cubicBezTo>
                        <a:pt x="160050" y="787"/>
                        <a:pt x="204378" y="394438"/>
                        <a:pt x="240075" y="395419"/>
                      </a:cubicBezTo>
                      <a:cubicBezTo>
                        <a:pt x="275772" y="396400"/>
                        <a:pt x="294993" y="7651"/>
                        <a:pt x="334221" y="5886"/>
                      </a:cubicBezTo>
                      <a:cubicBezTo>
                        <a:pt x="373449" y="4121"/>
                        <a:pt x="439940" y="382277"/>
                        <a:pt x="475441" y="384827"/>
                      </a:cubicBezTo>
                      <a:cubicBezTo>
                        <a:pt x="510942" y="387377"/>
                        <a:pt x="514473" y="21381"/>
                        <a:pt x="547228" y="21185"/>
                      </a:cubicBezTo>
                      <a:cubicBezTo>
                        <a:pt x="579983" y="20989"/>
                        <a:pt x="640002" y="382865"/>
                        <a:pt x="671973" y="383650"/>
                      </a:cubicBezTo>
                      <a:cubicBezTo>
                        <a:pt x="703944" y="384435"/>
                        <a:pt x="703159" y="25893"/>
                        <a:pt x="739052" y="25893"/>
                      </a:cubicBezTo>
                      <a:cubicBezTo>
                        <a:pt x="774945" y="25893"/>
                        <a:pt x="848498" y="382081"/>
                        <a:pt x="887333" y="383650"/>
                      </a:cubicBezTo>
                      <a:cubicBezTo>
                        <a:pt x="926168" y="385219"/>
                        <a:pt x="936956" y="38445"/>
                        <a:pt x="972065" y="35307"/>
                      </a:cubicBezTo>
                      <a:cubicBezTo>
                        <a:pt x="1007174" y="32169"/>
                        <a:pt x="1063663" y="366978"/>
                        <a:pt x="1097987" y="364821"/>
                      </a:cubicBezTo>
                      <a:cubicBezTo>
                        <a:pt x="1132311" y="362663"/>
                        <a:pt x="1141725" y="19224"/>
                        <a:pt x="1178011" y="22362"/>
                      </a:cubicBezTo>
                      <a:cubicBezTo>
                        <a:pt x="1214297" y="25500"/>
                        <a:pt x="1278042" y="384042"/>
                        <a:pt x="1315701" y="383650"/>
                      </a:cubicBezTo>
                      <a:cubicBezTo>
                        <a:pt x="1353360" y="383258"/>
                        <a:pt x="1367089" y="21773"/>
                        <a:pt x="1403963" y="20008"/>
                      </a:cubicBezTo>
                      <a:cubicBezTo>
                        <a:pt x="1440837" y="18243"/>
                        <a:pt x="1501249" y="375216"/>
                        <a:pt x="1536946" y="373059"/>
                      </a:cubicBezTo>
                      <a:cubicBezTo>
                        <a:pt x="1572643" y="370902"/>
                        <a:pt x="1577546" y="4906"/>
                        <a:pt x="1618147" y="7063"/>
                      </a:cubicBezTo>
                      <a:cubicBezTo>
                        <a:pt x="1658748" y="9220"/>
                        <a:pt x="1739165" y="384239"/>
                        <a:pt x="1780550" y="386004"/>
                      </a:cubicBezTo>
                      <a:cubicBezTo>
                        <a:pt x="1821935" y="387769"/>
                        <a:pt x="1825074" y="17067"/>
                        <a:pt x="1866459" y="17655"/>
                      </a:cubicBezTo>
                      <a:cubicBezTo>
                        <a:pt x="1907844" y="18243"/>
                        <a:pt x="1968353" y="203888"/>
                        <a:pt x="2028862" y="389534"/>
                      </a:cubicBezTo>
                    </a:path>
                  </a:pathLst>
                </a:custGeom>
                <a:noFill/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1A220D44-18D8-4C2F-98DD-CED32FDB97BB}"/>
                    </a:ext>
                  </a:extLst>
                </p:cNvPr>
                <p:cNvSpPr/>
                <p:nvPr/>
              </p:nvSpPr>
              <p:spPr>
                <a:xfrm>
                  <a:off x="10262925" y="3318453"/>
                  <a:ext cx="352244" cy="586798"/>
                </a:xfrm>
                <a:custGeom>
                  <a:avLst/>
                  <a:gdLst>
                    <a:gd name="connsiteX0" fmla="*/ 0 w 2028862"/>
                    <a:gd name="connsiteY0" fmla="*/ 390711 h 395420"/>
                    <a:gd name="connsiteX1" fmla="*/ 120038 w 2028862"/>
                    <a:gd name="connsiteY1" fmla="*/ 2 h 395420"/>
                    <a:gd name="connsiteX2" fmla="*/ 240075 w 2028862"/>
                    <a:gd name="connsiteY2" fmla="*/ 395419 h 395420"/>
                    <a:gd name="connsiteX3" fmla="*/ 334221 w 2028862"/>
                    <a:gd name="connsiteY3" fmla="*/ 5886 h 395420"/>
                    <a:gd name="connsiteX4" fmla="*/ 475441 w 2028862"/>
                    <a:gd name="connsiteY4" fmla="*/ 384827 h 395420"/>
                    <a:gd name="connsiteX5" fmla="*/ 547228 w 2028862"/>
                    <a:gd name="connsiteY5" fmla="*/ 21185 h 395420"/>
                    <a:gd name="connsiteX6" fmla="*/ 671973 w 2028862"/>
                    <a:gd name="connsiteY6" fmla="*/ 383650 h 395420"/>
                    <a:gd name="connsiteX7" fmla="*/ 739052 w 2028862"/>
                    <a:gd name="connsiteY7" fmla="*/ 25893 h 395420"/>
                    <a:gd name="connsiteX8" fmla="*/ 887333 w 2028862"/>
                    <a:gd name="connsiteY8" fmla="*/ 383650 h 395420"/>
                    <a:gd name="connsiteX9" fmla="*/ 972065 w 2028862"/>
                    <a:gd name="connsiteY9" fmla="*/ 35307 h 395420"/>
                    <a:gd name="connsiteX10" fmla="*/ 1097987 w 2028862"/>
                    <a:gd name="connsiteY10" fmla="*/ 364821 h 395420"/>
                    <a:gd name="connsiteX11" fmla="*/ 1178011 w 2028862"/>
                    <a:gd name="connsiteY11" fmla="*/ 22362 h 395420"/>
                    <a:gd name="connsiteX12" fmla="*/ 1315701 w 2028862"/>
                    <a:gd name="connsiteY12" fmla="*/ 383650 h 395420"/>
                    <a:gd name="connsiteX13" fmla="*/ 1403963 w 2028862"/>
                    <a:gd name="connsiteY13" fmla="*/ 20008 h 395420"/>
                    <a:gd name="connsiteX14" fmla="*/ 1536946 w 2028862"/>
                    <a:gd name="connsiteY14" fmla="*/ 373059 h 395420"/>
                    <a:gd name="connsiteX15" fmla="*/ 1618147 w 2028862"/>
                    <a:gd name="connsiteY15" fmla="*/ 7063 h 395420"/>
                    <a:gd name="connsiteX16" fmla="*/ 1780550 w 2028862"/>
                    <a:gd name="connsiteY16" fmla="*/ 386004 h 395420"/>
                    <a:gd name="connsiteX17" fmla="*/ 1866459 w 2028862"/>
                    <a:gd name="connsiteY17" fmla="*/ 17655 h 395420"/>
                    <a:gd name="connsiteX18" fmla="*/ 2028862 w 2028862"/>
                    <a:gd name="connsiteY18" fmla="*/ 389534 h 395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028862" h="395420">
                      <a:moveTo>
                        <a:pt x="0" y="390711"/>
                      </a:moveTo>
                      <a:cubicBezTo>
                        <a:pt x="40013" y="194964"/>
                        <a:pt x="80026" y="-783"/>
                        <a:pt x="120038" y="2"/>
                      </a:cubicBezTo>
                      <a:cubicBezTo>
                        <a:pt x="160050" y="787"/>
                        <a:pt x="204378" y="394438"/>
                        <a:pt x="240075" y="395419"/>
                      </a:cubicBezTo>
                      <a:cubicBezTo>
                        <a:pt x="275772" y="396400"/>
                        <a:pt x="294993" y="7651"/>
                        <a:pt x="334221" y="5886"/>
                      </a:cubicBezTo>
                      <a:cubicBezTo>
                        <a:pt x="373449" y="4121"/>
                        <a:pt x="439940" y="382277"/>
                        <a:pt x="475441" y="384827"/>
                      </a:cubicBezTo>
                      <a:cubicBezTo>
                        <a:pt x="510942" y="387377"/>
                        <a:pt x="514473" y="21381"/>
                        <a:pt x="547228" y="21185"/>
                      </a:cubicBezTo>
                      <a:cubicBezTo>
                        <a:pt x="579983" y="20989"/>
                        <a:pt x="640002" y="382865"/>
                        <a:pt x="671973" y="383650"/>
                      </a:cubicBezTo>
                      <a:cubicBezTo>
                        <a:pt x="703944" y="384435"/>
                        <a:pt x="703159" y="25893"/>
                        <a:pt x="739052" y="25893"/>
                      </a:cubicBezTo>
                      <a:cubicBezTo>
                        <a:pt x="774945" y="25893"/>
                        <a:pt x="848498" y="382081"/>
                        <a:pt x="887333" y="383650"/>
                      </a:cubicBezTo>
                      <a:cubicBezTo>
                        <a:pt x="926168" y="385219"/>
                        <a:pt x="936956" y="38445"/>
                        <a:pt x="972065" y="35307"/>
                      </a:cubicBezTo>
                      <a:cubicBezTo>
                        <a:pt x="1007174" y="32169"/>
                        <a:pt x="1063663" y="366978"/>
                        <a:pt x="1097987" y="364821"/>
                      </a:cubicBezTo>
                      <a:cubicBezTo>
                        <a:pt x="1132311" y="362663"/>
                        <a:pt x="1141725" y="19224"/>
                        <a:pt x="1178011" y="22362"/>
                      </a:cubicBezTo>
                      <a:cubicBezTo>
                        <a:pt x="1214297" y="25500"/>
                        <a:pt x="1278042" y="384042"/>
                        <a:pt x="1315701" y="383650"/>
                      </a:cubicBezTo>
                      <a:cubicBezTo>
                        <a:pt x="1353360" y="383258"/>
                        <a:pt x="1367089" y="21773"/>
                        <a:pt x="1403963" y="20008"/>
                      </a:cubicBezTo>
                      <a:cubicBezTo>
                        <a:pt x="1440837" y="18243"/>
                        <a:pt x="1501249" y="375216"/>
                        <a:pt x="1536946" y="373059"/>
                      </a:cubicBezTo>
                      <a:cubicBezTo>
                        <a:pt x="1572643" y="370902"/>
                        <a:pt x="1577546" y="4906"/>
                        <a:pt x="1618147" y="7063"/>
                      </a:cubicBezTo>
                      <a:cubicBezTo>
                        <a:pt x="1658748" y="9220"/>
                        <a:pt x="1739165" y="384239"/>
                        <a:pt x="1780550" y="386004"/>
                      </a:cubicBezTo>
                      <a:cubicBezTo>
                        <a:pt x="1821935" y="387769"/>
                        <a:pt x="1825074" y="17067"/>
                        <a:pt x="1866459" y="17655"/>
                      </a:cubicBezTo>
                      <a:cubicBezTo>
                        <a:pt x="1907844" y="18243"/>
                        <a:pt x="1968353" y="203888"/>
                        <a:pt x="2028862" y="389534"/>
                      </a:cubicBezTo>
                    </a:path>
                  </a:pathLst>
                </a:custGeom>
                <a:noFill/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B59B8892-53C0-4EE6-AD1A-EE4A913B4335}"/>
                    </a:ext>
                  </a:extLst>
                </p:cNvPr>
                <p:cNvSpPr/>
                <p:nvPr/>
              </p:nvSpPr>
              <p:spPr>
                <a:xfrm>
                  <a:off x="10577977" y="3318453"/>
                  <a:ext cx="352244" cy="586798"/>
                </a:xfrm>
                <a:custGeom>
                  <a:avLst/>
                  <a:gdLst>
                    <a:gd name="connsiteX0" fmla="*/ 0 w 2028862"/>
                    <a:gd name="connsiteY0" fmla="*/ 390711 h 395420"/>
                    <a:gd name="connsiteX1" fmla="*/ 120038 w 2028862"/>
                    <a:gd name="connsiteY1" fmla="*/ 2 h 395420"/>
                    <a:gd name="connsiteX2" fmla="*/ 240075 w 2028862"/>
                    <a:gd name="connsiteY2" fmla="*/ 395419 h 395420"/>
                    <a:gd name="connsiteX3" fmla="*/ 334221 w 2028862"/>
                    <a:gd name="connsiteY3" fmla="*/ 5886 h 395420"/>
                    <a:gd name="connsiteX4" fmla="*/ 475441 w 2028862"/>
                    <a:gd name="connsiteY4" fmla="*/ 384827 h 395420"/>
                    <a:gd name="connsiteX5" fmla="*/ 547228 w 2028862"/>
                    <a:gd name="connsiteY5" fmla="*/ 21185 h 395420"/>
                    <a:gd name="connsiteX6" fmla="*/ 671973 w 2028862"/>
                    <a:gd name="connsiteY6" fmla="*/ 383650 h 395420"/>
                    <a:gd name="connsiteX7" fmla="*/ 739052 w 2028862"/>
                    <a:gd name="connsiteY7" fmla="*/ 25893 h 395420"/>
                    <a:gd name="connsiteX8" fmla="*/ 887333 w 2028862"/>
                    <a:gd name="connsiteY8" fmla="*/ 383650 h 395420"/>
                    <a:gd name="connsiteX9" fmla="*/ 972065 w 2028862"/>
                    <a:gd name="connsiteY9" fmla="*/ 35307 h 395420"/>
                    <a:gd name="connsiteX10" fmla="*/ 1097987 w 2028862"/>
                    <a:gd name="connsiteY10" fmla="*/ 364821 h 395420"/>
                    <a:gd name="connsiteX11" fmla="*/ 1178011 w 2028862"/>
                    <a:gd name="connsiteY11" fmla="*/ 22362 h 395420"/>
                    <a:gd name="connsiteX12" fmla="*/ 1315701 w 2028862"/>
                    <a:gd name="connsiteY12" fmla="*/ 383650 h 395420"/>
                    <a:gd name="connsiteX13" fmla="*/ 1403963 w 2028862"/>
                    <a:gd name="connsiteY13" fmla="*/ 20008 h 395420"/>
                    <a:gd name="connsiteX14" fmla="*/ 1536946 w 2028862"/>
                    <a:gd name="connsiteY14" fmla="*/ 373059 h 395420"/>
                    <a:gd name="connsiteX15" fmla="*/ 1618147 w 2028862"/>
                    <a:gd name="connsiteY15" fmla="*/ 7063 h 395420"/>
                    <a:gd name="connsiteX16" fmla="*/ 1780550 w 2028862"/>
                    <a:gd name="connsiteY16" fmla="*/ 386004 h 395420"/>
                    <a:gd name="connsiteX17" fmla="*/ 1866459 w 2028862"/>
                    <a:gd name="connsiteY17" fmla="*/ 17655 h 395420"/>
                    <a:gd name="connsiteX18" fmla="*/ 2028862 w 2028862"/>
                    <a:gd name="connsiteY18" fmla="*/ 389534 h 395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028862" h="395420">
                      <a:moveTo>
                        <a:pt x="0" y="390711"/>
                      </a:moveTo>
                      <a:cubicBezTo>
                        <a:pt x="40013" y="194964"/>
                        <a:pt x="80026" y="-783"/>
                        <a:pt x="120038" y="2"/>
                      </a:cubicBezTo>
                      <a:cubicBezTo>
                        <a:pt x="160050" y="787"/>
                        <a:pt x="204378" y="394438"/>
                        <a:pt x="240075" y="395419"/>
                      </a:cubicBezTo>
                      <a:cubicBezTo>
                        <a:pt x="275772" y="396400"/>
                        <a:pt x="294993" y="7651"/>
                        <a:pt x="334221" y="5886"/>
                      </a:cubicBezTo>
                      <a:cubicBezTo>
                        <a:pt x="373449" y="4121"/>
                        <a:pt x="439940" y="382277"/>
                        <a:pt x="475441" y="384827"/>
                      </a:cubicBezTo>
                      <a:cubicBezTo>
                        <a:pt x="510942" y="387377"/>
                        <a:pt x="514473" y="21381"/>
                        <a:pt x="547228" y="21185"/>
                      </a:cubicBezTo>
                      <a:cubicBezTo>
                        <a:pt x="579983" y="20989"/>
                        <a:pt x="640002" y="382865"/>
                        <a:pt x="671973" y="383650"/>
                      </a:cubicBezTo>
                      <a:cubicBezTo>
                        <a:pt x="703944" y="384435"/>
                        <a:pt x="703159" y="25893"/>
                        <a:pt x="739052" y="25893"/>
                      </a:cubicBezTo>
                      <a:cubicBezTo>
                        <a:pt x="774945" y="25893"/>
                        <a:pt x="848498" y="382081"/>
                        <a:pt x="887333" y="383650"/>
                      </a:cubicBezTo>
                      <a:cubicBezTo>
                        <a:pt x="926168" y="385219"/>
                        <a:pt x="936956" y="38445"/>
                        <a:pt x="972065" y="35307"/>
                      </a:cubicBezTo>
                      <a:cubicBezTo>
                        <a:pt x="1007174" y="32169"/>
                        <a:pt x="1063663" y="366978"/>
                        <a:pt x="1097987" y="364821"/>
                      </a:cubicBezTo>
                      <a:cubicBezTo>
                        <a:pt x="1132311" y="362663"/>
                        <a:pt x="1141725" y="19224"/>
                        <a:pt x="1178011" y="22362"/>
                      </a:cubicBezTo>
                      <a:cubicBezTo>
                        <a:pt x="1214297" y="25500"/>
                        <a:pt x="1278042" y="384042"/>
                        <a:pt x="1315701" y="383650"/>
                      </a:cubicBezTo>
                      <a:cubicBezTo>
                        <a:pt x="1353360" y="383258"/>
                        <a:pt x="1367089" y="21773"/>
                        <a:pt x="1403963" y="20008"/>
                      </a:cubicBezTo>
                      <a:cubicBezTo>
                        <a:pt x="1440837" y="18243"/>
                        <a:pt x="1501249" y="375216"/>
                        <a:pt x="1536946" y="373059"/>
                      </a:cubicBezTo>
                      <a:cubicBezTo>
                        <a:pt x="1572643" y="370902"/>
                        <a:pt x="1577546" y="4906"/>
                        <a:pt x="1618147" y="7063"/>
                      </a:cubicBezTo>
                      <a:cubicBezTo>
                        <a:pt x="1658748" y="9220"/>
                        <a:pt x="1739165" y="384239"/>
                        <a:pt x="1780550" y="386004"/>
                      </a:cubicBezTo>
                      <a:cubicBezTo>
                        <a:pt x="1821935" y="387769"/>
                        <a:pt x="1825074" y="17067"/>
                        <a:pt x="1866459" y="17655"/>
                      </a:cubicBezTo>
                      <a:cubicBezTo>
                        <a:pt x="1907844" y="18243"/>
                        <a:pt x="1968353" y="203888"/>
                        <a:pt x="2028862" y="389534"/>
                      </a:cubicBezTo>
                    </a:path>
                  </a:pathLst>
                </a:custGeom>
                <a:noFill/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EB4D7ABF-4643-4217-BB08-016BD3AC53AD}"/>
                  </a:ext>
                </a:extLst>
              </p:cNvPr>
              <p:cNvGrpSpPr/>
              <p:nvPr/>
            </p:nvGrpSpPr>
            <p:grpSpPr>
              <a:xfrm>
                <a:off x="10244796" y="4243254"/>
                <a:ext cx="923448" cy="436522"/>
                <a:chOff x="9928213" y="3318453"/>
                <a:chExt cx="1002008" cy="586798"/>
              </a:xfrm>
            </p:grpSpPr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49E617A8-06C7-4E94-9673-B00DB00F7AE5}"/>
                    </a:ext>
                  </a:extLst>
                </p:cNvPr>
                <p:cNvSpPr/>
                <p:nvPr/>
              </p:nvSpPr>
              <p:spPr>
                <a:xfrm>
                  <a:off x="9928213" y="3318453"/>
                  <a:ext cx="352244" cy="586798"/>
                </a:xfrm>
                <a:custGeom>
                  <a:avLst/>
                  <a:gdLst>
                    <a:gd name="connsiteX0" fmla="*/ 0 w 2028862"/>
                    <a:gd name="connsiteY0" fmla="*/ 390711 h 395420"/>
                    <a:gd name="connsiteX1" fmla="*/ 120038 w 2028862"/>
                    <a:gd name="connsiteY1" fmla="*/ 2 h 395420"/>
                    <a:gd name="connsiteX2" fmla="*/ 240075 w 2028862"/>
                    <a:gd name="connsiteY2" fmla="*/ 395419 h 395420"/>
                    <a:gd name="connsiteX3" fmla="*/ 334221 w 2028862"/>
                    <a:gd name="connsiteY3" fmla="*/ 5886 h 395420"/>
                    <a:gd name="connsiteX4" fmla="*/ 475441 w 2028862"/>
                    <a:gd name="connsiteY4" fmla="*/ 384827 h 395420"/>
                    <a:gd name="connsiteX5" fmla="*/ 547228 w 2028862"/>
                    <a:gd name="connsiteY5" fmla="*/ 21185 h 395420"/>
                    <a:gd name="connsiteX6" fmla="*/ 671973 w 2028862"/>
                    <a:gd name="connsiteY6" fmla="*/ 383650 h 395420"/>
                    <a:gd name="connsiteX7" fmla="*/ 739052 w 2028862"/>
                    <a:gd name="connsiteY7" fmla="*/ 25893 h 395420"/>
                    <a:gd name="connsiteX8" fmla="*/ 887333 w 2028862"/>
                    <a:gd name="connsiteY8" fmla="*/ 383650 h 395420"/>
                    <a:gd name="connsiteX9" fmla="*/ 972065 w 2028862"/>
                    <a:gd name="connsiteY9" fmla="*/ 35307 h 395420"/>
                    <a:gd name="connsiteX10" fmla="*/ 1097987 w 2028862"/>
                    <a:gd name="connsiteY10" fmla="*/ 364821 h 395420"/>
                    <a:gd name="connsiteX11" fmla="*/ 1178011 w 2028862"/>
                    <a:gd name="connsiteY11" fmla="*/ 22362 h 395420"/>
                    <a:gd name="connsiteX12" fmla="*/ 1315701 w 2028862"/>
                    <a:gd name="connsiteY12" fmla="*/ 383650 h 395420"/>
                    <a:gd name="connsiteX13" fmla="*/ 1403963 w 2028862"/>
                    <a:gd name="connsiteY13" fmla="*/ 20008 h 395420"/>
                    <a:gd name="connsiteX14" fmla="*/ 1536946 w 2028862"/>
                    <a:gd name="connsiteY14" fmla="*/ 373059 h 395420"/>
                    <a:gd name="connsiteX15" fmla="*/ 1618147 w 2028862"/>
                    <a:gd name="connsiteY15" fmla="*/ 7063 h 395420"/>
                    <a:gd name="connsiteX16" fmla="*/ 1780550 w 2028862"/>
                    <a:gd name="connsiteY16" fmla="*/ 386004 h 395420"/>
                    <a:gd name="connsiteX17" fmla="*/ 1866459 w 2028862"/>
                    <a:gd name="connsiteY17" fmla="*/ 17655 h 395420"/>
                    <a:gd name="connsiteX18" fmla="*/ 2028862 w 2028862"/>
                    <a:gd name="connsiteY18" fmla="*/ 389534 h 395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028862" h="395420">
                      <a:moveTo>
                        <a:pt x="0" y="390711"/>
                      </a:moveTo>
                      <a:cubicBezTo>
                        <a:pt x="40013" y="194964"/>
                        <a:pt x="80026" y="-783"/>
                        <a:pt x="120038" y="2"/>
                      </a:cubicBezTo>
                      <a:cubicBezTo>
                        <a:pt x="160050" y="787"/>
                        <a:pt x="204378" y="394438"/>
                        <a:pt x="240075" y="395419"/>
                      </a:cubicBezTo>
                      <a:cubicBezTo>
                        <a:pt x="275772" y="396400"/>
                        <a:pt x="294993" y="7651"/>
                        <a:pt x="334221" y="5886"/>
                      </a:cubicBezTo>
                      <a:cubicBezTo>
                        <a:pt x="373449" y="4121"/>
                        <a:pt x="439940" y="382277"/>
                        <a:pt x="475441" y="384827"/>
                      </a:cubicBezTo>
                      <a:cubicBezTo>
                        <a:pt x="510942" y="387377"/>
                        <a:pt x="514473" y="21381"/>
                        <a:pt x="547228" y="21185"/>
                      </a:cubicBezTo>
                      <a:cubicBezTo>
                        <a:pt x="579983" y="20989"/>
                        <a:pt x="640002" y="382865"/>
                        <a:pt x="671973" y="383650"/>
                      </a:cubicBezTo>
                      <a:cubicBezTo>
                        <a:pt x="703944" y="384435"/>
                        <a:pt x="703159" y="25893"/>
                        <a:pt x="739052" y="25893"/>
                      </a:cubicBezTo>
                      <a:cubicBezTo>
                        <a:pt x="774945" y="25893"/>
                        <a:pt x="848498" y="382081"/>
                        <a:pt x="887333" y="383650"/>
                      </a:cubicBezTo>
                      <a:cubicBezTo>
                        <a:pt x="926168" y="385219"/>
                        <a:pt x="936956" y="38445"/>
                        <a:pt x="972065" y="35307"/>
                      </a:cubicBezTo>
                      <a:cubicBezTo>
                        <a:pt x="1007174" y="32169"/>
                        <a:pt x="1063663" y="366978"/>
                        <a:pt x="1097987" y="364821"/>
                      </a:cubicBezTo>
                      <a:cubicBezTo>
                        <a:pt x="1132311" y="362663"/>
                        <a:pt x="1141725" y="19224"/>
                        <a:pt x="1178011" y="22362"/>
                      </a:cubicBezTo>
                      <a:cubicBezTo>
                        <a:pt x="1214297" y="25500"/>
                        <a:pt x="1278042" y="384042"/>
                        <a:pt x="1315701" y="383650"/>
                      </a:cubicBezTo>
                      <a:cubicBezTo>
                        <a:pt x="1353360" y="383258"/>
                        <a:pt x="1367089" y="21773"/>
                        <a:pt x="1403963" y="20008"/>
                      </a:cubicBezTo>
                      <a:cubicBezTo>
                        <a:pt x="1440837" y="18243"/>
                        <a:pt x="1501249" y="375216"/>
                        <a:pt x="1536946" y="373059"/>
                      </a:cubicBezTo>
                      <a:cubicBezTo>
                        <a:pt x="1572643" y="370902"/>
                        <a:pt x="1577546" y="4906"/>
                        <a:pt x="1618147" y="7063"/>
                      </a:cubicBezTo>
                      <a:cubicBezTo>
                        <a:pt x="1658748" y="9220"/>
                        <a:pt x="1739165" y="384239"/>
                        <a:pt x="1780550" y="386004"/>
                      </a:cubicBezTo>
                      <a:cubicBezTo>
                        <a:pt x="1821935" y="387769"/>
                        <a:pt x="1825074" y="17067"/>
                        <a:pt x="1866459" y="17655"/>
                      </a:cubicBezTo>
                      <a:cubicBezTo>
                        <a:pt x="1907844" y="18243"/>
                        <a:pt x="1968353" y="203888"/>
                        <a:pt x="2028862" y="389534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id="{CBB39DBB-0BEE-49AF-A824-8D0998ED7220}"/>
                    </a:ext>
                  </a:extLst>
                </p:cNvPr>
                <p:cNvSpPr/>
                <p:nvPr/>
              </p:nvSpPr>
              <p:spPr>
                <a:xfrm>
                  <a:off x="10262925" y="3318453"/>
                  <a:ext cx="352244" cy="586798"/>
                </a:xfrm>
                <a:custGeom>
                  <a:avLst/>
                  <a:gdLst>
                    <a:gd name="connsiteX0" fmla="*/ 0 w 2028862"/>
                    <a:gd name="connsiteY0" fmla="*/ 390711 h 395420"/>
                    <a:gd name="connsiteX1" fmla="*/ 120038 w 2028862"/>
                    <a:gd name="connsiteY1" fmla="*/ 2 h 395420"/>
                    <a:gd name="connsiteX2" fmla="*/ 240075 w 2028862"/>
                    <a:gd name="connsiteY2" fmla="*/ 395419 h 395420"/>
                    <a:gd name="connsiteX3" fmla="*/ 334221 w 2028862"/>
                    <a:gd name="connsiteY3" fmla="*/ 5886 h 395420"/>
                    <a:gd name="connsiteX4" fmla="*/ 475441 w 2028862"/>
                    <a:gd name="connsiteY4" fmla="*/ 384827 h 395420"/>
                    <a:gd name="connsiteX5" fmla="*/ 547228 w 2028862"/>
                    <a:gd name="connsiteY5" fmla="*/ 21185 h 395420"/>
                    <a:gd name="connsiteX6" fmla="*/ 671973 w 2028862"/>
                    <a:gd name="connsiteY6" fmla="*/ 383650 h 395420"/>
                    <a:gd name="connsiteX7" fmla="*/ 739052 w 2028862"/>
                    <a:gd name="connsiteY7" fmla="*/ 25893 h 395420"/>
                    <a:gd name="connsiteX8" fmla="*/ 887333 w 2028862"/>
                    <a:gd name="connsiteY8" fmla="*/ 383650 h 395420"/>
                    <a:gd name="connsiteX9" fmla="*/ 972065 w 2028862"/>
                    <a:gd name="connsiteY9" fmla="*/ 35307 h 395420"/>
                    <a:gd name="connsiteX10" fmla="*/ 1097987 w 2028862"/>
                    <a:gd name="connsiteY10" fmla="*/ 364821 h 395420"/>
                    <a:gd name="connsiteX11" fmla="*/ 1178011 w 2028862"/>
                    <a:gd name="connsiteY11" fmla="*/ 22362 h 395420"/>
                    <a:gd name="connsiteX12" fmla="*/ 1315701 w 2028862"/>
                    <a:gd name="connsiteY12" fmla="*/ 383650 h 395420"/>
                    <a:gd name="connsiteX13" fmla="*/ 1403963 w 2028862"/>
                    <a:gd name="connsiteY13" fmla="*/ 20008 h 395420"/>
                    <a:gd name="connsiteX14" fmla="*/ 1536946 w 2028862"/>
                    <a:gd name="connsiteY14" fmla="*/ 373059 h 395420"/>
                    <a:gd name="connsiteX15" fmla="*/ 1618147 w 2028862"/>
                    <a:gd name="connsiteY15" fmla="*/ 7063 h 395420"/>
                    <a:gd name="connsiteX16" fmla="*/ 1780550 w 2028862"/>
                    <a:gd name="connsiteY16" fmla="*/ 386004 h 395420"/>
                    <a:gd name="connsiteX17" fmla="*/ 1866459 w 2028862"/>
                    <a:gd name="connsiteY17" fmla="*/ 17655 h 395420"/>
                    <a:gd name="connsiteX18" fmla="*/ 2028862 w 2028862"/>
                    <a:gd name="connsiteY18" fmla="*/ 389534 h 395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028862" h="395420">
                      <a:moveTo>
                        <a:pt x="0" y="390711"/>
                      </a:moveTo>
                      <a:cubicBezTo>
                        <a:pt x="40013" y="194964"/>
                        <a:pt x="80026" y="-783"/>
                        <a:pt x="120038" y="2"/>
                      </a:cubicBezTo>
                      <a:cubicBezTo>
                        <a:pt x="160050" y="787"/>
                        <a:pt x="204378" y="394438"/>
                        <a:pt x="240075" y="395419"/>
                      </a:cubicBezTo>
                      <a:cubicBezTo>
                        <a:pt x="275772" y="396400"/>
                        <a:pt x="294993" y="7651"/>
                        <a:pt x="334221" y="5886"/>
                      </a:cubicBezTo>
                      <a:cubicBezTo>
                        <a:pt x="373449" y="4121"/>
                        <a:pt x="439940" y="382277"/>
                        <a:pt x="475441" y="384827"/>
                      </a:cubicBezTo>
                      <a:cubicBezTo>
                        <a:pt x="510942" y="387377"/>
                        <a:pt x="514473" y="21381"/>
                        <a:pt x="547228" y="21185"/>
                      </a:cubicBezTo>
                      <a:cubicBezTo>
                        <a:pt x="579983" y="20989"/>
                        <a:pt x="640002" y="382865"/>
                        <a:pt x="671973" y="383650"/>
                      </a:cubicBezTo>
                      <a:cubicBezTo>
                        <a:pt x="703944" y="384435"/>
                        <a:pt x="703159" y="25893"/>
                        <a:pt x="739052" y="25893"/>
                      </a:cubicBezTo>
                      <a:cubicBezTo>
                        <a:pt x="774945" y="25893"/>
                        <a:pt x="848498" y="382081"/>
                        <a:pt x="887333" y="383650"/>
                      </a:cubicBezTo>
                      <a:cubicBezTo>
                        <a:pt x="926168" y="385219"/>
                        <a:pt x="936956" y="38445"/>
                        <a:pt x="972065" y="35307"/>
                      </a:cubicBezTo>
                      <a:cubicBezTo>
                        <a:pt x="1007174" y="32169"/>
                        <a:pt x="1063663" y="366978"/>
                        <a:pt x="1097987" y="364821"/>
                      </a:cubicBezTo>
                      <a:cubicBezTo>
                        <a:pt x="1132311" y="362663"/>
                        <a:pt x="1141725" y="19224"/>
                        <a:pt x="1178011" y="22362"/>
                      </a:cubicBezTo>
                      <a:cubicBezTo>
                        <a:pt x="1214297" y="25500"/>
                        <a:pt x="1278042" y="384042"/>
                        <a:pt x="1315701" y="383650"/>
                      </a:cubicBezTo>
                      <a:cubicBezTo>
                        <a:pt x="1353360" y="383258"/>
                        <a:pt x="1367089" y="21773"/>
                        <a:pt x="1403963" y="20008"/>
                      </a:cubicBezTo>
                      <a:cubicBezTo>
                        <a:pt x="1440837" y="18243"/>
                        <a:pt x="1501249" y="375216"/>
                        <a:pt x="1536946" y="373059"/>
                      </a:cubicBezTo>
                      <a:cubicBezTo>
                        <a:pt x="1572643" y="370902"/>
                        <a:pt x="1577546" y="4906"/>
                        <a:pt x="1618147" y="7063"/>
                      </a:cubicBezTo>
                      <a:cubicBezTo>
                        <a:pt x="1658748" y="9220"/>
                        <a:pt x="1739165" y="384239"/>
                        <a:pt x="1780550" y="386004"/>
                      </a:cubicBezTo>
                      <a:cubicBezTo>
                        <a:pt x="1821935" y="387769"/>
                        <a:pt x="1825074" y="17067"/>
                        <a:pt x="1866459" y="17655"/>
                      </a:cubicBezTo>
                      <a:cubicBezTo>
                        <a:pt x="1907844" y="18243"/>
                        <a:pt x="1968353" y="203888"/>
                        <a:pt x="2028862" y="389534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FFE71529-A080-4FB3-9D92-36454CCF248B}"/>
                    </a:ext>
                  </a:extLst>
                </p:cNvPr>
                <p:cNvSpPr/>
                <p:nvPr/>
              </p:nvSpPr>
              <p:spPr>
                <a:xfrm>
                  <a:off x="10577977" y="3318453"/>
                  <a:ext cx="352244" cy="586798"/>
                </a:xfrm>
                <a:custGeom>
                  <a:avLst/>
                  <a:gdLst>
                    <a:gd name="connsiteX0" fmla="*/ 0 w 2028862"/>
                    <a:gd name="connsiteY0" fmla="*/ 390711 h 395420"/>
                    <a:gd name="connsiteX1" fmla="*/ 120038 w 2028862"/>
                    <a:gd name="connsiteY1" fmla="*/ 2 h 395420"/>
                    <a:gd name="connsiteX2" fmla="*/ 240075 w 2028862"/>
                    <a:gd name="connsiteY2" fmla="*/ 395419 h 395420"/>
                    <a:gd name="connsiteX3" fmla="*/ 334221 w 2028862"/>
                    <a:gd name="connsiteY3" fmla="*/ 5886 h 395420"/>
                    <a:gd name="connsiteX4" fmla="*/ 475441 w 2028862"/>
                    <a:gd name="connsiteY4" fmla="*/ 384827 h 395420"/>
                    <a:gd name="connsiteX5" fmla="*/ 547228 w 2028862"/>
                    <a:gd name="connsiteY5" fmla="*/ 21185 h 395420"/>
                    <a:gd name="connsiteX6" fmla="*/ 671973 w 2028862"/>
                    <a:gd name="connsiteY6" fmla="*/ 383650 h 395420"/>
                    <a:gd name="connsiteX7" fmla="*/ 739052 w 2028862"/>
                    <a:gd name="connsiteY7" fmla="*/ 25893 h 395420"/>
                    <a:gd name="connsiteX8" fmla="*/ 887333 w 2028862"/>
                    <a:gd name="connsiteY8" fmla="*/ 383650 h 395420"/>
                    <a:gd name="connsiteX9" fmla="*/ 972065 w 2028862"/>
                    <a:gd name="connsiteY9" fmla="*/ 35307 h 395420"/>
                    <a:gd name="connsiteX10" fmla="*/ 1097987 w 2028862"/>
                    <a:gd name="connsiteY10" fmla="*/ 364821 h 395420"/>
                    <a:gd name="connsiteX11" fmla="*/ 1178011 w 2028862"/>
                    <a:gd name="connsiteY11" fmla="*/ 22362 h 395420"/>
                    <a:gd name="connsiteX12" fmla="*/ 1315701 w 2028862"/>
                    <a:gd name="connsiteY12" fmla="*/ 383650 h 395420"/>
                    <a:gd name="connsiteX13" fmla="*/ 1403963 w 2028862"/>
                    <a:gd name="connsiteY13" fmla="*/ 20008 h 395420"/>
                    <a:gd name="connsiteX14" fmla="*/ 1536946 w 2028862"/>
                    <a:gd name="connsiteY14" fmla="*/ 373059 h 395420"/>
                    <a:gd name="connsiteX15" fmla="*/ 1618147 w 2028862"/>
                    <a:gd name="connsiteY15" fmla="*/ 7063 h 395420"/>
                    <a:gd name="connsiteX16" fmla="*/ 1780550 w 2028862"/>
                    <a:gd name="connsiteY16" fmla="*/ 386004 h 395420"/>
                    <a:gd name="connsiteX17" fmla="*/ 1866459 w 2028862"/>
                    <a:gd name="connsiteY17" fmla="*/ 17655 h 395420"/>
                    <a:gd name="connsiteX18" fmla="*/ 2028862 w 2028862"/>
                    <a:gd name="connsiteY18" fmla="*/ 389534 h 395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028862" h="395420">
                      <a:moveTo>
                        <a:pt x="0" y="390711"/>
                      </a:moveTo>
                      <a:cubicBezTo>
                        <a:pt x="40013" y="194964"/>
                        <a:pt x="80026" y="-783"/>
                        <a:pt x="120038" y="2"/>
                      </a:cubicBezTo>
                      <a:cubicBezTo>
                        <a:pt x="160050" y="787"/>
                        <a:pt x="204378" y="394438"/>
                        <a:pt x="240075" y="395419"/>
                      </a:cubicBezTo>
                      <a:cubicBezTo>
                        <a:pt x="275772" y="396400"/>
                        <a:pt x="294993" y="7651"/>
                        <a:pt x="334221" y="5886"/>
                      </a:cubicBezTo>
                      <a:cubicBezTo>
                        <a:pt x="373449" y="4121"/>
                        <a:pt x="439940" y="382277"/>
                        <a:pt x="475441" y="384827"/>
                      </a:cubicBezTo>
                      <a:cubicBezTo>
                        <a:pt x="510942" y="387377"/>
                        <a:pt x="514473" y="21381"/>
                        <a:pt x="547228" y="21185"/>
                      </a:cubicBezTo>
                      <a:cubicBezTo>
                        <a:pt x="579983" y="20989"/>
                        <a:pt x="640002" y="382865"/>
                        <a:pt x="671973" y="383650"/>
                      </a:cubicBezTo>
                      <a:cubicBezTo>
                        <a:pt x="703944" y="384435"/>
                        <a:pt x="703159" y="25893"/>
                        <a:pt x="739052" y="25893"/>
                      </a:cubicBezTo>
                      <a:cubicBezTo>
                        <a:pt x="774945" y="25893"/>
                        <a:pt x="848498" y="382081"/>
                        <a:pt x="887333" y="383650"/>
                      </a:cubicBezTo>
                      <a:cubicBezTo>
                        <a:pt x="926168" y="385219"/>
                        <a:pt x="936956" y="38445"/>
                        <a:pt x="972065" y="35307"/>
                      </a:cubicBezTo>
                      <a:cubicBezTo>
                        <a:pt x="1007174" y="32169"/>
                        <a:pt x="1063663" y="366978"/>
                        <a:pt x="1097987" y="364821"/>
                      </a:cubicBezTo>
                      <a:cubicBezTo>
                        <a:pt x="1132311" y="362663"/>
                        <a:pt x="1141725" y="19224"/>
                        <a:pt x="1178011" y="22362"/>
                      </a:cubicBezTo>
                      <a:cubicBezTo>
                        <a:pt x="1214297" y="25500"/>
                        <a:pt x="1278042" y="384042"/>
                        <a:pt x="1315701" y="383650"/>
                      </a:cubicBezTo>
                      <a:cubicBezTo>
                        <a:pt x="1353360" y="383258"/>
                        <a:pt x="1367089" y="21773"/>
                        <a:pt x="1403963" y="20008"/>
                      </a:cubicBezTo>
                      <a:cubicBezTo>
                        <a:pt x="1440837" y="18243"/>
                        <a:pt x="1501249" y="375216"/>
                        <a:pt x="1536946" y="373059"/>
                      </a:cubicBezTo>
                      <a:cubicBezTo>
                        <a:pt x="1572643" y="370902"/>
                        <a:pt x="1577546" y="4906"/>
                        <a:pt x="1618147" y="7063"/>
                      </a:cubicBezTo>
                      <a:cubicBezTo>
                        <a:pt x="1658748" y="9220"/>
                        <a:pt x="1739165" y="384239"/>
                        <a:pt x="1780550" y="386004"/>
                      </a:cubicBezTo>
                      <a:cubicBezTo>
                        <a:pt x="1821935" y="387769"/>
                        <a:pt x="1825074" y="17067"/>
                        <a:pt x="1866459" y="17655"/>
                      </a:cubicBezTo>
                      <a:cubicBezTo>
                        <a:pt x="1907844" y="18243"/>
                        <a:pt x="1968353" y="203888"/>
                        <a:pt x="2028862" y="389534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BBC83822-D2A9-4AA7-BDFE-69EA4362A6F9}"/>
                  </a:ext>
                </a:extLst>
              </p:cNvPr>
              <p:cNvGrpSpPr/>
              <p:nvPr/>
            </p:nvGrpSpPr>
            <p:grpSpPr>
              <a:xfrm>
                <a:off x="11241602" y="5064403"/>
                <a:ext cx="839088" cy="436522"/>
                <a:chOff x="9928213" y="3318453"/>
                <a:chExt cx="1002008" cy="586798"/>
              </a:xfrm>
            </p:grpSpPr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E1B1C5CF-AA57-42F4-80B0-16D5F4FF83A5}"/>
                    </a:ext>
                  </a:extLst>
                </p:cNvPr>
                <p:cNvSpPr/>
                <p:nvPr/>
              </p:nvSpPr>
              <p:spPr>
                <a:xfrm>
                  <a:off x="9928213" y="3318453"/>
                  <a:ext cx="352244" cy="586798"/>
                </a:xfrm>
                <a:custGeom>
                  <a:avLst/>
                  <a:gdLst>
                    <a:gd name="connsiteX0" fmla="*/ 0 w 2028862"/>
                    <a:gd name="connsiteY0" fmla="*/ 390711 h 395420"/>
                    <a:gd name="connsiteX1" fmla="*/ 120038 w 2028862"/>
                    <a:gd name="connsiteY1" fmla="*/ 2 h 395420"/>
                    <a:gd name="connsiteX2" fmla="*/ 240075 w 2028862"/>
                    <a:gd name="connsiteY2" fmla="*/ 395419 h 395420"/>
                    <a:gd name="connsiteX3" fmla="*/ 334221 w 2028862"/>
                    <a:gd name="connsiteY3" fmla="*/ 5886 h 395420"/>
                    <a:gd name="connsiteX4" fmla="*/ 475441 w 2028862"/>
                    <a:gd name="connsiteY4" fmla="*/ 384827 h 395420"/>
                    <a:gd name="connsiteX5" fmla="*/ 547228 w 2028862"/>
                    <a:gd name="connsiteY5" fmla="*/ 21185 h 395420"/>
                    <a:gd name="connsiteX6" fmla="*/ 671973 w 2028862"/>
                    <a:gd name="connsiteY6" fmla="*/ 383650 h 395420"/>
                    <a:gd name="connsiteX7" fmla="*/ 739052 w 2028862"/>
                    <a:gd name="connsiteY7" fmla="*/ 25893 h 395420"/>
                    <a:gd name="connsiteX8" fmla="*/ 887333 w 2028862"/>
                    <a:gd name="connsiteY8" fmla="*/ 383650 h 395420"/>
                    <a:gd name="connsiteX9" fmla="*/ 972065 w 2028862"/>
                    <a:gd name="connsiteY9" fmla="*/ 35307 h 395420"/>
                    <a:gd name="connsiteX10" fmla="*/ 1097987 w 2028862"/>
                    <a:gd name="connsiteY10" fmla="*/ 364821 h 395420"/>
                    <a:gd name="connsiteX11" fmla="*/ 1178011 w 2028862"/>
                    <a:gd name="connsiteY11" fmla="*/ 22362 h 395420"/>
                    <a:gd name="connsiteX12" fmla="*/ 1315701 w 2028862"/>
                    <a:gd name="connsiteY12" fmla="*/ 383650 h 395420"/>
                    <a:gd name="connsiteX13" fmla="*/ 1403963 w 2028862"/>
                    <a:gd name="connsiteY13" fmla="*/ 20008 h 395420"/>
                    <a:gd name="connsiteX14" fmla="*/ 1536946 w 2028862"/>
                    <a:gd name="connsiteY14" fmla="*/ 373059 h 395420"/>
                    <a:gd name="connsiteX15" fmla="*/ 1618147 w 2028862"/>
                    <a:gd name="connsiteY15" fmla="*/ 7063 h 395420"/>
                    <a:gd name="connsiteX16" fmla="*/ 1780550 w 2028862"/>
                    <a:gd name="connsiteY16" fmla="*/ 386004 h 395420"/>
                    <a:gd name="connsiteX17" fmla="*/ 1866459 w 2028862"/>
                    <a:gd name="connsiteY17" fmla="*/ 17655 h 395420"/>
                    <a:gd name="connsiteX18" fmla="*/ 2028862 w 2028862"/>
                    <a:gd name="connsiteY18" fmla="*/ 389534 h 395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028862" h="395420">
                      <a:moveTo>
                        <a:pt x="0" y="390711"/>
                      </a:moveTo>
                      <a:cubicBezTo>
                        <a:pt x="40013" y="194964"/>
                        <a:pt x="80026" y="-783"/>
                        <a:pt x="120038" y="2"/>
                      </a:cubicBezTo>
                      <a:cubicBezTo>
                        <a:pt x="160050" y="787"/>
                        <a:pt x="204378" y="394438"/>
                        <a:pt x="240075" y="395419"/>
                      </a:cubicBezTo>
                      <a:cubicBezTo>
                        <a:pt x="275772" y="396400"/>
                        <a:pt x="294993" y="7651"/>
                        <a:pt x="334221" y="5886"/>
                      </a:cubicBezTo>
                      <a:cubicBezTo>
                        <a:pt x="373449" y="4121"/>
                        <a:pt x="439940" y="382277"/>
                        <a:pt x="475441" y="384827"/>
                      </a:cubicBezTo>
                      <a:cubicBezTo>
                        <a:pt x="510942" y="387377"/>
                        <a:pt x="514473" y="21381"/>
                        <a:pt x="547228" y="21185"/>
                      </a:cubicBezTo>
                      <a:cubicBezTo>
                        <a:pt x="579983" y="20989"/>
                        <a:pt x="640002" y="382865"/>
                        <a:pt x="671973" y="383650"/>
                      </a:cubicBezTo>
                      <a:cubicBezTo>
                        <a:pt x="703944" y="384435"/>
                        <a:pt x="703159" y="25893"/>
                        <a:pt x="739052" y="25893"/>
                      </a:cubicBezTo>
                      <a:cubicBezTo>
                        <a:pt x="774945" y="25893"/>
                        <a:pt x="848498" y="382081"/>
                        <a:pt x="887333" y="383650"/>
                      </a:cubicBezTo>
                      <a:cubicBezTo>
                        <a:pt x="926168" y="385219"/>
                        <a:pt x="936956" y="38445"/>
                        <a:pt x="972065" y="35307"/>
                      </a:cubicBezTo>
                      <a:cubicBezTo>
                        <a:pt x="1007174" y="32169"/>
                        <a:pt x="1063663" y="366978"/>
                        <a:pt x="1097987" y="364821"/>
                      </a:cubicBezTo>
                      <a:cubicBezTo>
                        <a:pt x="1132311" y="362663"/>
                        <a:pt x="1141725" y="19224"/>
                        <a:pt x="1178011" y="22362"/>
                      </a:cubicBezTo>
                      <a:cubicBezTo>
                        <a:pt x="1214297" y="25500"/>
                        <a:pt x="1278042" y="384042"/>
                        <a:pt x="1315701" y="383650"/>
                      </a:cubicBezTo>
                      <a:cubicBezTo>
                        <a:pt x="1353360" y="383258"/>
                        <a:pt x="1367089" y="21773"/>
                        <a:pt x="1403963" y="20008"/>
                      </a:cubicBezTo>
                      <a:cubicBezTo>
                        <a:pt x="1440837" y="18243"/>
                        <a:pt x="1501249" y="375216"/>
                        <a:pt x="1536946" y="373059"/>
                      </a:cubicBezTo>
                      <a:cubicBezTo>
                        <a:pt x="1572643" y="370902"/>
                        <a:pt x="1577546" y="4906"/>
                        <a:pt x="1618147" y="7063"/>
                      </a:cubicBezTo>
                      <a:cubicBezTo>
                        <a:pt x="1658748" y="9220"/>
                        <a:pt x="1739165" y="384239"/>
                        <a:pt x="1780550" y="386004"/>
                      </a:cubicBezTo>
                      <a:cubicBezTo>
                        <a:pt x="1821935" y="387769"/>
                        <a:pt x="1825074" y="17067"/>
                        <a:pt x="1866459" y="17655"/>
                      </a:cubicBezTo>
                      <a:cubicBezTo>
                        <a:pt x="1907844" y="18243"/>
                        <a:pt x="1968353" y="203888"/>
                        <a:pt x="2028862" y="389534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BB7D49C3-CEC5-416F-8E1C-E18B3FEA41B2}"/>
                    </a:ext>
                  </a:extLst>
                </p:cNvPr>
                <p:cNvSpPr/>
                <p:nvPr/>
              </p:nvSpPr>
              <p:spPr>
                <a:xfrm>
                  <a:off x="10262925" y="3318453"/>
                  <a:ext cx="352244" cy="586798"/>
                </a:xfrm>
                <a:custGeom>
                  <a:avLst/>
                  <a:gdLst>
                    <a:gd name="connsiteX0" fmla="*/ 0 w 2028862"/>
                    <a:gd name="connsiteY0" fmla="*/ 390711 h 395420"/>
                    <a:gd name="connsiteX1" fmla="*/ 120038 w 2028862"/>
                    <a:gd name="connsiteY1" fmla="*/ 2 h 395420"/>
                    <a:gd name="connsiteX2" fmla="*/ 240075 w 2028862"/>
                    <a:gd name="connsiteY2" fmla="*/ 395419 h 395420"/>
                    <a:gd name="connsiteX3" fmla="*/ 334221 w 2028862"/>
                    <a:gd name="connsiteY3" fmla="*/ 5886 h 395420"/>
                    <a:gd name="connsiteX4" fmla="*/ 475441 w 2028862"/>
                    <a:gd name="connsiteY4" fmla="*/ 384827 h 395420"/>
                    <a:gd name="connsiteX5" fmla="*/ 547228 w 2028862"/>
                    <a:gd name="connsiteY5" fmla="*/ 21185 h 395420"/>
                    <a:gd name="connsiteX6" fmla="*/ 671973 w 2028862"/>
                    <a:gd name="connsiteY6" fmla="*/ 383650 h 395420"/>
                    <a:gd name="connsiteX7" fmla="*/ 739052 w 2028862"/>
                    <a:gd name="connsiteY7" fmla="*/ 25893 h 395420"/>
                    <a:gd name="connsiteX8" fmla="*/ 887333 w 2028862"/>
                    <a:gd name="connsiteY8" fmla="*/ 383650 h 395420"/>
                    <a:gd name="connsiteX9" fmla="*/ 972065 w 2028862"/>
                    <a:gd name="connsiteY9" fmla="*/ 35307 h 395420"/>
                    <a:gd name="connsiteX10" fmla="*/ 1097987 w 2028862"/>
                    <a:gd name="connsiteY10" fmla="*/ 364821 h 395420"/>
                    <a:gd name="connsiteX11" fmla="*/ 1178011 w 2028862"/>
                    <a:gd name="connsiteY11" fmla="*/ 22362 h 395420"/>
                    <a:gd name="connsiteX12" fmla="*/ 1315701 w 2028862"/>
                    <a:gd name="connsiteY12" fmla="*/ 383650 h 395420"/>
                    <a:gd name="connsiteX13" fmla="*/ 1403963 w 2028862"/>
                    <a:gd name="connsiteY13" fmla="*/ 20008 h 395420"/>
                    <a:gd name="connsiteX14" fmla="*/ 1536946 w 2028862"/>
                    <a:gd name="connsiteY14" fmla="*/ 373059 h 395420"/>
                    <a:gd name="connsiteX15" fmla="*/ 1618147 w 2028862"/>
                    <a:gd name="connsiteY15" fmla="*/ 7063 h 395420"/>
                    <a:gd name="connsiteX16" fmla="*/ 1780550 w 2028862"/>
                    <a:gd name="connsiteY16" fmla="*/ 386004 h 395420"/>
                    <a:gd name="connsiteX17" fmla="*/ 1866459 w 2028862"/>
                    <a:gd name="connsiteY17" fmla="*/ 17655 h 395420"/>
                    <a:gd name="connsiteX18" fmla="*/ 2028862 w 2028862"/>
                    <a:gd name="connsiteY18" fmla="*/ 389534 h 395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028862" h="395420">
                      <a:moveTo>
                        <a:pt x="0" y="390711"/>
                      </a:moveTo>
                      <a:cubicBezTo>
                        <a:pt x="40013" y="194964"/>
                        <a:pt x="80026" y="-783"/>
                        <a:pt x="120038" y="2"/>
                      </a:cubicBezTo>
                      <a:cubicBezTo>
                        <a:pt x="160050" y="787"/>
                        <a:pt x="204378" y="394438"/>
                        <a:pt x="240075" y="395419"/>
                      </a:cubicBezTo>
                      <a:cubicBezTo>
                        <a:pt x="275772" y="396400"/>
                        <a:pt x="294993" y="7651"/>
                        <a:pt x="334221" y="5886"/>
                      </a:cubicBezTo>
                      <a:cubicBezTo>
                        <a:pt x="373449" y="4121"/>
                        <a:pt x="439940" y="382277"/>
                        <a:pt x="475441" y="384827"/>
                      </a:cubicBezTo>
                      <a:cubicBezTo>
                        <a:pt x="510942" y="387377"/>
                        <a:pt x="514473" y="21381"/>
                        <a:pt x="547228" y="21185"/>
                      </a:cubicBezTo>
                      <a:cubicBezTo>
                        <a:pt x="579983" y="20989"/>
                        <a:pt x="640002" y="382865"/>
                        <a:pt x="671973" y="383650"/>
                      </a:cubicBezTo>
                      <a:cubicBezTo>
                        <a:pt x="703944" y="384435"/>
                        <a:pt x="703159" y="25893"/>
                        <a:pt x="739052" y="25893"/>
                      </a:cubicBezTo>
                      <a:cubicBezTo>
                        <a:pt x="774945" y="25893"/>
                        <a:pt x="848498" y="382081"/>
                        <a:pt x="887333" y="383650"/>
                      </a:cubicBezTo>
                      <a:cubicBezTo>
                        <a:pt x="926168" y="385219"/>
                        <a:pt x="936956" y="38445"/>
                        <a:pt x="972065" y="35307"/>
                      </a:cubicBezTo>
                      <a:cubicBezTo>
                        <a:pt x="1007174" y="32169"/>
                        <a:pt x="1063663" y="366978"/>
                        <a:pt x="1097987" y="364821"/>
                      </a:cubicBezTo>
                      <a:cubicBezTo>
                        <a:pt x="1132311" y="362663"/>
                        <a:pt x="1141725" y="19224"/>
                        <a:pt x="1178011" y="22362"/>
                      </a:cubicBezTo>
                      <a:cubicBezTo>
                        <a:pt x="1214297" y="25500"/>
                        <a:pt x="1278042" y="384042"/>
                        <a:pt x="1315701" y="383650"/>
                      </a:cubicBezTo>
                      <a:cubicBezTo>
                        <a:pt x="1353360" y="383258"/>
                        <a:pt x="1367089" y="21773"/>
                        <a:pt x="1403963" y="20008"/>
                      </a:cubicBezTo>
                      <a:cubicBezTo>
                        <a:pt x="1440837" y="18243"/>
                        <a:pt x="1501249" y="375216"/>
                        <a:pt x="1536946" y="373059"/>
                      </a:cubicBezTo>
                      <a:cubicBezTo>
                        <a:pt x="1572643" y="370902"/>
                        <a:pt x="1577546" y="4906"/>
                        <a:pt x="1618147" y="7063"/>
                      </a:cubicBezTo>
                      <a:cubicBezTo>
                        <a:pt x="1658748" y="9220"/>
                        <a:pt x="1739165" y="384239"/>
                        <a:pt x="1780550" y="386004"/>
                      </a:cubicBezTo>
                      <a:cubicBezTo>
                        <a:pt x="1821935" y="387769"/>
                        <a:pt x="1825074" y="17067"/>
                        <a:pt x="1866459" y="17655"/>
                      </a:cubicBezTo>
                      <a:cubicBezTo>
                        <a:pt x="1907844" y="18243"/>
                        <a:pt x="1968353" y="203888"/>
                        <a:pt x="2028862" y="389534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16D22EB3-28CA-4C72-BE59-F81287C88781}"/>
                    </a:ext>
                  </a:extLst>
                </p:cNvPr>
                <p:cNvSpPr/>
                <p:nvPr/>
              </p:nvSpPr>
              <p:spPr>
                <a:xfrm>
                  <a:off x="10577977" y="3318453"/>
                  <a:ext cx="352244" cy="586798"/>
                </a:xfrm>
                <a:custGeom>
                  <a:avLst/>
                  <a:gdLst>
                    <a:gd name="connsiteX0" fmla="*/ 0 w 2028862"/>
                    <a:gd name="connsiteY0" fmla="*/ 390711 h 395420"/>
                    <a:gd name="connsiteX1" fmla="*/ 120038 w 2028862"/>
                    <a:gd name="connsiteY1" fmla="*/ 2 h 395420"/>
                    <a:gd name="connsiteX2" fmla="*/ 240075 w 2028862"/>
                    <a:gd name="connsiteY2" fmla="*/ 395419 h 395420"/>
                    <a:gd name="connsiteX3" fmla="*/ 334221 w 2028862"/>
                    <a:gd name="connsiteY3" fmla="*/ 5886 h 395420"/>
                    <a:gd name="connsiteX4" fmla="*/ 475441 w 2028862"/>
                    <a:gd name="connsiteY4" fmla="*/ 384827 h 395420"/>
                    <a:gd name="connsiteX5" fmla="*/ 547228 w 2028862"/>
                    <a:gd name="connsiteY5" fmla="*/ 21185 h 395420"/>
                    <a:gd name="connsiteX6" fmla="*/ 671973 w 2028862"/>
                    <a:gd name="connsiteY6" fmla="*/ 383650 h 395420"/>
                    <a:gd name="connsiteX7" fmla="*/ 739052 w 2028862"/>
                    <a:gd name="connsiteY7" fmla="*/ 25893 h 395420"/>
                    <a:gd name="connsiteX8" fmla="*/ 887333 w 2028862"/>
                    <a:gd name="connsiteY8" fmla="*/ 383650 h 395420"/>
                    <a:gd name="connsiteX9" fmla="*/ 972065 w 2028862"/>
                    <a:gd name="connsiteY9" fmla="*/ 35307 h 395420"/>
                    <a:gd name="connsiteX10" fmla="*/ 1097987 w 2028862"/>
                    <a:gd name="connsiteY10" fmla="*/ 364821 h 395420"/>
                    <a:gd name="connsiteX11" fmla="*/ 1178011 w 2028862"/>
                    <a:gd name="connsiteY11" fmla="*/ 22362 h 395420"/>
                    <a:gd name="connsiteX12" fmla="*/ 1315701 w 2028862"/>
                    <a:gd name="connsiteY12" fmla="*/ 383650 h 395420"/>
                    <a:gd name="connsiteX13" fmla="*/ 1403963 w 2028862"/>
                    <a:gd name="connsiteY13" fmla="*/ 20008 h 395420"/>
                    <a:gd name="connsiteX14" fmla="*/ 1536946 w 2028862"/>
                    <a:gd name="connsiteY14" fmla="*/ 373059 h 395420"/>
                    <a:gd name="connsiteX15" fmla="*/ 1618147 w 2028862"/>
                    <a:gd name="connsiteY15" fmla="*/ 7063 h 395420"/>
                    <a:gd name="connsiteX16" fmla="*/ 1780550 w 2028862"/>
                    <a:gd name="connsiteY16" fmla="*/ 386004 h 395420"/>
                    <a:gd name="connsiteX17" fmla="*/ 1866459 w 2028862"/>
                    <a:gd name="connsiteY17" fmla="*/ 17655 h 395420"/>
                    <a:gd name="connsiteX18" fmla="*/ 2028862 w 2028862"/>
                    <a:gd name="connsiteY18" fmla="*/ 389534 h 395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028862" h="395420">
                      <a:moveTo>
                        <a:pt x="0" y="390711"/>
                      </a:moveTo>
                      <a:cubicBezTo>
                        <a:pt x="40013" y="194964"/>
                        <a:pt x="80026" y="-783"/>
                        <a:pt x="120038" y="2"/>
                      </a:cubicBezTo>
                      <a:cubicBezTo>
                        <a:pt x="160050" y="787"/>
                        <a:pt x="204378" y="394438"/>
                        <a:pt x="240075" y="395419"/>
                      </a:cubicBezTo>
                      <a:cubicBezTo>
                        <a:pt x="275772" y="396400"/>
                        <a:pt x="294993" y="7651"/>
                        <a:pt x="334221" y="5886"/>
                      </a:cubicBezTo>
                      <a:cubicBezTo>
                        <a:pt x="373449" y="4121"/>
                        <a:pt x="439940" y="382277"/>
                        <a:pt x="475441" y="384827"/>
                      </a:cubicBezTo>
                      <a:cubicBezTo>
                        <a:pt x="510942" y="387377"/>
                        <a:pt x="514473" y="21381"/>
                        <a:pt x="547228" y="21185"/>
                      </a:cubicBezTo>
                      <a:cubicBezTo>
                        <a:pt x="579983" y="20989"/>
                        <a:pt x="640002" y="382865"/>
                        <a:pt x="671973" y="383650"/>
                      </a:cubicBezTo>
                      <a:cubicBezTo>
                        <a:pt x="703944" y="384435"/>
                        <a:pt x="703159" y="25893"/>
                        <a:pt x="739052" y="25893"/>
                      </a:cubicBezTo>
                      <a:cubicBezTo>
                        <a:pt x="774945" y="25893"/>
                        <a:pt x="848498" y="382081"/>
                        <a:pt x="887333" y="383650"/>
                      </a:cubicBezTo>
                      <a:cubicBezTo>
                        <a:pt x="926168" y="385219"/>
                        <a:pt x="936956" y="38445"/>
                        <a:pt x="972065" y="35307"/>
                      </a:cubicBezTo>
                      <a:cubicBezTo>
                        <a:pt x="1007174" y="32169"/>
                        <a:pt x="1063663" y="366978"/>
                        <a:pt x="1097987" y="364821"/>
                      </a:cubicBezTo>
                      <a:cubicBezTo>
                        <a:pt x="1132311" y="362663"/>
                        <a:pt x="1141725" y="19224"/>
                        <a:pt x="1178011" y="22362"/>
                      </a:cubicBezTo>
                      <a:cubicBezTo>
                        <a:pt x="1214297" y="25500"/>
                        <a:pt x="1278042" y="384042"/>
                        <a:pt x="1315701" y="383650"/>
                      </a:cubicBezTo>
                      <a:cubicBezTo>
                        <a:pt x="1353360" y="383258"/>
                        <a:pt x="1367089" y="21773"/>
                        <a:pt x="1403963" y="20008"/>
                      </a:cubicBezTo>
                      <a:cubicBezTo>
                        <a:pt x="1440837" y="18243"/>
                        <a:pt x="1501249" y="375216"/>
                        <a:pt x="1536946" y="373059"/>
                      </a:cubicBezTo>
                      <a:cubicBezTo>
                        <a:pt x="1572643" y="370902"/>
                        <a:pt x="1577546" y="4906"/>
                        <a:pt x="1618147" y="7063"/>
                      </a:cubicBezTo>
                      <a:cubicBezTo>
                        <a:pt x="1658748" y="9220"/>
                        <a:pt x="1739165" y="384239"/>
                        <a:pt x="1780550" y="386004"/>
                      </a:cubicBezTo>
                      <a:cubicBezTo>
                        <a:pt x="1821935" y="387769"/>
                        <a:pt x="1825074" y="17067"/>
                        <a:pt x="1866459" y="17655"/>
                      </a:cubicBezTo>
                      <a:cubicBezTo>
                        <a:pt x="1907844" y="18243"/>
                        <a:pt x="1968353" y="203888"/>
                        <a:pt x="2028862" y="389534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255A794C-B14C-4BCD-B1A7-F2A18A6CCE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21582" y="4475643"/>
                <a:ext cx="3631609" cy="0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6373AC15-59AB-4659-81C7-45E33AA65059}"/>
                  </a:ext>
                </a:extLst>
              </p:cNvPr>
              <p:cNvSpPr txBox="1"/>
              <p:nvPr/>
            </p:nvSpPr>
            <p:spPr>
              <a:xfrm>
                <a:off x="9954153" y="6345599"/>
                <a:ext cx="6890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Time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0748A797-CDD6-4E04-83A9-C0E95582BFB6}"/>
                  </a:ext>
                </a:extLst>
              </p:cNvPr>
              <p:cNvSpPr txBox="1"/>
              <p:nvPr/>
            </p:nvSpPr>
            <p:spPr>
              <a:xfrm>
                <a:off x="7933996" y="4290977"/>
                <a:ext cx="4491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Q</a:t>
                </a:r>
                <a:r>
                  <a:rPr lang="en-US" baseline="-25000" dirty="0"/>
                  <a:t>0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2F27034E-CF17-4978-8B5B-D730333D0E06}"/>
                  </a:ext>
                </a:extLst>
              </p:cNvPr>
              <p:cNvSpPr txBox="1"/>
              <p:nvPr/>
            </p:nvSpPr>
            <p:spPr>
              <a:xfrm>
                <a:off x="7939312" y="5131593"/>
                <a:ext cx="4491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Q</a:t>
                </a:r>
                <a:r>
                  <a:rPr lang="en-US" baseline="-25000" dirty="0"/>
                  <a:t>1</a:t>
                </a:r>
              </a:p>
            </p:txBody>
          </p: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15C327A2-4696-49FC-BB54-7AECD378C0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35775" y="6143911"/>
                <a:ext cx="3631609" cy="0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E63D02A1-B36F-4841-8B39-3FF55FAEE3CD}"/>
                  </a:ext>
                </a:extLst>
              </p:cNvPr>
              <p:cNvSpPr txBox="1"/>
              <p:nvPr/>
            </p:nvSpPr>
            <p:spPr>
              <a:xfrm>
                <a:off x="7990920" y="5976267"/>
                <a:ext cx="33855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</a:t>
                </a:r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E6C6AD7B-2B94-4540-ACFC-E5E3BCFBE6CF}"/>
                  </a:ext>
                </a:extLst>
              </p:cNvPr>
              <p:cNvGrpSpPr/>
              <p:nvPr/>
            </p:nvGrpSpPr>
            <p:grpSpPr>
              <a:xfrm>
                <a:off x="10478841" y="5718454"/>
                <a:ext cx="597881" cy="425458"/>
                <a:chOff x="10478841" y="5640776"/>
                <a:chExt cx="597881" cy="343605"/>
              </a:xfrm>
            </p:grpSpPr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29AA3A72-D141-4468-97A9-29BBD7172F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478841" y="5649749"/>
                  <a:ext cx="70792" cy="334632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00EB58EF-0ACB-416E-96F7-0E2F7719B4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005930" y="5640776"/>
                  <a:ext cx="70792" cy="334632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626854E1-E92C-4561-9060-40DE7C0E2C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549633" y="5644364"/>
                  <a:ext cx="462827" cy="5385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CDCBD899-08D8-41A9-862C-4309EBEFAE17}"/>
                  </a:ext>
                </a:extLst>
              </p:cNvPr>
              <p:cNvGrpSpPr/>
              <p:nvPr/>
            </p:nvGrpSpPr>
            <p:grpSpPr>
              <a:xfrm>
                <a:off x="11446088" y="5739799"/>
                <a:ext cx="597881" cy="414347"/>
                <a:chOff x="10478841" y="5640776"/>
                <a:chExt cx="597881" cy="343605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FA8D8FCB-B60A-4D5C-A301-FF9C9BDB6C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478841" y="5649749"/>
                  <a:ext cx="70792" cy="334632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389D0742-B0D5-4D97-B691-C40A7A8FFA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005930" y="5640776"/>
                  <a:ext cx="70792" cy="334632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C320CD01-6444-455A-A66D-D6681D1E08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549633" y="5644364"/>
                  <a:ext cx="462827" cy="5385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20A7BB18-0F62-423A-9D9F-1A557B955EC1}"/>
                  </a:ext>
                </a:extLst>
              </p:cNvPr>
              <p:cNvSpPr txBox="1"/>
              <p:nvPr/>
            </p:nvSpPr>
            <p:spPr>
              <a:xfrm>
                <a:off x="10643188" y="5799578"/>
                <a:ext cx="29848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1</a:t>
                </a:r>
                <a:endParaRPr lang="en-US" dirty="0"/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EC088B20-9791-41B1-9C51-00F88280C960}"/>
                  </a:ext>
                </a:extLst>
              </p:cNvPr>
              <p:cNvSpPr txBox="1"/>
              <p:nvPr/>
            </p:nvSpPr>
            <p:spPr>
              <a:xfrm>
                <a:off x="11587766" y="5777366"/>
                <a:ext cx="29848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1</a:t>
                </a:r>
                <a:endParaRPr lang="en-US" dirty="0"/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8FFDFE0-E6B1-4C31-8115-94EA452B8FCB}"/>
                </a:ext>
              </a:extLst>
            </p:cNvPr>
            <p:cNvGrpSpPr/>
            <p:nvPr/>
          </p:nvGrpSpPr>
          <p:grpSpPr>
            <a:xfrm>
              <a:off x="8371808" y="4236467"/>
              <a:ext cx="392238" cy="338554"/>
              <a:chOff x="8397895" y="4225340"/>
              <a:chExt cx="392238" cy="338554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E97DC653-5D93-425A-9AEF-6DE3F797C5F0}"/>
                  </a:ext>
                </a:extLst>
              </p:cNvPr>
              <p:cNvSpPr/>
              <p:nvPr/>
            </p:nvSpPr>
            <p:spPr>
              <a:xfrm>
                <a:off x="8464948" y="4333224"/>
                <a:ext cx="175087" cy="1773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DC86D2D-DF07-443C-9BA8-33B9E12F7E97}"/>
                  </a:ext>
                </a:extLst>
              </p:cNvPr>
              <p:cNvSpPr txBox="1"/>
              <p:nvPr/>
            </p:nvSpPr>
            <p:spPr>
              <a:xfrm>
                <a:off x="8397895" y="4225340"/>
                <a:ext cx="3922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//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40172606-22D3-419A-9901-AE54C3598007}"/>
                </a:ext>
              </a:extLst>
            </p:cNvPr>
            <p:cNvGrpSpPr/>
            <p:nvPr/>
          </p:nvGrpSpPr>
          <p:grpSpPr>
            <a:xfrm>
              <a:off x="8371808" y="5067759"/>
              <a:ext cx="392238" cy="338554"/>
              <a:chOff x="8397895" y="4225340"/>
              <a:chExt cx="392238" cy="338554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0CD5B5FB-162D-4E04-98D4-BA9AA5AF5956}"/>
                  </a:ext>
                </a:extLst>
              </p:cNvPr>
              <p:cNvSpPr/>
              <p:nvPr/>
            </p:nvSpPr>
            <p:spPr>
              <a:xfrm>
                <a:off x="8464948" y="4333224"/>
                <a:ext cx="175087" cy="1773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E33A4FA-D165-4363-B55D-ABB87C09EC11}"/>
                  </a:ext>
                </a:extLst>
              </p:cNvPr>
              <p:cNvSpPr txBox="1"/>
              <p:nvPr/>
            </p:nvSpPr>
            <p:spPr>
              <a:xfrm>
                <a:off x="8397895" y="4225340"/>
                <a:ext cx="3922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//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14EB878-900F-43D9-A280-BE97355310BC}"/>
                </a:ext>
              </a:extLst>
            </p:cNvPr>
            <p:cNvGrpSpPr/>
            <p:nvPr/>
          </p:nvGrpSpPr>
          <p:grpSpPr>
            <a:xfrm>
              <a:off x="8371808" y="5915110"/>
              <a:ext cx="392238" cy="338554"/>
              <a:chOff x="8397895" y="4225340"/>
              <a:chExt cx="392238" cy="338554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F237AE3-1F2C-4264-923B-F493C2E14D22}"/>
                  </a:ext>
                </a:extLst>
              </p:cNvPr>
              <p:cNvSpPr/>
              <p:nvPr/>
            </p:nvSpPr>
            <p:spPr>
              <a:xfrm>
                <a:off x="8464948" y="4333224"/>
                <a:ext cx="175087" cy="1773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1EABC16-5766-4250-8A88-7A97741B6301}"/>
                  </a:ext>
                </a:extLst>
              </p:cNvPr>
              <p:cNvSpPr txBox="1"/>
              <p:nvPr/>
            </p:nvSpPr>
            <p:spPr>
              <a:xfrm>
                <a:off x="8397895" y="4225340"/>
                <a:ext cx="3922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//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1E61C53E-8E3E-46BB-8BE4-A420E73EE203}"/>
                </a:ext>
              </a:extLst>
            </p:cNvPr>
            <p:cNvGrpSpPr/>
            <p:nvPr/>
          </p:nvGrpSpPr>
          <p:grpSpPr>
            <a:xfrm>
              <a:off x="8371808" y="6151206"/>
              <a:ext cx="392238" cy="369332"/>
              <a:chOff x="8397895" y="4225340"/>
              <a:chExt cx="392238" cy="369332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10D0C16F-99A6-46AE-AD6A-BCBB71C6A8E5}"/>
                  </a:ext>
                </a:extLst>
              </p:cNvPr>
              <p:cNvSpPr/>
              <p:nvPr/>
            </p:nvSpPr>
            <p:spPr>
              <a:xfrm>
                <a:off x="8464948" y="4333224"/>
                <a:ext cx="175087" cy="1773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7FE0F75-A560-412C-B913-EFBD20FBB635}"/>
                  </a:ext>
                </a:extLst>
              </p:cNvPr>
              <p:cNvSpPr txBox="1"/>
              <p:nvPr/>
            </p:nvSpPr>
            <p:spPr>
              <a:xfrm>
                <a:off x="8397895" y="4225340"/>
                <a:ext cx="3922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//</a:t>
                </a:r>
              </a:p>
            </p:txBody>
          </p:sp>
        </p:grp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DAD2418A-4BE2-4F02-92A3-C38D7378B159}"/>
              </a:ext>
            </a:extLst>
          </p:cNvPr>
          <p:cNvSpPr/>
          <p:nvPr/>
        </p:nvSpPr>
        <p:spPr>
          <a:xfrm>
            <a:off x="59892" y="3049909"/>
            <a:ext cx="12016287" cy="36112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A0DE22B2-F12C-4622-A17B-BEA862E23859}"/>
              </a:ext>
            </a:extLst>
          </p:cNvPr>
          <p:cNvGrpSpPr/>
          <p:nvPr/>
        </p:nvGrpSpPr>
        <p:grpSpPr>
          <a:xfrm>
            <a:off x="3990090" y="1698883"/>
            <a:ext cx="4098808" cy="1605925"/>
            <a:chOff x="4823713" y="2019453"/>
            <a:chExt cx="3535777" cy="1015658"/>
          </a:xfrm>
        </p:grpSpPr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20CE87EB-8696-4233-A298-29768D40129C}"/>
                </a:ext>
              </a:extLst>
            </p:cNvPr>
            <p:cNvCxnSpPr>
              <a:cxnSpLocks/>
            </p:cNvCxnSpPr>
            <p:nvPr/>
          </p:nvCxnSpPr>
          <p:spPr>
            <a:xfrm>
              <a:off x="7014556" y="2527282"/>
              <a:ext cx="134493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D01A6AA3-838B-4E3D-B61A-2AFCB490E178}"/>
                </a:ext>
              </a:extLst>
            </p:cNvPr>
            <p:cNvSpPr/>
            <p:nvPr/>
          </p:nvSpPr>
          <p:spPr>
            <a:xfrm>
              <a:off x="5384850" y="2019453"/>
              <a:ext cx="2422190" cy="101565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/>
                <a:t>Quantum </a:t>
              </a:r>
            </a:p>
            <a:p>
              <a:pPr algn="ctr"/>
              <a:r>
                <a:rPr lang="en-US" sz="3200" dirty="0"/>
                <a:t>Compiler</a:t>
              </a: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A980357A-9257-4874-AA0A-9ADE8AC3A893}"/>
                </a:ext>
              </a:extLst>
            </p:cNvPr>
            <p:cNvCxnSpPr>
              <a:cxnSpLocks/>
            </p:cNvCxnSpPr>
            <p:nvPr/>
          </p:nvCxnSpPr>
          <p:spPr>
            <a:xfrm>
              <a:off x="4823713" y="2527282"/>
              <a:ext cx="77389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F9BE5328-EDB7-4E1C-BDD2-FD96827F3BEC}"/>
              </a:ext>
            </a:extLst>
          </p:cNvPr>
          <p:cNvGrpSpPr/>
          <p:nvPr/>
        </p:nvGrpSpPr>
        <p:grpSpPr>
          <a:xfrm>
            <a:off x="307484" y="1767956"/>
            <a:ext cx="2636440" cy="1329050"/>
            <a:chOff x="7657821" y="2011680"/>
            <a:chExt cx="4576943" cy="1785450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E87D8FF4-67FC-43F5-A5E9-51E56420B002}"/>
                </a:ext>
              </a:extLst>
            </p:cNvPr>
            <p:cNvSpPr txBox="1"/>
            <p:nvPr/>
          </p:nvSpPr>
          <p:spPr>
            <a:xfrm>
              <a:off x="7657821" y="2432685"/>
              <a:ext cx="4576943" cy="136444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2000" dirty="0">
                <a:solidFill>
                  <a:schemeClr val="bg1"/>
                </a:solidFill>
                <a:latin typeface="Corbel" panose="020B0503020204020204" pitchFamily="34" charset="0"/>
                <a:cs typeface="Mongolian Baiti" panose="03000500000000000000" pitchFamily="66" charset="0"/>
              </a:endParaRPr>
            </a:p>
            <a:p>
              <a:r>
                <a:rPr lang="en-US" sz="2000" dirty="0">
                  <a:solidFill>
                    <a:schemeClr val="bg1"/>
                  </a:solidFill>
                  <a:latin typeface="Corbel" panose="020B0503020204020204" pitchFamily="34" charset="0"/>
                  <a:cs typeface="Mongolian Baiti" panose="03000500000000000000" pitchFamily="66" charset="0"/>
                </a:rPr>
                <a:t>Quantum_Funct (2); </a:t>
              </a:r>
              <a:endParaRPr lang="en-US" sz="2000" dirty="0">
                <a:solidFill>
                  <a:srgbClr val="00B050"/>
                </a:solidFill>
                <a:latin typeface="Corbel" panose="020B0503020204020204" pitchFamily="34" charset="0"/>
                <a:cs typeface="Mongolian Baiti" panose="03000500000000000000" pitchFamily="66" charset="0"/>
              </a:endParaRPr>
            </a:p>
            <a:p>
              <a:endParaRPr lang="en-US" sz="2000" dirty="0">
                <a:latin typeface="Corbel" panose="020B0503020204020204" pitchFamily="34" charset="0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DF1ED351-8EA3-4DF6-94C4-48FECB81EE18}"/>
                </a:ext>
              </a:extLst>
            </p:cNvPr>
            <p:cNvSpPr/>
            <p:nvPr/>
          </p:nvSpPr>
          <p:spPr>
            <a:xfrm>
              <a:off x="7657821" y="2011680"/>
              <a:ext cx="4576943" cy="42100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High Level Program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51089100-5E32-474D-84CE-6188F6E41E62}"/>
              </a:ext>
            </a:extLst>
          </p:cNvPr>
          <p:cNvGrpSpPr/>
          <p:nvPr/>
        </p:nvGrpSpPr>
        <p:grpSpPr>
          <a:xfrm>
            <a:off x="8360777" y="1499288"/>
            <a:ext cx="3631609" cy="2562311"/>
            <a:chOff x="9174127" y="1393428"/>
            <a:chExt cx="2830714" cy="2096298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D7BC86EA-21A4-40C8-A0B6-AADCA0216BAB}"/>
                </a:ext>
              </a:extLst>
            </p:cNvPr>
            <p:cNvGrpSpPr/>
            <p:nvPr/>
          </p:nvGrpSpPr>
          <p:grpSpPr>
            <a:xfrm>
              <a:off x="9174127" y="2149952"/>
              <a:ext cx="1636052" cy="388225"/>
              <a:chOff x="7674357" y="4168289"/>
              <a:chExt cx="1636052" cy="971269"/>
            </a:xfrm>
          </p:grpSpPr>
          <p:sp>
            <p:nvSpPr>
              <p:cNvPr id="115" name="Flowchart: Magnetic Disk 114">
                <a:extLst>
                  <a:ext uri="{FF2B5EF4-FFF2-40B4-BE49-F238E27FC236}">
                    <a16:creationId xmlns:a16="http://schemas.microsoft.com/office/drawing/2014/main" id="{1FE1037E-AC68-4092-9A07-1EF3D4728EAD}"/>
                  </a:ext>
                </a:extLst>
              </p:cNvPr>
              <p:cNvSpPr/>
              <p:nvPr/>
            </p:nvSpPr>
            <p:spPr>
              <a:xfrm rot="10800000">
                <a:off x="8610315" y="4168289"/>
                <a:ext cx="207146" cy="432697"/>
              </a:xfrm>
              <a:prstGeom prst="flowChartMagneticDisk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6" name="Flowchart: Magnetic Disk 115">
                <a:extLst>
                  <a:ext uri="{FF2B5EF4-FFF2-40B4-BE49-F238E27FC236}">
                    <a16:creationId xmlns:a16="http://schemas.microsoft.com/office/drawing/2014/main" id="{57F7E45D-4AF0-45E2-85BF-DE377D55E71B}"/>
                  </a:ext>
                </a:extLst>
              </p:cNvPr>
              <p:cNvSpPr/>
              <p:nvPr/>
            </p:nvSpPr>
            <p:spPr>
              <a:xfrm rot="10800000">
                <a:off x="9103263" y="4168289"/>
                <a:ext cx="207146" cy="432697"/>
              </a:xfrm>
              <a:prstGeom prst="flowChartMagneticDisk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23FC5BCC-A9AE-4479-B8EF-39C49C740560}"/>
                  </a:ext>
                </a:extLst>
              </p:cNvPr>
              <p:cNvSpPr txBox="1"/>
              <p:nvPr/>
            </p:nvSpPr>
            <p:spPr>
              <a:xfrm>
                <a:off x="7674357" y="4215556"/>
                <a:ext cx="184731" cy="9240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F1601E57-0789-4082-BB25-7EFF080D3AAE}"/>
                </a:ext>
              </a:extLst>
            </p:cNvPr>
            <p:cNvGrpSpPr/>
            <p:nvPr/>
          </p:nvGrpSpPr>
          <p:grpSpPr>
            <a:xfrm>
              <a:off x="9951221" y="1393428"/>
              <a:ext cx="2053620" cy="2096298"/>
              <a:chOff x="9951221" y="1393428"/>
              <a:chExt cx="2053620" cy="2096298"/>
            </a:xfrm>
          </p:grpSpPr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DFF0236-6C63-4810-9ADF-6DE73615BF4E}"/>
                  </a:ext>
                </a:extLst>
              </p:cNvPr>
              <p:cNvSpPr/>
              <p:nvPr/>
            </p:nvSpPr>
            <p:spPr>
              <a:xfrm>
                <a:off x="10035484" y="1393428"/>
                <a:ext cx="879226" cy="47908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FPGA</a:t>
                </a:r>
              </a:p>
            </p:txBody>
          </p:sp>
          <p:sp>
            <p:nvSpPr>
              <p:cNvPr id="103" name="Flowchart: Magnetic Disk 102">
                <a:extLst>
                  <a:ext uri="{FF2B5EF4-FFF2-40B4-BE49-F238E27FC236}">
                    <a16:creationId xmlns:a16="http://schemas.microsoft.com/office/drawing/2014/main" id="{88C68738-E99F-48D1-82EA-A6B39E2F44B9}"/>
                  </a:ext>
                </a:extLst>
              </p:cNvPr>
              <p:cNvSpPr/>
              <p:nvPr/>
            </p:nvSpPr>
            <p:spPr>
              <a:xfrm rot="16200000">
                <a:off x="11525098" y="2674130"/>
                <a:ext cx="316363" cy="266097"/>
              </a:xfrm>
              <a:prstGeom prst="flowChartMagneticDisk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EAD5240E-08EF-445A-9B60-837F65F7A99B}"/>
                  </a:ext>
                </a:extLst>
              </p:cNvPr>
              <p:cNvSpPr txBox="1"/>
              <p:nvPr/>
            </p:nvSpPr>
            <p:spPr>
              <a:xfrm>
                <a:off x="11666287" y="2249317"/>
                <a:ext cx="33855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</a:t>
                </a: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285C61D5-CB15-45F8-AFA8-B9BB84FACDD1}"/>
                  </a:ext>
                </a:extLst>
              </p:cNvPr>
              <p:cNvSpPr/>
              <p:nvPr/>
            </p:nvSpPr>
            <p:spPr>
              <a:xfrm rot="5400000">
                <a:off x="9994168" y="2463082"/>
                <a:ext cx="437160" cy="160092"/>
              </a:xfrm>
              <a:custGeom>
                <a:avLst/>
                <a:gdLst>
                  <a:gd name="connsiteX0" fmla="*/ 0 w 2028862"/>
                  <a:gd name="connsiteY0" fmla="*/ 390711 h 395420"/>
                  <a:gd name="connsiteX1" fmla="*/ 120038 w 2028862"/>
                  <a:gd name="connsiteY1" fmla="*/ 2 h 395420"/>
                  <a:gd name="connsiteX2" fmla="*/ 240075 w 2028862"/>
                  <a:gd name="connsiteY2" fmla="*/ 395419 h 395420"/>
                  <a:gd name="connsiteX3" fmla="*/ 334221 w 2028862"/>
                  <a:gd name="connsiteY3" fmla="*/ 5886 h 395420"/>
                  <a:gd name="connsiteX4" fmla="*/ 475441 w 2028862"/>
                  <a:gd name="connsiteY4" fmla="*/ 384827 h 395420"/>
                  <a:gd name="connsiteX5" fmla="*/ 547228 w 2028862"/>
                  <a:gd name="connsiteY5" fmla="*/ 21185 h 395420"/>
                  <a:gd name="connsiteX6" fmla="*/ 671973 w 2028862"/>
                  <a:gd name="connsiteY6" fmla="*/ 383650 h 395420"/>
                  <a:gd name="connsiteX7" fmla="*/ 739052 w 2028862"/>
                  <a:gd name="connsiteY7" fmla="*/ 25893 h 395420"/>
                  <a:gd name="connsiteX8" fmla="*/ 887333 w 2028862"/>
                  <a:gd name="connsiteY8" fmla="*/ 383650 h 395420"/>
                  <a:gd name="connsiteX9" fmla="*/ 972065 w 2028862"/>
                  <a:gd name="connsiteY9" fmla="*/ 35307 h 395420"/>
                  <a:gd name="connsiteX10" fmla="*/ 1097987 w 2028862"/>
                  <a:gd name="connsiteY10" fmla="*/ 364821 h 395420"/>
                  <a:gd name="connsiteX11" fmla="*/ 1178011 w 2028862"/>
                  <a:gd name="connsiteY11" fmla="*/ 22362 h 395420"/>
                  <a:gd name="connsiteX12" fmla="*/ 1315701 w 2028862"/>
                  <a:gd name="connsiteY12" fmla="*/ 383650 h 395420"/>
                  <a:gd name="connsiteX13" fmla="*/ 1403963 w 2028862"/>
                  <a:gd name="connsiteY13" fmla="*/ 20008 h 395420"/>
                  <a:gd name="connsiteX14" fmla="*/ 1536946 w 2028862"/>
                  <a:gd name="connsiteY14" fmla="*/ 373059 h 395420"/>
                  <a:gd name="connsiteX15" fmla="*/ 1618147 w 2028862"/>
                  <a:gd name="connsiteY15" fmla="*/ 7063 h 395420"/>
                  <a:gd name="connsiteX16" fmla="*/ 1780550 w 2028862"/>
                  <a:gd name="connsiteY16" fmla="*/ 386004 h 395420"/>
                  <a:gd name="connsiteX17" fmla="*/ 1866459 w 2028862"/>
                  <a:gd name="connsiteY17" fmla="*/ 17655 h 395420"/>
                  <a:gd name="connsiteX18" fmla="*/ 2028862 w 2028862"/>
                  <a:gd name="connsiteY18" fmla="*/ 389534 h 395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028862" h="395420">
                    <a:moveTo>
                      <a:pt x="0" y="390711"/>
                    </a:moveTo>
                    <a:cubicBezTo>
                      <a:pt x="40013" y="194964"/>
                      <a:pt x="80026" y="-783"/>
                      <a:pt x="120038" y="2"/>
                    </a:cubicBezTo>
                    <a:cubicBezTo>
                      <a:pt x="160050" y="787"/>
                      <a:pt x="204378" y="394438"/>
                      <a:pt x="240075" y="395419"/>
                    </a:cubicBezTo>
                    <a:cubicBezTo>
                      <a:pt x="275772" y="396400"/>
                      <a:pt x="294993" y="7651"/>
                      <a:pt x="334221" y="5886"/>
                    </a:cubicBezTo>
                    <a:cubicBezTo>
                      <a:pt x="373449" y="4121"/>
                      <a:pt x="439940" y="382277"/>
                      <a:pt x="475441" y="384827"/>
                    </a:cubicBezTo>
                    <a:cubicBezTo>
                      <a:pt x="510942" y="387377"/>
                      <a:pt x="514473" y="21381"/>
                      <a:pt x="547228" y="21185"/>
                    </a:cubicBezTo>
                    <a:cubicBezTo>
                      <a:pt x="579983" y="20989"/>
                      <a:pt x="640002" y="382865"/>
                      <a:pt x="671973" y="383650"/>
                    </a:cubicBezTo>
                    <a:cubicBezTo>
                      <a:pt x="703944" y="384435"/>
                      <a:pt x="703159" y="25893"/>
                      <a:pt x="739052" y="25893"/>
                    </a:cubicBezTo>
                    <a:cubicBezTo>
                      <a:pt x="774945" y="25893"/>
                      <a:pt x="848498" y="382081"/>
                      <a:pt x="887333" y="383650"/>
                    </a:cubicBezTo>
                    <a:cubicBezTo>
                      <a:pt x="926168" y="385219"/>
                      <a:pt x="936956" y="38445"/>
                      <a:pt x="972065" y="35307"/>
                    </a:cubicBezTo>
                    <a:cubicBezTo>
                      <a:pt x="1007174" y="32169"/>
                      <a:pt x="1063663" y="366978"/>
                      <a:pt x="1097987" y="364821"/>
                    </a:cubicBezTo>
                    <a:cubicBezTo>
                      <a:pt x="1132311" y="362663"/>
                      <a:pt x="1141725" y="19224"/>
                      <a:pt x="1178011" y="22362"/>
                    </a:cubicBezTo>
                    <a:cubicBezTo>
                      <a:pt x="1214297" y="25500"/>
                      <a:pt x="1278042" y="384042"/>
                      <a:pt x="1315701" y="383650"/>
                    </a:cubicBezTo>
                    <a:cubicBezTo>
                      <a:pt x="1353360" y="383258"/>
                      <a:pt x="1367089" y="21773"/>
                      <a:pt x="1403963" y="20008"/>
                    </a:cubicBezTo>
                    <a:cubicBezTo>
                      <a:pt x="1440837" y="18243"/>
                      <a:pt x="1501249" y="375216"/>
                      <a:pt x="1536946" y="373059"/>
                    </a:cubicBezTo>
                    <a:cubicBezTo>
                      <a:pt x="1572643" y="370902"/>
                      <a:pt x="1577546" y="4906"/>
                      <a:pt x="1618147" y="7063"/>
                    </a:cubicBezTo>
                    <a:cubicBezTo>
                      <a:pt x="1658748" y="9220"/>
                      <a:pt x="1739165" y="384239"/>
                      <a:pt x="1780550" y="386004"/>
                    </a:cubicBezTo>
                    <a:cubicBezTo>
                      <a:pt x="1821935" y="387769"/>
                      <a:pt x="1825074" y="17067"/>
                      <a:pt x="1866459" y="17655"/>
                    </a:cubicBezTo>
                    <a:cubicBezTo>
                      <a:pt x="1907844" y="18243"/>
                      <a:pt x="1968353" y="203888"/>
                      <a:pt x="2028862" y="38953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FC7EC0A0-66C3-4C0E-AA58-3661A7492D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637121" y="1677135"/>
                <a:ext cx="16994" cy="97600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E824644D-9364-4C04-903E-5C401E99FD1E}"/>
                  </a:ext>
                </a:extLst>
              </p:cNvPr>
              <p:cNvCxnSpPr>
                <a:cxnSpLocks/>
                <a:endCxn id="115" idx="3"/>
              </p:cNvCxnSpPr>
              <p:nvPr/>
            </p:nvCxnSpPr>
            <p:spPr>
              <a:xfrm>
                <a:off x="10213658" y="1872404"/>
                <a:ext cx="0" cy="2775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8EBE2106-D637-484F-AF57-A897A37B3D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6606" y="1872403"/>
                <a:ext cx="0" cy="2775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F13EE3D9-A4C0-4CBB-8C02-48E1C0DDBB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97355" y="1677135"/>
                <a:ext cx="748263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2B3CFDB9-A05D-4D3E-83D9-61575F8F1C15}"/>
                  </a:ext>
                </a:extLst>
              </p:cNvPr>
              <p:cNvGrpSpPr/>
              <p:nvPr/>
            </p:nvGrpSpPr>
            <p:grpSpPr>
              <a:xfrm>
                <a:off x="9951221" y="2499252"/>
                <a:ext cx="1066245" cy="629462"/>
                <a:chOff x="4304075" y="4458738"/>
                <a:chExt cx="1066245" cy="629462"/>
              </a:xfrm>
            </p:grpSpPr>
            <p:sp>
              <p:nvSpPr>
                <p:cNvPr id="113" name="Rectangle: Rounded Corners 112">
                  <a:extLst>
                    <a:ext uri="{FF2B5EF4-FFF2-40B4-BE49-F238E27FC236}">
                      <a16:creationId xmlns:a16="http://schemas.microsoft.com/office/drawing/2014/main" id="{B49CA24B-1285-4428-9655-1262121B0AB6}"/>
                    </a:ext>
                  </a:extLst>
                </p:cNvPr>
                <p:cNvSpPr/>
                <p:nvPr/>
              </p:nvSpPr>
              <p:spPr>
                <a:xfrm>
                  <a:off x="4304075" y="4458738"/>
                  <a:ext cx="1066245" cy="629462"/>
                </a:xfrm>
                <a:prstGeom prst="roundRect">
                  <a:avLst/>
                </a:prstGeom>
                <a:solidFill>
                  <a:srgbClr val="002060"/>
                </a:solidFill>
                <a:ln w="190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114" name="Picture 113">
                  <a:extLst>
                    <a:ext uri="{FF2B5EF4-FFF2-40B4-BE49-F238E27FC236}">
                      <a16:creationId xmlns:a16="http://schemas.microsoft.com/office/drawing/2014/main" id="{7C1A448A-362B-44B3-B72C-78C5417618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373331" y="4524504"/>
                  <a:ext cx="945522" cy="466953"/>
                </a:xfrm>
                <a:prstGeom prst="rect">
                  <a:avLst/>
                </a:prstGeom>
              </p:spPr>
            </p:pic>
          </p:grp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3D94A7F3-A9DF-4DA4-9CD8-A9390077F535}"/>
                  </a:ext>
                </a:extLst>
              </p:cNvPr>
              <p:cNvSpPr txBox="1"/>
              <p:nvPr/>
            </p:nvSpPr>
            <p:spPr>
              <a:xfrm>
                <a:off x="9989077" y="3105725"/>
                <a:ext cx="4491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Q</a:t>
                </a:r>
                <a:r>
                  <a:rPr lang="en-US" baseline="-25000" dirty="0"/>
                  <a:t>0</a:t>
                </a:r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314D728A-4256-4ABC-A473-2C4A7002B5D6}"/>
                  </a:ext>
                </a:extLst>
              </p:cNvPr>
              <p:cNvSpPr txBox="1"/>
              <p:nvPr/>
            </p:nvSpPr>
            <p:spPr>
              <a:xfrm>
                <a:off x="10556516" y="3120394"/>
                <a:ext cx="4491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Q</a:t>
                </a:r>
                <a:r>
                  <a:rPr lang="en-US" baseline="-25000" dirty="0"/>
                  <a:t>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54970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A9A5F729-F565-46EE-8F60-F5872127A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584" y="54914"/>
            <a:ext cx="10172281" cy="1143000"/>
          </a:xfrm>
        </p:spPr>
        <p:txBody>
          <a:bodyPr>
            <a:normAutofit/>
          </a:bodyPr>
          <a:lstStyle/>
          <a:p>
            <a:r>
              <a:rPr lang="en-US" sz="4000" b="1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C09FA4-6AAA-4FB6-8FC6-CA4C4A087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AE2DB5-4517-4C79-AADE-245F3E0058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D3DA8A-291E-40B9-9DAE-590224600A31}"/>
              </a:ext>
            </a:extLst>
          </p:cNvPr>
          <p:cNvSpPr txBox="1"/>
          <p:nvPr/>
        </p:nvSpPr>
        <p:spPr>
          <a:xfrm>
            <a:off x="331787" y="2014381"/>
            <a:ext cx="115284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Roboto" panose="02000000000000000000" pitchFamily="2" charset="0"/>
                <a:sym typeface="Wingdings" panose="05000000000000000000" pitchFamily="2" charset="2"/>
              </a:rPr>
              <a:t>Qubit Errors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686AB1-D5B4-44D1-A405-793DA5DDC18F}"/>
              </a:ext>
            </a:extLst>
          </p:cNvPr>
          <p:cNvSpPr txBox="1"/>
          <p:nvPr/>
        </p:nvSpPr>
        <p:spPr>
          <a:xfrm>
            <a:off x="331786" y="3429000"/>
            <a:ext cx="115284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Roboto" panose="02000000000000000000" pitchFamily="2" charset="0"/>
                <a:sym typeface="Wingdings" panose="05000000000000000000" pitchFamily="2" charset="2"/>
              </a:rPr>
              <a:t>Noisy Neighbors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6DF9AB-7AA5-425D-9EB0-52D2B813FCA8}"/>
              </a:ext>
            </a:extLst>
          </p:cNvPr>
          <p:cNvSpPr txBox="1"/>
          <p:nvPr/>
        </p:nvSpPr>
        <p:spPr>
          <a:xfrm>
            <a:off x="331785" y="4843619"/>
            <a:ext cx="115284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202124"/>
                </a:solidFill>
                <a:latin typeface="Roboto" panose="02000000000000000000" pitchFamily="2" charset="0"/>
                <a:sym typeface="Wingdings" panose="05000000000000000000" pitchFamily="2" charset="2"/>
              </a:rPr>
              <a:t>Too Many Wires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4437930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72388-6A1D-459E-8751-060E48C08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726"/>
            <a:ext cx="10815587" cy="1143000"/>
          </a:xfrm>
        </p:spPr>
        <p:txBody>
          <a:bodyPr>
            <a:normAutofit/>
          </a:bodyPr>
          <a:lstStyle/>
          <a:p>
            <a:r>
              <a:rPr lang="en-US" sz="4000" b="1" dirty="0"/>
              <a:t>Challenge: Hardware (Qubit) Errors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FE5B11-41BC-405B-9548-8149E21FE1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4"/>
          <a:stretch/>
        </p:blipFill>
        <p:spPr>
          <a:xfrm>
            <a:off x="4786317" y="2985351"/>
            <a:ext cx="6056001" cy="30461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D16E80-EFE1-4B55-A806-600071CED2E0}"/>
              </a:ext>
            </a:extLst>
          </p:cNvPr>
          <p:cNvSpPr txBox="1"/>
          <p:nvPr/>
        </p:nvSpPr>
        <p:spPr>
          <a:xfrm>
            <a:off x="366530" y="1654743"/>
            <a:ext cx="114444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Errors limit number of operations and scale of quantum program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FB69D2C-98E2-4D56-8318-F7EC4787000D}"/>
              </a:ext>
            </a:extLst>
          </p:cNvPr>
          <p:cNvSpPr/>
          <p:nvPr/>
        </p:nvSpPr>
        <p:spPr>
          <a:xfrm>
            <a:off x="1251710" y="3710187"/>
            <a:ext cx="542366" cy="384697"/>
          </a:xfrm>
          <a:prstGeom prst="roundRect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</a:t>
            </a:r>
            <a:r>
              <a:rPr lang="en-US" baseline="-25000" dirty="0"/>
              <a:t>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1EDDD25-FA7F-44AC-BB98-4538CA2F2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710" y="2845385"/>
            <a:ext cx="1367918" cy="643632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A4613D0-5273-42D7-B260-E7E5C359AFDF}"/>
              </a:ext>
            </a:extLst>
          </p:cNvPr>
          <p:cNvSpPr/>
          <p:nvPr/>
        </p:nvSpPr>
        <p:spPr>
          <a:xfrm>
            <a:off x="1251710" y="4316054"/>
            <a:ext cx="1333152" cy="384697"/>
          </a:xfrm>
          <a:prstGeom prst="roundRect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</a:t>
            </a:r>
            <a:r>
              <a:rPr lang="en-US" baseline="-25000" dirty="0"/>
              <a:t>2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200FC77-604C-4E5B-B7F2-DC2C7B38655C}"/>
              </a:ext>
            </a:extLst>
          </p:cNvPr>
          <p:cNvSpPr/>
          <p:nvPr/>
        </p:nvSpPr>
        <p:spPr>
          <a:xfrm>
            <a:off x="2042496" y="4872542"/>
            <a:ext cx="542366" cy="384697"/>
          </a:xfrm>
          <a:prstGeom prst="roundRect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</a:t>
            </a:r>
            <a:r>
              <a:rPr lang="en-US" baseline="-25000" dirty="0"/>
              <a:t>3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0FE62EE-FF74-4FC8-AFC1-EEB89C7B3F19}"/>
              </a:ext>
            </a:extLst>
          </p:cNvPr>
          <p:cNvSpPr/>
          <p:nvPr/>
        </p:nvSpPr>
        <p:spPr>
          <a:xfrm>
            <a:off x="1256658" y="5941548"/>
            <a:ext cx="1362970" cy="384697"/>
          </a:xfrm>
          <a:prstGeom prst="roundRect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</a:t>
            </a:r>
            <a:r>
              <a:rPr lang="en-US" baseline="-25000" dirty="0"/>
              <a:t>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5B62D-1C74-4F8B-AEFB-B5A44F02E5F2}"/>
              </a:ext>
            </a:extLst>
          </p:cNvPr>
          <p:cNvSpPr txBox="1"/>
          <p:nvPr/>
        </p:nvSpPr>
        <p:spPr>
          <a:xfrm>
            <a:off x="1775208" y="5215783"/>
            <a:ext cx="320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:</a:t>
            </a:r>
            <a:endParaRPr lang="en-US" b="1" dirty="0"/>
          </a:p>
        </p:txBody>
      </p:sp>
      <p:sp>
        <p:nvSpPr>
          <p:cNvPr id="19" name="Lightning Bolt 18">
            <a:extLst>
              <a:ext uri="{FF2B5EF4-FFF2-40B4-BE49-F238E27FC236}">
                <a16:creationId xmlns:a16="http://schemas.microsoft.com/office/drawing/2014/main" id="{354C7A17-1875-48D7-A046-E9696C5FF42A}"/>
              </a:ext>
            </a:extLst>
          </p:cNvPr>
          <p:cNvSpPr/>
          <p:nvPr/>
        </p:nvSpPr>
        <p:spPr>
          <a:xfrm rot="19892714">
            <a:off x="781101" y="2525596"/>
            <a:ext cx="639506" cy="882036"/>
          </a:xfrm>
          <a:prstGeom prst="lightningBol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B749B0-BF39-4E0B-A143-92056C857689}"/>
              </a:ext>
            </a:extLst>
          </p:cNvPr>
          <p:cNvSpPr txBox="1"/>
          <p:nvPr/>
        </p:nvSpPr>
        <p:spPr>
          <a:xfrm>
            <a:off x="6278553" y="5800558"/>
            <a:ext cx="391652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Variables in Optimization Problem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214893E-A1FC-4C27-ACAF-A9D463C7D17C}"/>
              </a:ext>
            </a:extLst>
          </p:cNvPr>
          <p:cNvCxnSpPr>
            <a:cxnSpLocks/>
          </p:cNvCxnSpPr>
          <p:nvPr/>
        </p:nvCxnSpPr>
        <p:spPr>
          <a:xfrm>
            <a:off x="9849421" y="3109603"/>
            <a:ext cx="45570" cy="2412902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3AC424D-EA1E-47BF-BB16-14BCD07E92A5}"/>
              </a:ext>
            </a:extLst>
          </p:cNvPr>
          <p:cNvSpPr txBox="1"/>
          <p:nvPr/>
        </p:nvSpPr>
        <p:spPr>
          <a:xfrm>
            <a:off x="8782462" y="2377567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Classical Heuristic </a:t>
            </a:r>
          </a:p>
          <a:p>
            <a:pPr algn="ctr"/>
            <a:r>
              <a:rPr lang="en-US" dirty="0"/>
              <a:t>Needs Day </a:t>
            </a:r>
          </a:p>
        </p:txBody>
      </p:sp>
    </p:spTree>
    <p:extLst>
      <p:ext uri="{BB962C8B-B14F-4D97-AF65-F5344CB8AC3E}">
        <p14:creationId xmlns:p14="http://schemas.microsoft.com/office/powerpoint/2010/main" val="1379898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4" grpId="0"/>
      <p:bldP spid="19" grpId="0" animBg="1"/>
      <p:bldP spid="6" grpId="0" animBg="1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4FBF7B65-B8F9-45E9-B8F0-F6BA7177C159}"/>
              </a:ext>
            </a:extLst>
          </p:cNvPr>
          <p:cNvSpPr txBox="1"/>
          <p:nvPr/>
        </p:nvSpPr>
        <p:spPr>
          <a:xfrm>
            <a:off x="7778964" y="1313947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Schematic of Quantum Computer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CACE30-6DE7-45BF-90B1-E12064D9F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854" y="48689"/>
            <a:ext cx="9026266" cy="1143000"/>
          </a:xfrm>
        </p:spPr>
        <p:txBody>
          <a:bodyPr>
            <a:normAutofit/>
          </a:bodyPr>
          <a:lstStyle/>
          <a:p>
            <a:r>
              <a:rPr lang="en-US" sz="4000" b="1" dirty="0"/>
              <a:t>The Problem of Limited Connectivity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B6C7D6-21F8-4CD5-8C04-8D0FEBEDCA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AE2DB5-4517-4C79-AADE-245F3E00587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4E4713AE-3156-4E90-9B36-D9C26566F345}"/>
              </a:ext>
            </a:extLst>
          </p:cNvPr>
          <p:cNvSpPr/>
          <p:nvPr/>
        </p:nvSpPr>
        <p:spPr>
          <a:xfrm>
            <a:off x="7436831" y="1710406"/>
            <a:ext cx="748300" cy="868680"/>
          </a:xfrm>
          <a:prstGeom prst="cloudCallout">
            <a:avLst>
              <a:gd name="adj1" fmla="val -27083"/>
              <a:gd name="adj2" fmla="val 79605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A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C48F739E-C365-44E4-B1A1-21B32F47456D}"/>
              </a:ext>
            </a:extLst>
          </p:cNvPr>
          <p:cNvSpPr/>
          <p:nvPr/>
        </p:nvSpPr>
        <p:spPr>
          <a:xfrm>
            <a:off x="10574588" y="1788842"/>
            <a:ext cx="748295" cy="868680"/>
          </a:xfrm>
          <a:prstGeom prst="cloudCallout">
            <a:avLst>
              <a:gd name="adj1" fmla="val 49550"/>
              <a:gd name="adj2" fmla="val 72469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B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DEED80C5-3A36-41A1-A6E8-577A749620F1}"/>
              </a:ext>
            </a:extLst>
          </p:cNvPr>
          <p:cNvSpPr/>
          <p:nvPr/>
        </p:nvSpPr>
        <p:spPr>
          <a:xfrm>
            <a:off x="8677854" y="1984787"/>
            <a:ext cx="748300" cy="868680"/>
          </a:xfrm>
          <a:prstGeom prst="cloudCallout">
            <a:avLst>
              <a:gd name="adj1" fmla="val 35051"/>
              <a:gd name="adj2" fmla="val 83173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C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7D8BD80-5BEA-460F-B70F-03AE363B0D10}"/>
              </a:ext>
            </a:extLst>
          </p:cNvPr>
          <p:cNvSpPr/>
          <p:nvPr/>
        </p:nvSpPr>
        <p:spPr>
          <a:xfrm>
            <a:off x="605405" y="2245895"/>
            <a:ext cx="24032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CNOT A,B</a:t>
            </a:r>
            <a:endParaRPr lang="en-US" sz="3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D65AF6-9E69-4292-BD8B-B63CCA5280A6}"/>
              </a:ext>
            </a:extLst>
          </p:cNvPr>
          <p:cNvSpPr/>
          <p:nvPr/>
        </p:nvSpPr>
        <p:spPr>
          <a:xfrm>
            <a:off x="605405" y="4765100"/>
            <a:ext cx="24032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CNOT A,B</a:t>
            </a:r>
            <a:endParaRPr lang="en-US" sz="36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62ABEE8-05A3-43F9-994B-4A23B8970D3B}"/>
              </a:ext>
            </a:extLst>
          </p:cNvPr>
          <p:cNvGrpSpPr/>
          <p:nvPr/>
        </p:nvGrpSpPr>
        <p:grpSpPr>
          <a:xfrm>
            <a:off x="605405" y="3214070"/>
            <a:ext cx="2403222" cy="1488801"/>
            <a:chOff x="605405" y="2954583"/>
            <a:chExt cx="2403222" cy="148880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981D075-BF59-4C36-B667-D38CD5B8E922}"/>
                </a:ext>
              </a:extLst>
            </p:cNvPr>
            <p:cNvSpPr/>
            <p:nvPr/>
          </p:nvSpPr>
          <p:spPr>
            <a:xfrm>
              <a:off x="605405" y="3797053"/>
              <a:ext cx="240322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SWAP B,C</a:t>
              </a:r>
              <a:endParaRPr lang="en-US" sz="3600" dirty="0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6D26B7C-FE47-4A3B-A0AC-41C83A061EEA}"/>
                </a:ext>
              </a:extLst>
            </p:cNvPr>
            <p:cNvCxnSpPr>
              <a:cxnSpLocks/>
            </p:cNvCxnSpPr>
            <p:nvPr/>
          </p:nvCxnSpPr>
          <p:spPr>
            <a:xfrm>
              <a:off x="1868927" y="2954583"/>
              <a:ext cx="0" cy="75342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8432743-31E1-4468-A6AB-57AF410379A8}"/>
              </a:ext>
            </a:extLst>
          </p:cNvPr>
          <p:cNvSpPr/>
          <p:nvPr/>
        </p:nvSpPr>
        <p:spPr>
          <a:xfrm>
            <a:off x="0" y="6243577"/>
            <a:ext cx="12192000" cy="568320"/>
          </a:xfrm>
          <a:prstGeom prst="roundRect">
            <a:avLst>
              <a:gd name="adj" fmla="val 0"/>
            </a:avLst>
          </a:prstGeom>
          <a:solidFill>
            <a:schemeClr val="tx1">
              <a:lumMod val="95000"/>
              <a:lumOff val="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Calibri"/>
              </a:rPr>
              <a:t>Compiler insert SWAPs </a:t>
            </a:r>
            <a:r>
              <a:rPr lang="en-US" sz="2800" b="1" dirty="0">
                <a:solidFill>
                  <a:schemeClr val="bg1"/>
                </a:solidFill>
                <a:latin typeface="Calibri"/>
                <a:sym typeface="Wingdings" panose="05000000000000000000" pitchFamily="2" charset="2"/>
              </a:rPr>
              <a:t></a:t>
            </a:r>
            <a:r>
              <a:rPr lang="en-US" sz="2800" b="1" dirty="0">
                <a:solidFill>
                  <a:schemeClr val="bg1"/>
                </a:solidFill>
                <a:latin typeface="Calibri"/>
              </a:rPr>
              <a:t> SWAPs are extra instructions which can also fail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049A3B5-E354-42F4-A881-90485FA89E5E}"/>
              </a:ext>
            </a:extLst>
          </p:cNvPr>
          <p:cNvGrpSpPr/>
          <p:nvPr/>
        </p:nvGrpSpPr>
        <p:grpSpPr>
          <a:xfrm>
            <a:off x="7267696" y="2903894"/>
            <a:ext cx="4601112" cy="2379894"/>
            <a:chOff x="6046189" y="2519457"/>
            <a:chExt cx="4854670" cy="2493623"/>
          </a:xfrm>
          <a:solidFill>
            <a:schemeClr val="accent5">
              <a:lumMod val="75000"/>
            </a:schemeClr>
          </a:solidFill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41E66F7-0266-4A1B-8197-FED5DF38ABCF}"/>
                </a:ext>
              </a:extLst>
            </p:cNvPr>
            <p:cNvGrpSpPr/>
            <p:nvPr/>
          </p:nvGrpSpPr>
          <p:grpSpPr>
            <a:xfrm>
              <a:off x="6046189" y="2519457"/>
              <a:ext cx="2825631" cy="2484890"/>
              <a:chOff x="7299826" y="2478408"/>
              <a:chExt cx="2521400" cy="2511018"/>
            </a:xfrm>
            <a:grpFill/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70E841EC-93A7-4B86-B251-8D30837ED077}"/>
                  </a:ext>
                </a:extLst>
              </p:cNvPr>
              <p:cNvGrpSpPr/>
              <p:nvPr/>
            </p:nvGrpSpPr>
            <p:grpSpPr>
              <a:xfrm>
                <a:off x="7299826" y="2478408"/>
                <a:ext cx="2521400" cy="2511018"/>
                <a:chOff x="7379936" y="2128204"/>
                <a:chExt cx="2085130" cy="1992014"/>
              </a:xfrm>
              <a:grpFill/>
            </p:grpSpPr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2025CCD0-1A65-45EB-9388-A5DE41D1EB48}"/>
                    </a:ext>
                  </a:extLst>
                </p:cNvPr>
                <p:cNvSpPr/>
                <p:nvPr/>
              </p:nvSpPr>
              <p:spPr>
                <a:xfrm>
                  <a:off x="7379936" y="2128205"/>
                  <a:ext cx="582627" cy="590719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bg1"/>
                      </a:solidFill>
                    </a:rPr>
                    <a:t>Q1</a:t>
                  </a:r>
                  <a:endParaRPr lang="en-US" sz="2000" baseline="-25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99E949BF-D33C-4C7A-9BF8-68995F7F8535}"/>
                    </a:ext>
                  </a:extLst>
                </p:cNvPr>
                <p:cNvSpPr/>
                <p:nvPr/>
              </p:nvSpPr>
              <p:spPr>
                <a:xfrm>
                  <a:off x="8882439" y="2128204"/>
                  <a:ext cx="582627" cy="590719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2000" dirty="0">
                      <a:solidFill>
                        <a:schemeClr val="bg1"/>
                      </a:solidFill>
                    </a:rPr>
                    <a:t>Q2</a:t>
                  </a:r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0D064B7A-9BE0-4902-8ED8-A6C3789A54A7}"/>
                    </a:ext>
                  </a:extLst>
                </p:cNvPr>
                <p:cNvSpPr/>
                <p:nvPr/>
              </p:nvSpPr>
              <p:spPr>
                <a:xfrm>
                  <a:off x="8882439" y="3529499"/>
                  <a:ext cx="582627" cy="590719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2000" dirty="0">
                      <a:solidFill>
                        <a:schemeClr val="bg1"/>
                      </a:solidFill>
                    </a:rPr>
                    <a:t>Q5</a:t>
                  </a:r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3C34ECE2-CAA9-44AD-A6F0-1C3F48C04EB1}"/>
                    </a:ext>
                  </a:extLst>
                </p:cNvPr>
                <p:cNvSpPr/>
                <p:nvPr/>
              </p:nvSpPr>
              <p:spPr>
                <a:xfrm>
                  <a:off x="7379936" y="3507897"/>
                  <a:ext cx="582627" cy="590719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2000" dirty="0">
                      <a:solidFill>
                        <a:schemeClr val="bg1"/>
                      </a:solidFill>
                    </a:rPr>
                    <a:t>Q6</a:t>
                  </a:r>
                </a:p>
              </p:txBody>
            </p:sp>
          </p:grp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BE7E8181-3B05-4FB0-999A-B03ABD7AA6D5}"/>
                  </a:ext>
                </a:extLst>
              </p:cNvPr>
              <p:cNvCxnSpPr>
                <a:cxnSpLocks/>
                <a:stCxn id="40" idx="6"/>
                <a:endCxn id="41" idx="2"/>
              </p:cNvCxnSpPr>
              <p:nvPr/>
            </p:nvCxnSpPr>
            <p:spPr>
              <a:xfrm flipV="1">
                <a:off x="8004356" y="2850721"/>
                <a:ext cx="1112340" cy="1"/>
              </a:xfrm>
              <a:prstGeom prst="line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00EEC456-0984-4027-A6E3-6BEB4CA86B68}"/>
                  </a:ext>
                </a:extLst>
              </p:cNvPr>
              <p:cNvCxnSpPr>
                <a:cxnSpLocks/>
                <a:stCxn id="40" idx="4"/>
              </p:cNvCxnSpPr>
              <p:nvPr/>
            </p:nvCxnSpPr>
            <p:spPr>
              <a:xfrm>
                <a:off x="7652091" y="3223035"/>
                <a:ext cx="0" cy="1021765"/>
              </a:xfrm>
              <a:prstGeom prst="line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17655991-FC3B-4FF0-8146-992A56FDA6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3222" y="3214210"/>
                <a:ext cx="0" cy="1021765"/>
              </a:xfrm>
              <a:prstGeom prst="line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FF2DDC5-435C-4606-93DC-AFC06103ED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35727" y="4608020"/>
              <a:ext cx="1246555" cy="1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01C3407-061E-4815-BB1B-6928500F2943}"/>
                </a:ext>
              </a:extLst>
            </p:cNvPr>
            <p:cNvGrpSpPr/>
            <p:nvPr/>
          </p:nvGrpSpPr>
          <p:grpSpPr>
            <a:xfrm>
              <a:off x="10111321" y="2528190"/>
              <a:ext cx="789538" cy="2484890"/>
              <a:chOff x="8882439" y="2128204"/>
              <a:chExt cx="582627" cy="1992014"/>
            </a:xfrm>
            <a:grpFill/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28D2A1B5-5943-441F-A421-083679F4556B}"/>
                  </a:ext>
                </a:extLst>
              </p:cNvPr>
              <p:cNvSpPr/>
              <p:nvPr/>
            </p:nvSpPr>
            <p:spPr>
              <a:xfrm>
                <a:off x="8882439" y="2128204"/>
                <a:ext cx="582627" cy="590719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Q3</a:t>
                </a: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C5BE90B7-3A3A-4C5C-AE43-2B7AB8A3699A}"/>
                  </a:ext>
                </a:extLst>
              </p:cNvPr>
              <p:cNvSpPr/>
              <p:nvPr/>
            </p:nvSpPr>
            <p:spPr>
              <a:xfrm>
                <a:off x="8882439" y="3529499"/>
                <a:ext cx="582627" cy="590719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Q4</a:t>
                </a:r>
              </a:p>
            </p:txBody>
          </p:sp>
        </p:grp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9B40607-5634-4B5E-834F-D635A8DF3751}"/>
                </a:ext>
              </a:extLst>
            </p:cNvPr>
            <p:cNvCxnSpPr>
              <a:cxnSpLocks/>
              <a:endCxn id="34" idx="2"/>
            </p:cNvCxnSpPr>
            <p:nvPr/>
          </p:nvCxnSpPr>
          <p:spPr>
            <a:xfrm flipV="1">
              <a:off x="8864762" y="2896629"/>
              <a:ext cx="1246554" cy="1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6AF2AD8-FACA-4231-8BAC-837DDF4963CD}"/>
                </a:ext>
              </a:extLst>
            </p:cNvPr>
            <p:cNvCxnSpPr>
              <a:cxnSpLocks/>
            </p:cNvCxnSpPr>
            <p:nvPr/>
          </p:nvCxnSpPr>
          <p:spPr>
            <a:xfrm>
              <a:off x="10482023" y="3281480"/>
              <a:ext cx="0" cy="1011133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DAF3EED-AE0F-4924-ADB2-E7E26957CDC4}"/>
                </a:ext>
              </a:extLst>
            </p:cNvPr>
            <p:cNvCxnSpPr>
              <a:cxnSpLocks/>
              <a:endCxn id="35" idx="2"/>
            </p:cNvCxnSpPr>
            <p:nvPr/>
          </p:nvCxnSpPr>
          <p:spPr>
            <a:xfrm>
              <a:off x="8871820" y="4635908"/>
              <a:ext cx="1239501" cy="8733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91B3FD-24C7-4B5A-B6E8-0586A96A20BD}"/>
              </a:ext>
            </a:extLst>
          </p:cNvPr>
          <p:cNvGrpSpPr/>
          <p:nvPr/>
        </p:nvGrpSpPr>
        <p:grpSpPr>
          <a:xfrm>
            <a:off x="3386996" y="2074138"/>
            <a:ext cx="2982486" cy="1200329"/>
            <a:chOff x="3277359" y="1754254"/>
            <a:chExt cx="2982486" cy="1200329"/>
          </a:xfrm>
        </p:grpSpPr>
        <p:pic>
          <p:nvPicPr>
            <p:cNvPr id="45" name="Picture 4" descr="Image result for red cross wrong">
              <a:extLst>
                <a:ext uri="{FF2B5EF4-FFF2-40B4-BE49-F238E27FC236}">
                  <a16:creationId xmlns:a16="http://schemas.microsoft.com/office/drawing/2014/main" id="{DCBE3DAE-3B2B-4C23-90DB-A90E74C599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7359" y="1919117"/>
              <a:ext cx="710042" cy="700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38FF4AF-F617-4A5C-B436-4BAC2F56C055}"/>
                </a:ext>
              </a:extLst>
            </p:cNvPr>
            <p:cNvSpPr txBox="1"/>
            <p:nvPr/>
          </p:nvSpPr>
          <p:spPr>
            <a:xfrm>
              <a:off x="3955123" y="1754254"/>
              <a:ext cx="230472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+mn-lt"/>
                </a:rPr>
                <a:t>Not Possible no link between</a:t>
              </a:r>
            </a:p>
            <a:p>
              <a:pPr algn="ctr"/>
              <a:r>
                <a:rPr lang="en-US" sz="2400" b="1" dirty="0">
                  <a:latin typeface="+mn-lt"/>
                </a:rPr>
                <a:t> A and B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48E526E-BE42-4DED-B8FE-CE81F542DF57}"/>
              </a:ext>
            </a:extLst>
          </p:cNvPr>
          <p:cNvGrpSpPr/>
          <p:nvPr/>
        </p:nvGrpSpPr>
        <p:grpSpPr>
          <a:xfrm>
            <a:off x="3286284" y="4164935"/>
            <a:ext cx="3388425" cy="1200329"/>
            <a:chOff x="3238639" y="3627239"/>
            <a:chExt cx="3388425" cy="1200329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7844C37-DD0E-4F76-B5FC-0D241870558A}"/>
                </a:ext>
              </a:extLst>
            </p:cNvPr>
            <p:cNvSpPr txBox="1"/>
            <p:nvPr/>
          </p:nvSpPr>
          <p:spPr>
            <a:xfrm>
              <a:off x="3884489" y="3627239"/>
              <a:ext cx="2742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+mn-lt"/>
                </a:rPr>
                <a:t>link between</a:t>
              </a:r>
            </a:p>
            <a:p>
              <a:pPr algn="ctr"/>
              <a:r>
                <a:rPr lang="en-US" sz="2400" b="1" dirty="0">
                  <a:latin typeface="+mn-lt"/>
                </a:rPr>
                <a:t> A and B, </a:t>
              </a:r>
              <a:r>
                <a:rPr lang="en-US" sz="24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CNOT</a:t>
              </a:r>
              <a:r>
                <a:rPr lang="en-US" sz="2400" b="1" dirty="0">
                  <a:latin typeface="+mn-lt"/>
                </a:rPr>
                <a:t> can be performed</a:t>
              </a:r>
            </a:p>
          </p:txBody>
        </p:sp>
        <p:pic>
          <p:nvPicPr>
            <p:cNvPr id="49" name="Picture 2" descr="Image result for green tick">
              <a:extLst>
                <a:ext uri="{FF2B5EF4-FFF2-40B4-BE49-F238E27FC236}">
                  <a16:creationId xmlns:a16="http://schemas.microsoft.com/office/drawing/2014/main" id="{E79C367E-924A-4ABE-BE73-5CD06485E3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639" y="3825820"/>
              <a:ext cx="803075" cy="80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0CD7A31F-5A66-4367-B88C-CB57A07D5FA2}"/>
              </a:ext>
            </a:extLst>
          </p:cNvPr>
          <p:cNvSpPr/>
          <p:nvPr/>
        </p:nvSpPr>
        <p:spPr>
          <a:xfrm>
            <a:off x="7654033" y="5381926"/>
            <a:ext cx="40633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 Rounded MT Bold" panose="020F0704030504030204" pitchFamily="34" charset="0"/>
              </a:rPr>
              <a:t>SWAP facilitate data movement</a:t>
            </a:r>
            <a:endParaRPr lang="en-US" sz="2000" dirty="0">
              <a:latin typeface="Arial Rounded MT Bold" panose="020F07040305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2B20CD-10C3-4D6B-AB75-948A69FCFA5F}"/>
              </a:ext>
            </a:extLst>
          </p:cNvPr>
          <p:cNvSpPr txBox="1"/>
          <p:nvPr/>
        </p:nvSpPr>
        <p:spPr>
          <a:xfrm>
            <a:off x="8044356" y="5758716"/>
            <a:ext cx="334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SWAP 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 3 CNOT Operations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92C58C-074A-4A98-AAAA-C3C0E4553061}"/>
              </a:ext>
            </a:extLst>
          </p:cNvPr>
          <p:cNvSpPr txBox="1"/>
          <p:nvPr/>
        </p:nvSpPr>
        <p:spPr>
          <a:xfrm>
            <a:off x="10548131" y="6136886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IBM</a:t>
            </a:r>
          </a:p>
          <a:p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E2A11C8-5783-48C8-823F-E79C699730EB}"/>
              </a:ext>
            </a:extLst>
          </p:cNvPr>
          <p:cNvSpPr txBox="1"/>
          <p:nvPr/>
        </p:nvSpPr>
        <p:spPr>
          <a:xfrm>
            <a:off x="7778964" y="1313947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Schematic of Quantum Computer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976C18A-D7CE-4B34-A729-0C763B9C1B38}"/>
              </a:ext>
            </a:extLst>
          </p:cNvPr>
          <p:cNvSpPr/>
          <p:nvPr/>
        </p:nvSpPr>
        <p:spPr>
          <a:xfrm>
            <a:off x="7654033" y="5381926"/>
            <a:ext cx="40633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 Rounded MT Bold" panose="020F0704030504030204" pitchFamily="34" charset="0"/>
              </a:rPr>
              <a:t>SWAP facilitate data movement</a:t>
            </a:r>
            <a:endParaRPr lang="en-US" sz="2000" dirty="0">
              <a:latin typeface="Arial Rounded MT Bold" panose="020F0704030504030204" pitchFamily="34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20047E9-6F47-4E10-A0A1-90B883F70A97}"/>
              </a:ext>
            </a:extLst>
          </p:cNvPr>
          <p:cNvGrpSpPr/>
          <p:nvPr/>
        </p:nvGrpSpPr>
        <p:grpSpPr>
          <a:xfrm>
            <a:off x="7030665" y="1398352"/>
            <a:ext cx="4838143" cy="4680770"/>
            <a:chOff x="7007082" y="2519477"/>
            <a:chExt cx="4838143" cy="468077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B7B6E94C-EF4C-42BE-9C4A-62A69A0C77E8}"/>
                </a:ext>
              </a:extLst>
            </p:cNvPr>
            <p:cNvGrpSpPr/>
            <p:nvPr/>
          </p:nvGrpSpPr>
          <p:grpSpPr>
            <a:xfrm>
              <a:off x="7007082" y="2519477"/>
              <a:ext cx="4838143" cy="4680770"/>
              <a:chOff x="7082812" y="1455343"/>
              <a:chExt cx="4838143" cy="4680770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808F1D89-6BE1-4CF9-A9D3-E34F999022CD}"/>
                  </a:ext>
                </a:extLst>
              </p:cNvPr>
              <p:cNvGrpSpPr/>
              <p:nvPr/>
            </p:nvGrpSpPr>
            <p:grpSpPr>
              <a:xfrm>
                <a:off x="7082812" y="1455343"/>
                <a:ext cx="4838143" cy="4680770"/>
                <a:chOff x="7082812" y="1455343"/>
                <a:chExt cx="4838143" cy="4680770"/>
              </a:xfrm>
            </p:grpSpPr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7AB21E03-2936-4A0A-84AD-43BF9FC65EA6}"/>
                    </a:ext>
                  </a:extLst>
                </p:cNvPr>
                <p:cNvGrpSpPr/>
                <p:nvPr/>
              </p:nvGrpSpPr>
              <p:grpSpPr>
                <a:xfrm>
                  <a:off x="7082812" y="1455343"/>
                  <a:ext cx="4838143" cy="4680770"/>
                  <a:chOff x="7117995" y="1339814"/>
                  <a:chExt cx="4802960" cy="4796299"/>
                </a:xfrm>
              </p:grpSpPr>
              <p:pic>
                <p:nvPicPr>
                  <p:cNvPr id="76" name="Picture 4" descr="https://3s81si1s5ygj3mzby34dq6qf-wpengine.netdna-ssl.com/wp-content/uploads/2018/01/quantum-image001.png">
                    <a:extLst>
                      <a:ext uri="{FF2B5EF4-FFF2-40B4-BE49-F238E27FC236}">
                        <a16:creationId xmlns:a16="http://schemas.microsoft.com/office/drawing/2014/main" id="{812CDEBC-2EB8-4C94-B1F6-5F11607EE8F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117995" y="1339814"/>
                    <a:ext cx="4802960" cy="479629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77" name="Rectangle 76">
                    <a:extLst>
                      <a:ext uri="{FF2B5EF4-FFF2-40B4-BE49-F238E27FC236}">
                        <a16:creationId xmlns:a16="http://schemas.microsoft.com/office/drawing/2014/main" id="{C5F7CC72-0DE8-456B-885A-67BF2853620E}"/>
                      </a:ext>
                    </a:extLst>
                  </p:cNvPr>
                  <p:cNvSpPr/>
                  <p:nvPr/>
                </p:nvSpPr>
                <p:spPr>
                  <a:xfrm>
                    <a:off x="8355243" y="1455343"/>
                    <a:ext cx="397868" cy="413915"/>
                  </a:xfrm>
                  <a:prstGeom prst="rect">
                    <a:avLst/>
                  </a:prstGeom>
                  <a:noFill/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A012B9CF-2D91-467A-B15D-A4DA27F7C9BB}"/>
                    </a:ext>
                  </a:extLst>
                </p:cNvPr>
                <p:cNvSpPr txBox="1"/>
                <p:nvPr/>
              </p:nvSpPr>
              <p:spPr>
                <a:xfrm>
                  <a:off x="7576353" y="1984786"/>
                  <a:ext cx="150554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bg1"/>
                      </a:solidFill>
                    </a:rPr>
                    <a:t>Qubit Device</a:t>
                  </a:r>
                </a:p>
              </p:txBody>
            </p:sp>
          </p:grp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99FFB8B0-9551-4140-97D0-AC57917F87E7}"/>
                  </a:ext>
                </a:extLst>
              </p:cNvPr>
              <p:cNvSpPr txBox="1"/>
              <p:nvPr/>
            </p:nvSpPr>
            <p:spPr>
              <a:xfrm>
                <a:off x="9786718" y="1994953"/>
                <a:ext cx="15055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Qubit Device</a:t>
                </a:r>
              </a:p>
            </p:txBody>
          </p:sp>
        </p:grp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F1D19B41-A7DC-4CFE-946C-37C59BAE5FA8}"/>
                </a:ext>
              </a:extLst>
            </p:cNvPr>
            <p:cNvSpPr/>
            <p:nvPr/>
          </p:nvSpPr>
          <p:spPr>
            <a:xfrm>
              <a:off x="10124556" y="2642225"/>
              <a:ext cx="400782" cy="40394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69833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1945 L 0.03815 0.09051 C 0.04544 0.11504 0.05872 0.13009 0.07265 0.13264 C 0.08776 0.13287 0.10104 0.12199 0.11028 0.09953 L 0.15742 3.7037E-6 " pathEditMode="relative" rAng="240000" ptsTypes="AAAAA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2" y="807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867 2.22222E-6 L -0.10091 -0.08241 C -0.09335 -0.10116 -0.0819 -0.11111 -0.0694 -0.11297 C -0.05559 -0.11158 -0.04427 -0.10162 -0.03632 -0.08218 L -4.58333E-6 2.22222E-6 " pathEditMode="relative" rAng="10800000" ptsTypes="AAAAA">
                                      <p:cBhvr>
                                        <p:cTn id="26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0" y="-564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20" grpId="0"/>
      <p:bldP spid="25" grpId="0" animBg="1"/>
      <p:bldP spid="7" grpId="0"/>
      <p:bldP spid="10" grpId="0"/>
      <p:bldP spid="23" grpId="0"/>
      <p:bldP spid="6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A9A5F729-F565-46EE-8F60-F5872127A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584" y="54914"/>
            <a:ext cx="10172281" cy="1143000"/>
          </a:xfrm>
        </p:spPr>
        <p:txBody>
          <a:bodyPr>
            <a:normAutofit/>
          </a:bodyPr>
          <a:lstStyle/>
          <a:p>
            <a:r>
              <a:rPr lang="en-US" sz="4000" b="1" dirty="0"/>
              <a:t>Quantum Compilers for Error Mitigation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C09FA4-6AAA-4FB6-8FC6-CA4C4A087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AE2DB5-4517-4C79-AADE-245F3E0058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Content Placeholder 36">
            <a:extLst>
              <a:ext uri="{FF2B5EF4-FFF2-40B4-BE49-F238E27FC236}">
                <a16:creationId xmlns:a16="http://schemas.microsoft.com/office/drawing/2014/main" id="{5C395A0C-DFF6-4EA1-A31B-AB7F457E87B6}"/>
              </a:ext>
            </a:extLst>
          </p:cNvPr>
          <p:cNvSpPr txBox="1">
            <a:spLocks/>
          </p:cNvSpPr>
          <p:nvPr/>
        </p:nvSpPr>
        <p:spPr>
          <a:xfrm>
            <a:off x="705394" y="1767737"/>
            <a:ext cx="10561319" cy="4197634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Reduce Operations</a:t>
            </a:r>
          </a:p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Increase Operational Parallelism  </a:t>
            </a:r>
          </a:p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Better than Worst-case Errors</a:t>
            </a:r>
          </a:p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Pulse optimizations for faster and reliable gates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E4EBA1-5E1C-4932-BA30-4316C7CAA26A}"/>
              </a:ext>
            </a:extLst>
          </p:cNvPr>
          <p:cNvSpPr txBox="1"/>
          <p:nvPr/>
        </p:nvSpPr>
        <p:spPr>
          <a:xfrm>
            <a:off x="0" y="5688856"/>
            <a:ext cx="12192000" cy="107721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ea typeface="Roboto" panose="02000000000000000000" pitchFamily="2" charset="0"/>
                <a:cs typeface="Calibri" panose="020F0502020204030204" pitchFamily="34" charset="0"/>
              </a:rPr>
              <a:t>Quantum Supremacy, Quantum Volume demonstrations leverage compiler optimizations </a:t>
            </a:r>
          </a:p>
        </p:txBody>
      </p:sp>
    </p:spTree>
    <p:extLst>
      <p:ext uri="{BB962C8B-B14F-4D97-AF65-F5344CB8AC3E}">
        <p14:creationId xmlns:p14="http://schemas.microsoft.com/office/powerpoint/2010/main" val="351638910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5BAF2-4347-40D7-B908-50E986CAF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838"/>
            <a:ext cx="8128000" cy="1143000"/>
          </a:xfrm>
        </p:spPr>
        <p:txBody>
          <a:bodyPr>
            <a:normAutofit/>
          </a:bodyPr>
          <a:lstStyle/>
          <a:p>
            <a:r>
              <a:rPr lang="en-US" sz="3600" b="1" dirty="0"/>
              <a:t>Not All Qubits Are Created Equal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D8769B-274F-44AF-B6E6-DF30DB56D6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AE2DB5-4517-4C79-AADE-245F3E00587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EF3F74C-29E0-4A37-A1FB-3F35EF4B35AE}"/>
              </a:ext>
            </a:extLst>
          </p:cNvPr>
          <p:cNvGrpSpPr/>
          <p:nvPr/>
        </p:nvGrpSpPr>
        <p:grpSpPr>
          <a:xfrm>
            <a:off x="7272529" y="2671098"/>
            <a:ext cx="4854670" cy="2493623"/>
            <a:chOff x="6046189" y="2519457"/>
            <a:chExt cx="4854670" cy="2493623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1E1A7261-F698-4EA3-A5ED-1BE858E8B3DF}"/>
                </a:ext>
              </a:extLst>
            </p:cNvPr>
            <p:cNvGrpSpPr/>
            <p:nvPr/>
          </p:nvGrpSpPr>
          <p:grpSpPr>
            <a:xfrm>
              <a:off x="6046189" y="2519457"/>
              <a:ext cx="2825631" cy="2484890"/>
              <a:chOff x="7299826" y="2478408"/>
              <a:chExt cx="2521400" cy="2511018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DD229BD2-54FA-4FE6-9416-A2111C5B7E03}"/>
                  </a:ext>
                </a:extLst>
              </p:cNvPr>
              <p:cNvGrpSpPr/>
              <p:nvPr/>
            </p:nvGrpSpPr>
            <p:grpSpPr>
              <a:xfrm>
                <a:off x="7299826" y="2478408"/>
                <a:ext cx="2521400" cy="2511018"/>
                <a:chOff x="7379936" y="2128204"/>
                <a:chExt cx="2085130" cy="1992014"/>
              </a:xfrm>
            </p:grpSpPr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211A39DE-5AA3-42DE-91AD-E92B1A324626}"/>
                    </a:ext>
                  </a:extLst>
                </p:cNvPr>
                <p:cNvSpPr/>
                <p:nvPr/>
              </p:nvSpPr>
              <p:spPr>
                <a:xfrm>
                  <a:off x="7379936" y="2128205"/>
                  <a:ext cx="582627" cy="590719"/>
                </a:xfrm>
                <a:prstGeom prst="ellipse">
                  <a:avLst/>
                </a:prstGeom>
                <a:solidFill>
                  <a:srgbClr val="FEE599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Q1</a:t>
                  </a:r>
                  <a:endPara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CE62D25B-4A17-48F5-A567-38A366734A9E}"/>
                    </a:ext>
                  </a:extLst>
                </p:cNvPr>
                <p:cNvSpPr/>
                <p:nvPr/>
              </p:nvSpPr>
              <p:spPr>
                <a:xfrm>
                  <a:off x="8882439" y="2128204"/>
                  <a:ext cx="582627" cy="590719"/>
                </a:xfrm>
                <a:prstGeom prst="ellipse">
                  <a:avLst/>
                </a:prstGeom>
                <a:solidFill>
                  <a:srgbClr val="FEE599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Q2</a:t>
                  </a:r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0DE3D400-7B23-4B10-9899-BAD9DCCA8326}"/>
                    </a:ext>
                  </a:extLst>
                </p:cNvPr>
                <p:cNvSpPr/>
                <p:nvPr/>
              </p:nvSpPr>
              <p:spPr>
                <a:xfrm>
                  <a:off x="8882439" y="3529499"/>
                  <a:ext cx="582627" cy="590719"/>
                </a:xfrm>
                <a:prstGeom prst="ellipse">
                  <a:avLst/>
                </a:prstGeom>
                <a:solidFill>
                  <a:srgbClr val="FEE599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Q5</a:t>
                  </a:r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F758CAD3-26F7-4E54-B5A1-2928870274FE}"/>
                    </a:ext>
                  </a:extLst>
                </p:cNvPr>
                <p:cNvSpPr/>
                <p:nvPr/>
              </p:nvSpPr>
              <p:spPr>
                <a:xfrm>
                  <a:off x="7379936" y="3507897"/>
                  <a:ext cx="582627" cy="590719"/>
                </a:xfrm>
                <a:prstGeom prst="ellipse">
                  <a:avLst/>
                </a:prstGeom>
                <a:solidFill>
                  <a:srgbClr val="FEE599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Q6</a:t>
                  </a:r>
                </a:p>
              </p:txBody>
            </p:sp>
          </p:grp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7CE1B542-4CE2-4D2F-A69E-A354DEA5E73A}"/>
                  </a:ext>
                </a:extLst>
              </p:cNvPr>
              <p:cNvCxnSpPr>
                <a:cxnSpLocks/>
                <a:stCxn id="58" idx="6"/>
                <a:endCxn id="59" idx="2"/>
              </p:cNvCxnSpPr>
              <p:nvPr/>
            </p:nvCxnSpPr>
            <p:spPr>
              <a:xfrm flipV="1">
                <a:off x="8004356" y="2850721"/>
                <a:ext cx="1112340" cy="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122BCB86-46FC-4C82-B009-932834DB0FEE}"/>
                  </a:ext>
                </a:extLst>
              </p:cNvPr>
              <p:cNvCxnSpPr>
                <a:cxnSpLocks/>
                <a:stCxn id="58" idx="4"/>
              </p:cNvCxnSpPr>
              <p:nvPr/>
            </p:nvCxnSpPr>
            <p:spPr>
              <a:xfrm>
                <a:off x="7652091" y="3223035"/>
                <a:ext cx="0" cy="1021765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C449E72C-4971-4806-A436-F9317404F5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3222" y="3214210"/>
                <a:ext cx="0" cy="1021765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FBB2C25-EBD2-428A-B1B9-C080D99A05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35727" y="4608020"/>
              <a:ext cx="1246555" cy="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9D4DFFF-E987-4B15-9309-1A71F34F7A7B}"/>
                </a:ext>
              </a:extLst>
            </p:cNvPr>
            <p:cNvGrpSpPr/>
            <p:nvPr/>
          </p:nvGrpSpPr>
          <p:grpSpPr>
            <a:xfrm>
              <a:off x="10111321" y="2528190"/>
              <a:ext cx="789538" cy="2484890"/>
              <a:chOff x="8882439" y="2128204"/>
              <a:chExt cx="582627" cy="1992014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E9DF010-6016-40EB-8EE4-E197F5EA907E}"/>
                  </a:ext>
                </a:extLst>
              </p:cNvPr>
              <p:cNvSpPr/>
              <p:nvPr/>
            </p:nvSpPr>
            <p:spPr>
              <a:xfrm>
                <a:off x="8882439" y="2128204"/>
                <a:ext cx="582627" cy="590719"/>
              </a:xfrm>
              <a:prstGeom prst="ellipse">
                <a:avLst/>
              </a:prstGeom>
              <a:solidFill>
                <a:srgbClr val="FEE599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Q3</a:t>
                </a: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2F99AA12-AF2B-4006-82A0-EFD4D2B01CC2}"/>
                  </a:ext>
                </a:extLst>
              </p:cNvPr>
              <p:cNvSpPr/>
              <p:nvPr/>
            </p:nvSpPr>
            <p:spPr>
              <a:xfrm>
                <a:off x="8882439" y="3529499"/>
                <a:ext cx="582627" cy="590719"/>
              </a:xfrm>
              <a:prstGeom prst="ellipse">
                <a:avLst/>
              </a:prstGeom>
              <a:solidFill>
                <a:srgbClr val="FEE599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Q4</a:t>
                </a:r>
              </a:p>
            </p:txBody>
          </p:sp>
        </p:grp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3C9C608-AF7C-4C73-8749-B1F98CA60A28}"/>
                </a:ext>
              </a:extLst>
            </p:cNvPr>
            <p:cNvCxnSpPr>
              <a:cxnSpLocks/>
              <a:endCxn id="52" idx="2"/>
            </p:cNvCxnSpPr>
            <p:nvPr/>
          </p:nvCxnSpPr>
          <p:spPr>
            <a:xfrm flipV="1">
              <a:off x="8864762" y="2896629"/>
              <a:ext cx="1246554" cy="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1EAB170-776C-45AA-8E41-BA534F199E94}"/>
                </a:ext>
              </a:extLst>
            </p:cNvPr>
            <p:cNvCxnSpPr>
              <a:cxnSpLocks/>
            </p:cNvCxnSpPr>
            <p:nvPr/>
          </p:nvCxnSpPr>
          <p:spPr>
            <a:xfrm>
              <a:off x="10482023" y="3281480"/>
              <a:ext cx="0" cy="101113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E9BEF46-9B75-4B21-92ED-81C3F4D62FBB}"/>
                </a:ext>
              </a:extLst>
            </p:cNvPr>
            <p:cNvCxnSpPr>
              <a:cxnSpLocks/>
              <a:endCxn id="53" idx="2"/>
            </p:cNvCxnSpPr>
            <p:nvPr/>
          </p:nvCxnSpPr>
          <p:spPr>
            <a:xfrm>
              <a:off x="8871820" y="4635908"/>
              <a:ext cx="1239501" cy="873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ABAE762-7978-4534-BA32-7C92B3346337}"/>
              </a:ext>
            </a:extLst>
          </p:cNvPr>
          <p:cNvGrpSpPr/>
          <p:nvPr/>
        </p:nvGrpSpPr>
        <p:grpSpPr>
          <a:xfrm>
            <a:off x="7267830" y="2674938"/>
            <a:ext cx="4854670" cy="2493623"/>
            <a:chOff x="6046189" y="2519457"/>
            <a:chExt cx="4854670" cy="2493623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EF0CE860-D189-4BA0-838E-2A2DF49B0997}"/>
                </a:ext>
              </a:extLst>
            </p:cNvPr>
            <p:cNvGrpSpPr/>
            <p:nvPr/>
          </p:nvGrpSpPr>
          <p:grpSpPr>
            <a:xfrm>
              <a:off x="6046189" y="2519457"/>
              <a:ext cx="2825631" cy="2457943"/>
              <a:chOff x="7299826" y="2478408"/>
              <a:chExt cx="2521400" cy="2483788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43B9CBD9-BDFE-4781-B955-4BB3501402EA}"/>
                  </a:ext>
                </a:extLst>
              </p:cNvPr>
              <p:cNvGrpSpPr/>
              <p:nvPr/>
            </p:nvGrpSpPr>
            <p:grpSpPr>
              <a:xfrm>
                <a:off x="7299826" y="2478408"/>
                <a:ext cx="2521400" cy="2483788"/>
                <a:chOff x="7379936" y="2128204"/>
                <a:chExt cx="2085130" cy="1970412"/>
              </a:xfrm>
            </p:grpSpPr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A1680B64-1D7A-46E3-899B-BF03F9EB1AB9}"/>
                    </a:ext>
                  </a:extLst>
                </p:cNvPr>
                <p:cNvSpPr/>
                <p:nvPr/>
              </p:nvSpPr>
              <p:spPr>
                <a:xfrm>
                  <a:off x="7379936" y="2128205"/>
                  <a:ext cx="582627" cy="590719"/>
                </a:xfrm>
                <a:prstGeom prst="ellipse">
                  <a:avLst/>
                </a:prstGeom>
                <a:solidFill>
                  <a:srgbClr val="6699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Q1</a:t>
                  </a:r>
                  <a:endPara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79A6ECF1-2C20-48BB-8939-83D824E6B65C}"/>
                    </a:ext>
                  </a:extLst>
                </p:cNvPr>
                <p:cNvSpPr/>
                <p:nvPr/>
              </p:nvSpPr>
              <p:spPr>
                <a:xfrm>
                  <a:off x="8882439" y="2128204"/>
                  <a:ext cx="582627" cy="590719"/>
                </a:xfrm>
                <a:prstGeom prst="ellipse">
                  <a:avLst/>
                </a:prstGeom>
                <a:solidFill>
                  <a:srgbClr val="FEE599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Q2</a:t>
                  </a:r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F88A43A2-6F08-425E-B1F5-0654901813DB}"/>
                    </a:ext>
                  </a:extLst>
                </p:cNvPr>
                <p:cNvSpPr/>
                <p:nvPr/>
              </p:nvSpPr>
              <p:spPr>
                <a:xfrm>
                  <a:off x="7379936" y="3507897"/>
                  <a:ext cx="582627" cy="590719"/>
                </a:xfrm>
                <a:prstGeom prst="ellipse">
                  <a:avLst/>
                </a:prstGeom>
                <a:solidFill>
                  <a:srgbClr val="FEE599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Q6</a:t>
                  </a:r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A48E1678-3FF3-43EA-81DC-6A19A4F3A1E7}"/>
                    </a:ext>
                  </a:extLst>
                </p:cNvPr>
                <p:cNvSpPr/>
                <p:nvPr/>
              </p:nvSpPr>
              <p:spPr>
                <a:xfrm>
                  <a:off x="7380595" y="3505116"/>
                  <a:ext cx="582627" cy="590719"/>
                </a:xfrm>
                <a:prstGeom prst="ellipse">
                  <a:avLst/>
                </a:prstGeom>
                <a:solidFill>
                  <a:srgbClr val="6699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Q6</a:t>
                  </a:r>
                </a:p>
              </p:txBody>
            </p:sp>
          </p:grp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9493448D-3F94-416F-B885-AA91E0E2272A}"/>
                  </a:ext>
                </a:extLst>
              </p:cNvPr>
              <p:cNvCxnSpPr>
                <a:cxnSpLocks/>
                <a:stCxn id="75" idx="4"/>
              </p:cNvCxnSpPr>
              <p:nvPr/>
            </p:nvCxnSpPr>
            <p:spPr>
              <a:xfrm>
                <a:off x="7652091" y="3223035"/>
                <a:ext cx="0" cy="1021765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1F286BD5-A706-4D04-86E9-E14195CBF6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3222" y="3214210"/>
                <a:ext cx="0" cy="1021765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EA089988-AC1F-4EAC-AB80-01EDC2319825}"/>
                  </a:ext>
                </a:extLst>
              </p:cNvPr>
              <p:cNvCxnSpPr>
                <a:cxnSpLocks/>
                <a:stCxn id="75" idx="4"/>
                <a:endCxn id="77" idx="0"/>
              </p:cNvCxnSpPr>
              <p:nvPr/>
            </p:nvCxnSpPr>
            <p:spPr>
              <a:xfrm>
                <a:off x="7652091" y="3223035"/>
                <a:ext cx="797" cy="991029"/>
              </a:xfrm>
              <a:prstGeom prst="line">
                <a:avLst/>
              </a:prstGeom>
              <a:ln w="57150">
                <a:solidFill>
                  <a:srgbClr val="6699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B895B10-1669-433F-BA18-752D63F25A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35727" y="4608020"/>
              <a:ext cx="1246555" cy="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08CDA1F-A7EB-46B1-8644-A0789AB038ED}"/>
                </a:ext>
              </a:extLst>
            </p:cNvPr>
            <p:cNvGrpSpPr/>
            <p:nvPr/>
          </p:nvGrpSpPr>
          <p:grpSpPr>
            <a:xfrm>
              <a:off x="10111321" y="2528190"/>
              <a:ext cx="789538" cy="2484890"/>
              <a:chOff x="8882439" y="2128204"/>
              <a:chExt cx="582627" cy="1992014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48AF99B4-5335-4FAD-A36B-26D6AFC94661}"/>
                  </a:ext>
                </a:extLst>
              </p:cNvPr>
              <p:cNvSpPr/>
              <p:nvPr/>
            </p:nvSpPr>
            <p:spPr>
              <a:xfrm>
                <a:off x="8882439" y="2128204"/>
                <a:ext cx="582627" cy="59071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Q3</a:t>
                </a: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892B8FCE-6797-4162-9156-A0D5DC3E26A0}"/>
                  </a:ext>
                </a:extLst>
              </p:cNvPr>
              <p:cNvSpPr/>
              <p:nvPr/>
            </p:nvSpPr>
            <p:spPr>
              <a:xfrm>
                <a:off x="8882439" y="3529499"/>
                <a:ext cx="582627" cy="59071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Q4</a:t>
                </a:r>
              </a:p>
            </p:txBody>
          </p:sp>
        </p:grp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5418D3F5-082A-41F3-A90F-929E45A9A180}"/>
                </a:ext>
              </a:extLst>
            </p:cNvPr>
            <p:cNvCxnSpPr>
              <a:cxnSpLocks/>
              <a:endCxn id="69" idx="2"/>
            </p:cNvCxnSpPr>
            <p:nvPr/>
          </p:nvCxnSpPr>
          <p:spPr>
            <a:xfrm flipV="1">
              <a:off x="8864762" y="2896629"/>
              <a:ext cx="1246554" cy="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D954BB7-E655-4A58-9217-01CDE671EA50}"/>
                </a:ext>
              </a:extLst>
            </p:cNvPr>
            <p:cNvCxnSpPr>
              <a:cxnSpLocks/>
            </p:cNvCxnSpPr>
            <p:nvPr/>
          </p:nvCxnSpPr>
          <p:spPr>
            <a:xfrm>
              <a:off x="10482023" y="3274325"/>
              <a:ext cx="0" cy="95904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4D7AE875-C3EC-4416-89C2-7A152AED9544}"/>
                </a:ext>
              </a:extLst>
            </p:cNvPr>
            <p:cNvCxnSpPr>
              <a:cxnSpLocks/>
              <a:endCxn id="70" idx="2"/>
            </p:cNvCxnSpPr>
            <p:nvPr/>
          </p:nvCxnSpPr>
          <p:spPr>
            <a:xfrm>
              <a:off x="8871820" y="4635908"/>
              <a:ext cx="1239501" cy="873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Content Placeholder 36">
            <a:extLst>
              <a:ext uri="{FF2B5EF4-FFF2-40B4-BE49-F238E27FC236}">
                <a16:creationId xmlns:a16="http://schemas.microsoft.com/office/drawing/2014/main" id="{307418B5-B1FE-4656-A5EF-6ACB56AD1872}"/>
              </a:ext>
            </a:extLst>
          </p:cNvPr>
          <p:cNvSpPr txBox="1">
            <a:spLocks/>
          </p:cNvSpPr>
          <p:nvPr/>
        </p:nvSpPr>
        <p:spPr>
          <a:xfrm>
            <a:off x="61274" y="1435824"/>
            <a:ext cx="7297821" cy="4813865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Variability: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Some qubits and links fail with higher probability than others 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Avoiding certain links can improve reliability significantly </a:t>
            </a: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45515E-104E-47AD-8F85-B797B7405376}"/>
              </a:ext>
            </a:extLst>
          </p:cNvPr>
          <p:cNvSpPr txBox="1"/>
          <p:nvPr/>
        </p:nvSpPr>
        <p:spPr>
          <a:xfrm flipH="1">
            <a:off x="10361498" y="1632602"/>
            <a:ext cx="1765701" cy="101566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Worst SWAP 40% Chance of Failure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0409BB7-FD46-4B6D-8A85-45B7A0766DA4}"/>
              </a:ext>
            </a:extLst>
          </p:cNvPr>
          <p:cNvSpPr txBox="1"/>
          <p:nvPr/>
        </p:nvSpPr>
        <p:spPr>
          <a:xfrm flipH="1">
            <a:off x="6942977" y="1632601"/>
            <a:ext cx="1958671" cy="1015663"/>
          </a:xfrm>
          <a:prstGeom prst="rect">
            <a:avLst/>
          </a:prstGeom>
          <a:solidFill>
            <a:srgbClr val="6699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Best SWAP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6% probability of Failure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3432D6F-0C24-4DE7-BC6F-70E677BCFD74}"/>
              </a:ext>
            </a:extLst>
          </p:cNvPr>
          <p:cNvSpPr txBox="1"/>
          <p:nvPr/>
        </p:nvSpPr>
        <p:spPr>
          <a:xfrm>
            <a:off x="0" y="5960272"/>
            <a:ext cx="3655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Tannu et al. [ASPLOS’19]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9DB4658F-70D0-4224-9A71-36C0DB2FAAA9}"/>
              </a:ext>
            </a:extLst>
          </p:cNvPr>
          <p:cNvSpPr/>
          <p:nvPr/>
        </p:nvSpPr>
        <p:spPr>
          <a:xfrm>
            <a:off x="0" y="5563148"/>
            <a:ext cx="12192000" cy="1286016"/>
          </a:xfrm>
          <a:prstGeom prst="roundRect">
            <a:avLst>
              <a:gd name="adj" fmla="val 0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Exploit variation in error rates to improve reliability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(assign more operations on reliable qubits/links)</a:t>
            </a:r>
          </a:p>
        </p:txBody>
      </p:sp>
    </p:spTree>
    <p:extLst>
      <p:ext uri="{BB962C8B-B14F-4D97-AF65-F5344CB8AC3E}">
        <p14:creationId xmlns:p14="http://schemas.microsoft.com/office/powerpoint/2010/main" val="24047896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7" grpId="0" animBg="1"/>
      <p:bldP spid="8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FA5E5E6-8497-4979-A138-5931C64E995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52AE2DB5-4517-4C79-AADE-245F3E0058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6449B62-AD88-4E71-9E45-326F33873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" y="0"/>
            <a:ext cx="3327554" cy="677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0802AA3-CD79-40E0-A746-01C0CABA52A1}"/>
              </a:ext>
            </a:extLst>
          </p:cNvPr>
          <p:cNvSpPr txBox="1"/>
          <p:nvPr/>
        </p:nvSpPr>
        <p:spPr>
          <a:xfrm>
            <a:off x="2507802" y="2474893"/>
            <a:ext cx="46736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TI-83 Plus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Launched: 1999</a:t>
            </a:r>
          </a:p>
        </p:txBody>
      </p:sp>
      <p:pic>
        <p:nvPicPr>
          <p:cNvPr id="1028" name="Picture 4" descr="oceanside_preview">
            <a:extLst>
              <a:ext uri="{FF2B5EF4-FFF2-40B4-BE49-F238E27FC236}">
                <a16:creationId xmlns:a16="http://schemas.microsoft.com/office/drawing/2014/main" id="{009D19CA-41E5-4F71-9DFC-6DEBC4A7D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16837"/>
            <a:ext cx="2387599" cy="159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13A5C11-C1FD-4EFF-A6FC-46A9524DF30D}"/>
              </a:ext>
            </a:extLst>
          </p:cNvPr>
          <p:cNvSpPr txBox="1"/>
          <p:nvPr/>
        </p:nvSpPr>
        <p:spPr>
          <a:xfrm>
            <a:off x="1784717" y="3429000"/>
            <a:ext cx="61198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Hacked In: 2009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AED9819-67C0-4E0F-8622-1312A80D993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03" r="8203"/>
          <a:stretch/>
        </p:blipFill>
        <p:spPr>
          <a:xfrm>
            <a:off x="7733" y="5279313"/>
            <a:ext cx="12192000" cy="156930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E2973F-DF8D-413A-A553-375CC5786A76}"/>
              </a:ext>
            </a:extLst>
          </p:cNvPr>
          <p:cNvCxnSpPr>
            <a:cxnSpLocks/>
          </p:cNvCxnSpPr>
          <p:nvPr/>
        </p:nvCxnSpPr>
        <p:spPr>
          <a:xfrm flipV="1">
            <a:off x="6183424" y="1528277"/>
            <a:ext cx="1896950" cy="1324990"/>
          </a:xfrm>
          <a:prstGeom prst="line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AA64D5E-EB1A-4A8A-A453-4C10E61973F2}"/>
              </a:ext>
            </a:extLst>
          </p:cNvPr>
          <p:cNvCxnSpPr>
            <a:cxnSpLocks/>
          </p:cNvCxnSpPr>
          <p:nvPr/>
        </p:nvCxnSpPr>
        <p:spPr>
          <a:xfrm>
            <a:off x="6333067" y="3887277"/>
            <a:ext cx="1747307" cy="880130"/>
          </a:xfrm>
          <a:prstGeom prst="line">
            <a:avLst/>
          </a:prstGeom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7F0BE7D-595E-45EB-BD8E-DFBD62E353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2475" y="50968"/>
            <a:ext cx="1245763" cy="29197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AF6B9-F22A-4A5C-822E-056BFC94FEB8}"/>
              </a:ext>
            </a:extLst>
          </p:cNvPr>
          <p:cNvSpPr txBox="1"/>
          <p:nvPr/>
        </p:nvSpPr>
        <p:spPr>
          <a:xfrm>
            <a:off x="9712079" y="571500"/>
            <a:ext cx="23692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 1999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Breaking 512-bit RSA  would have required six months on a Cray Supercomputer</a:t>
            </a:r>
          </a:p>
        </p:txBody>
      </p:sp>
      <p:pic>
        <p:nvPicPr>
          <p:cNvPr id="16" name="Picture 4" descr="CPU PROCESSOR INTEL PENTIUM DUAL CORE E2160 1.8GHz 800MHz 1MO LGA775 sla8z  PC: Amazon.co.uk: Computers &amp; Accessories">
            <a:extLst>
              <a:ext uri="{FF2B5EF4-FFF2-40B4-BE49-F238E27FC236}">
                <a16:creationId xmlns:a16="http://schemas.microsoft.com/office/drawing/2014/main" id="{1959D6A6-93C5-4BF0-AE56-7D672ECFEE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6" r="8791"/>
          <a:stretch/>
        </p:blipFill>
        <p:spPr bwMode="auto">
          <a:xfrm>
            <a:off x="8289406" y="3887277"/>
            <a:ext cx="1606457" cy="144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DC1AB93-52D0-4451-85C7-F3C3308FE6A0}"/>
              </a:ext>
            </a:extLst>
          </p:cNvPr>
          <p:cNvSpPr txBox="1"/>
          <p:nvPr/>
        </p:nvSpPr>
        <p:spPr>
          <a:xfrm>
            <a:off x="9903802" y="3930841"/>
            <a:ext cx="217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 2009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Breaking 512-bit RSA  required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73 days on PC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51528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5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84CAE66-66E1-47E4-89D0-94335A4DB676}"/>
              </a:ext>
            </a:extLst>
          </p:cNvPr>
          <p:cNvSpPr txBox="1">
            <a:spLocks/>
          </p:cNvSpPr>
          <p:nvPr/>
        </p:nvSpPr>
        <p:spPr>
          <a:xfrm>
            <a:off x="4278986" y="911573"/>
            <a:ext cx="4542141" cy="2898761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90000"/>
                </a:srgbClr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6687F1B-230C-4712-9CF1-080D2C26471F}"/>
              </a:ext>
            </a:extLst>
          </p:cNvPr>
          <p:cNvCxnSpPr>
            <a:cxnSpLocks/>
          </p:cNvCxnSpPr>
          <p:nvPr/>
        </p:nvCxnSpPr>
        <p:spPr>
          <a:xfrm>
            <a:off x="7712231" y="2451763"/>
            <a:ext cx="389597" cy="0"/>
          </a:xfrm>
          <a:prstGeom prst="straightConnector1">
            <a:avLst/>
          </a:prstGeom>
          <a:ln w="57150">
            <a:solidFill>
              <a:schemeClr val="bg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7207AD5B-3643-4D4D-BEE4-4A0A10F388B1}"/>
              </a:ext>
            </a:extLst>
          </p:cNvPr>
          <p:cNvSpPr/>
          <p:nvPr/>
        </p:nvSpPr>
        <p:spPr>
          <a:xfrm>
            <a:off x="-13857" y="-403218"/>
            <a:ext cx="12205857" cy="726121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70029AC-F4BB-4D9E-BB52-43E79C64891D}"/>
              </a:ext>
            </a:extLst>
          </p:cNvPr>
          <p:cNvCxnSpPr>
            <a:cxnSpLocks/>
          </p:cNvCxnSpPr>
          <p:nvPr/>
        </p:nvCxnSpPr>
        <p:spPr>
          <a:xfrm>
            <a:off x="974823" y="1053810"/>
            <a:ext cx="0" cy="537777"/>
          </a:xfrm>
          <a:prstGeom prst="straightConnector1">
            <a:avLst/>
          </a:prstGeom>
          <a:ln w="57150">
            <a:solidFill>
              <a:schemeClr val="bg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 descr=" 8">
            <a:extLst>
              <a:ext uri="{FF2B5EF4-FFF2-40B4-BE49-F238E27FC236}">
                <a16:creationId xmlns:a16="http://schemas.microsoft.com/office/drawing/2014/main" id="{738CC70E-A413-4953-94D5-1EE05B4D698A}"/>
              </a:ext>
            </a:extLst>
          </p:cNvPr>
          <p:cNvSpPr txBox="1"/>
          <p:nvPr/>
        </p:nvSpPr>
        <p:spPr>
          <a:xfrm>
            <a:off x="149324" y="124529"/>
            <a:ext cx="1650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Quantum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Program</a:t>
            </a:r>
          </a:p>
        </p:txBody>
      </p:sp>
      <p:sp>
        <p:nvSpPr>
          <p:cNvPr id="48" name="Thought Bubble: Cloud 47">
            <a:extLst>
              <a:ext uri="{FF2B5EF4-FFF2-40B4-BE49-F238E27FC236}">
                <a16:creationId xmlns:a16="http://schemas.microsoft.com/office/drawing/2014/main" id="{DD08713B-A292-4D30-A0F5-F96B6FAEEE0E}"/>
              </a:ext>
            </a:extLst>
          </p:cNvPr>
          <p:cNvSpPr/>
          <p:nvPr/>
        </p:nvSpPr>
        <p:spPr>
          <a:xfrm>
            <a:off x="7389889" y="-19553"/>
            <a:ext cx="3217557" cy="1295216"/>
          </a:xfrm>
          <a:prstGeom prst="cloudCallout">
            <a:avLst>
              <a:gd name="adj1" fmla="val -94634"/>
              <a:gd name="adj2" fmla="val 916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Correlated Errors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AFDA2A2-9A77-435C-8885-970C5D92B004}"/>
              </a:ext>
            </a:extLst>
          </p:cNvPr>
          <p:cNvGrpSpPr/>
          <p:nvPr/>
        </p:nvGrpSpPr>
        <p:grpSpPr>
          <a:xfrm>
            <a:off x="328205" y="1766594"/>
            <a:ext cx="1369869" cy="1366213"/>
            <a:chOff x="7192652" y="1876573"/>
            <a:chExt cx="2262433" cy="2188487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34EBEBC-5A1B-4761-96F6-B818D2ED179F}"/>
                </a:ext>
              </a:extLst>
            </p:cNvPr>
            <p:cNvSpPr/>
            <p:nvPr/>
          </p:nvSpPr>
          <p:spPr>
            <a:xfrm>
              <a:off x="8065227" y="1988332"/>
              <a:ext cx="545126" cy="53643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B92E4C8-4A1E-4521-BE9A-CE1DFEA867F1}"/>
                </a:ext>
              </a:extLst>
            </p:cNvPr>
            <p:cNvSpPr/>
            <p:nvPr/>
          </p:nvSpPr>
          <p:spPr>
            <a:xfrm>
              <a:off x="8784233" y="1958874"/>
              <a:ext cx="545126" cy="53643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F9ECF1C1-CECF-4C4C-8C5F-A3166089C401}"/>
                </a:ext>
              </a:extLst>
            </p:cNvPr>
            <p:cNvSpPr/>
            <p:nvPr/>
          </p:nvSpPr>
          <p:spPr>
            <a:xfrm>
              <a:off x="7346221" y="2727815"/>
              <a:ext cx="545126" cy="53643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96A7DF14-CA38-444D-86A6-A82823B8F67B}"/>
                </a:ext>
              </a:extLst>
            </p:cNvPr>
            <p:cNvSpPr/>
            <p:nvPr/>
          </p:nvSpPr>
          <p:spPr>
            <a:xfrm>
              <a:off x="8065227" y="2727815"/>
              <a:ext cx="545126" cy="53643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799CFB06-0C2A-430F-A30F-4A03A25AF9DF}"/>
                </a:ext>
              </a:extLst>
            </p:cNvPr>
            <p:cNvSpPr/>
            <p:nvPr/>
          </p:nvSpPr>
          <p:spPr>
            <a:xfrm>
              <a:off x="8784233" y="2698357"/>
              <a:ext cx="545126" cy="53643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7A9870C8-9BF6-40E5-B95F-1FEA0824AE2D}"/>
                </a:ext>
              </a:extLst>
            </p:cNvPr>
            <p:cNvSpPr/>
            <p:nvPr/>
          </p:nvSpPr>
          <p:spPr>
            <a:xfrm>
              <a:off x="7346221" y="3446322"/>
              <a:ext cx="545126" cy="53643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5BCAF682-6571-4CDE-9546-25AD3A6EE344}"/>
                </a:ext>
              </a:extLst>
            </p:cNvPr>
            <p:cNvSpPr/>
            <p:nvPr/>
          </p:nvSpPr>
          <p:spPr>
            <a:xfrm>
              <a:off x="8065227" y="3446322"/>
              <a:ext cx="545126" cy="53643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564EDBAF-844C-46B8-B46D-B41C50B9FF1B}"/>
                </a:ext>
              </a:extLst>
            </p:cNvPr>
            <p:cNvSpPr/>
            <p:nvPr/>
          </p:nvSpPr>
          <p:spPr>
            <a:xfrm>
              <a:off x="8784233" y="3416864"/>
              <a:ext cx="545126" cy="53643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3432C11A-3EEF-49BF-B16A-3C1661D9E113}"/>
                </a:ext>
              </a:extLst>
            </p:cNvPr>
            <p:cNvSpPr/>
            <p:nvPr/>
          </p:nvSpPr>
          <p:spPr>
            <a:xfrm>
              <a:off x="7346220" y="1988333"/>
              <a:ext cx="545127" cy="53643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BF8A465F-0651-439C-9C0D-6B3982FECFAF}"/>
                </a:ext>
              </a:extLst>
            </p:cNvPr>
            <p:cNvSpPr/>
            <p:nvPr/>
          </p:nvSpPr>
          <p:spPr>
            <a:xfrm>
              <a:off x="7192652" y="1876573"/>
              <a:ext cx="2262433" cy="2188487"/>
            </a:xfrm>
            <a:prstGeom prst="rect">
              <a:avLst/>
            </a:prstGeom>
            <a:noFill/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86" name="TextBox 85" descr=" 8">
            <a:extLst>
              <a:ext uri="{FF2B5EF4-FFF2-40B4-BE49-F238E27FC236}">
                <a16:creationId xmlns:a16="http://schemas.microsoft.com/office/drawing/2014/main" id="{0F6F3D02-F03F-4E3E-8299-0B5D3CCC1EA3}"/>
              </a:ext>
            </a:extLst>
          </p:cNvPr>
          <p:cNvSpPr txBox="1"/>
          <p:nvPr/>
        </p:nvSpPr>
        <p:spPr>
          <a:xfrm>
            <a:off x="218631" y="3171716"/>
            <a:ext cx="1650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Quantum Computer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2BF0BABF-6AE8-4EF7-A3EC-A7A499ADB3E1}"/>
              </a:ext>
            </a:extLst>
          </p:cNvPr>
          <p:cNvGrpSpPr/>
          <p:nvPr/>
        </p:nvGrpSpPr>
        <p:grpSpPr>
          <a:xfrm>
            <a:off x="1837523" y="1847969"/>
            <a:ext cx="2070368" cy="2197210"/>
            <a:chOff x="1837523" y="1847969"/>
            <a:chExt cx="2070368" cy="2197210"/>
          </a:xfrm>
        </p:grpSpPr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18B93B9D-F6B9-44D2-9BA5-36CF2BBCCB9D}"/>
                </a:ext>
              </a:extLst>
            </p:cNvPr>
            <p:cNvCxnSpPr>
              <a:cxnSpLocks/>
            </p:cNvCxnSpPr>
            <p:nvPr/>
          </p:nvCxnSpPr>
          <p:spPr>
            <a:xfrm>
              <a:off x="1837523" y="2465442"/>
              <a:ext cx="410292" cy="11509"/>
            </a:xfrm>
            <a:prstGeom prst="straightConnector1">
              <a:avLst/>
            </a:prstGeom>
            <a:ln w="57150">
              <a:solidFill>
                <a:schemeClr val="bg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DA666D0B-9B8A-4202-8F9C-EDDEB1D51D75}"/>
                </a:ext>
              </a:extLst>
            </p:cNvPr>
            <p:cNvGrpSpPr/>
            <p:nvPr/>
          </p:nvGrpSpPr>
          <p:grpSpPr>
            <a:xfrm>
              <a:off x="2256893" y="1847969"/>
              <a:ext cx="1650998" cy="2197210"/>
              <a:chOff x="2256893" y="1847969"/>
              <a:chExt cx="1650998" cy="2197210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39A18068-3599-4D06-A359-7C204FE123EA}"/>
                  </a:ext>
                </a:extLst>
              </p:cNvPr>
              <p:cNvGrpSpPr/>
              <p:nvPr/>
            </p:nvGrpSpPr>
            <p:grpSpPr>
              <a:xfrm>
                <a:off x="2389028" y="1847969"/>
                <a:ext cx="1369869" cy="1366213"/>
                <a:chOff x="7192652" y="1876573"/>
                <a:chExt cx="2262433" cy="2188487"/>
              </a:xfrm>
            </p:grpSpPr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7F7E9A73-2C49-404D-90E7-D14E2475BD1C}"/>
                    </a:ext>
                  </a:extLst>
                </p:cNvPr>
                <p:cNvSpPr/>
                <p:nvPr/>
              </p:nvSpPr>
              <p:spPr>
                <a:xfrm>
                  <a:off x="8065227" y="1988332"/>
                  <a:ext cx="545126" cy="536436"/>
                </a:xfrm>
                <a:prstGeom prst="ellipse">
                  <a:avLst/>
                </a:prstGeom>
                <a:solidFill>
                  <a:srgbClr val="00B050">
                    <a:alpha val="71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818F7788-2F0E-44E7-A72A-9A07C9CEF4AB}"/>
                    </a:ext>
                  </a:extLst>
                </p:cNvPr>
                <p:cNvSpPr/>
                <p:nvPr/>
              </p:nvSpPr>
              <p:spPr>
                <a:xfrm>
                  <a:off x="8784233" y="1958874"/>
                  <a:ext cx="545126" cy="536436"/>
                </a:xfrm>
                <a:prstGeom prst="ellipse">
                  <a:avLst/>
                </a:prstGeom>
                <a:solidFill>
                  <a:srgbClr val="00B050">
                    <a:alpha val="71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BE9A387D-5E53-4B7B-A0EA-070746C3505B}"/>
                    </a:ext>
                  </a:extLst>
                </p:cNvPr>
                <p:cNvSpPr/>
                <p:nvPr/>
              </p:nvSpPr>
              <p:spPr>
                <a:xfrm>
                  <a:off x="7346221" y="2727815"/>
                  <a:ext cx="545126" cy="536436"/>
                </a:xfrm>
                <a:prstGeom prst="ellipse">
                  <a:avLst/>
                </a:prstGeom>
                <a:solidFill>
                  <a:srgbClr val="FF0000">
                    <a:alpha val="31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0D4E5F6C-5BB9-4FC4-BF33-ED8A8E203391}"/>
                    </a:ext>
                  </a:extLst>
                </p:cNvPr>
                <p:cNvSpPr/>
                <p:nvPr/>
              </p:nvSpPr>
              <p:spPr>
                <a:xfrm>
                  <a:off x="8065227" y="2727815"/>
                  <a:ext cx="545126" cy="536436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30827E42-E91B-4686-9327-2D034979FA00}"/>
                    </a:ext>
                  </a:extLst>
                </p:cNvPr>
                <p:cNvSpPr/>
                <p:nvPr/>
              </p:nvSpPr>
              <p:spPr>
                <a:xfrm>
                  <a:off x="8784233" y="2698357"/>
                  <a:ext cx="545126" cy="536436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D45EF81C-0FDE-44B0-AB1C-DFD34BACDBF8}"/>
                    </a:ext>
                  </a:extLst>
                </p:cNvPr>
                <p:cNvSpPr/>
                <p:nvPr/>
              </p:nvSpPr>
              <p:spPr>
                <a:xfrm>
                  <a:off x="7346221" y="3446322"/>
                  <a:ext cx="545126" cy="536436"/>
                </a:xfrm>
                <a:prstGeom prst="ellipse">
                  <a:avLst/>
                </a:prstGeom>
                <a:solidFill>
                  <a:srgbClr val="FF0000">
                    <a:alpha val="39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00C71221-04CA-4745-9159-9368F5AB9191}"/>
                    </a:ext>
                  </a:extLst>
                </p:cNvPr>
                <p:cNvSpPr/>
                <p:nvPr/>
              </p:nvSpPr>
              <p:spPr>
                <a:xfrm>
                  <a:off x="8065227" y="3446322"/>
                  <a:ext cx="545126" cy="536436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C</a:t>
                  </a:r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7F815198-702A-4E1B-9769-C36961773A7A}"/>
                    </a:ext>
                  </a:extLst>
                </p:cNvPr>
                <p:cNvSpPr/>
                <p:nvPr/>
              </p:nvSpPr>
              <p:spPr>
                <a:xfrm>
                  <a:off x="8784233" y="3416864"/>
                  <a:ext cx="545126" cy="536436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D</a:t>
                  </a:r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214A7DCB-4F28-45F0-ABEA-8A9B908734FF}"/>
                    </a:ext>
                  </a:extLst>
                </p:cNvPr>
                <p:cNvSpPr/>
                <p:nvPr/>
              </p:nvSpPr>
              <p:spPr>
                <a:xfrm>
                  <a:off x="7346220" y="1988333"/>
                  <a:ext cx="545127" cy="536435"/>
                </a:xfrm>
                <a:prstGeom prst="ellipse">
                  <a:avLst/>
                </a:prstGeom>
                <a:solidFill>
                  <a:srgbClr val="FF0000">
                    <a:alpha val="31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29928084-1BD1-4A35-9D7C-4AAD3790B7E4}"/>
                    </a:ext>
                  </a:extLst>
                </p:cNvPr>
                <p:cNvSpPr/>
                <p:nvPr/>
              </p:nvSpPr>
              <p:spPr>
                <a:xfrm>
                  <a:off x="7192652" y="1876573"/>
                  <a:ext cx="2262433" cy="2188487"/>
                </a:xfrm>
                <a:prstGeom prst="rect">
                  <a:avLst/>
                </a:prstGeom>
                <a:noFill/>
                <a:ln w="762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8" name="TextBox 97" descr=" 8">
                <a:extLst>
                  <a:ext uri="{FF2B5EF4-FFF2-40B4-BE49-F238E27FC236}">
                    <a16:creationId xmlns:a16="http://schemas.microsoft.com/office/drawing/2014/main" id="{B65417DB-8DF7-465D-B1E6-E8FD8FBC9473}"/>
                  </a:ext>
                </a:extLst>
              </p:cNvPr>
              <p:cNvSpPr txBox="1"/>
              <p:nvPr/>
            </p:nvSpPr>
            <p:spPr>
              <a:xfrm>
                <a:off x="2256893" y="3214182"/>
                <a:ext cx="165099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Best Mapping</a:t>
                </a:r>
              </a:p>
            </p:txBody>
          </p:sp>
        </p:grpSp>
      </p:grp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13442C6D-C055-469E-9A3F-7E3B21B1558B}"/>
              </a:ext>
            </a:extLst>
          </p:cNvPr>
          <p:cNvCxnSpPr>
            <a:cxnSpLocks/>
          </p:cNvCxnSpPr>
          <p:nvPr/>
        </p:nvCxnSpPr>
        <p:spPr>
          <a:xfrm>
            <a:off x="3922391" y="2479668"/>
            <a:ext cx="410292" cy="11509"/>
          </a:xfrm>
          <a:prstGeom prst="straightConnector1">
            <a:avLst/>
          </a:prstGeom>
          <a:ln w="57150">
            <a:solidFill>
              <a:schemeClr val="bg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A217DBC0-CD43-4450-98A9-16D66ABA1BFF}"/>
              </a:ext>
            </a:extLst>
          </p:cNvPr>
          <p:cNvGrpSpPr/>
          <p:nvPr/>
        </p:nvGrpSpPr>
        <p:grpSpPr>
          <a:xfrm>
            <a:off x="758425" y="5201695"/>
            <a:ext cx="11019152" cy="1569660"/>
            <a:chOff x="758425" y="5201695"/>
            <a:chExt cx="11019152" cy="1569660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7F111C73-BB52-4D40-90A8-A5E24F127A43}"/>
                </a:ext>
              </a:extLst>
            </p:cNvPr>
            <p:cNvGrpSpPr/>
            <p:nvPr/>
          </p:nvGrpSpPr>
          <p:grpSpPr>
            <a:xfrm>
              <a:off x="4220803" y="5447916"/>
              <a:ext cx="7556774" cy="1077218"/>
              <a:chOff x="4220803" y="5447916"/>
              <a:chExt cx="7556774" cy="1077218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E376C6D4-FCC9-4C0B-946F-7279E0F7A24A}"/>
                  </a:ext>
                </a:extLst>
              </p:cNvPr>
              <p:cNvSpPr/>
              <p:nvPr/>
            </p:nvSpPr>
            <p:spPr>
              <a:xfrm>
                <a:off x="4220803" y="5447916"/>
                <a:ext cx="2210862" cy="1077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  <a:sym typeface="Wingdings" panose="05000000000000000000" pitchFamily="2" charset="2"/>
                  </a:rPr>
                  <a:t>Correlated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  <a:sym typeface="Wingdings" panose="05000000000000000000" pitchFamily="2" charset="2"/>
                  </a:rPr>
                  <a:t>Errors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8938B928-0E60-4C27-B84D-9DB8891EB333}"/>
                  </a:ext>
                </a:extLst>
              </p:cNvPr>
              <p:cNvSpPr/>
              <p:nvPr/>
            </p:nvSpPr>
            <p:spPr>
              <a:xfrm>
                <a:off x="7587006" y="5447916"/>
                <a:ext cx="4190571" cy="1077218"/>
              </a:xfrm>
              <a:prstGeom prst="rect">
                <a:avLst/>
              </a:prstGeom>
              <a:ln w="12700">
                <a:solidFill>
                  <a:schemeClr val="bg2">
                    <a:lumMod val="75000"/>
                  </a:schemeClr>
                </a:solidFill>
                <a:prstDash val="dash"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Incorrect output more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probable than correct </a:t>
                </a:r>
              </a:p>
            </p:txBody>
          </p: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01A85ED8-D52A-4D28-A764-23F2918EE5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95610" y="5986525"/>
                <a:ext cx="604199" cy="0"/>
              </a:xfrm>
              <a:prstGeom prst="straightConnector1">
                <a:avLst/>
              </a:prstGeom>
              <a:ln w="57150">
                <a:solidFill>
                  <a:schemeClr val="bg2">
                    <a:lumMod val="7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13EA936D-76B9-4CFE-8D20-DA71697A17A3}"/>
                </a:ext>
              </a:extLst>
            </p:cNvPr>
            <p:cNvSpPr/>
            <p:nvPr/>
          </p:nvSpPr>
          <p:spPr>
            <a:xfrm>
              <a:off x="758425" y="5201695"/>
              <a:ext cx="2460930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Same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Mapping for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 Trials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092445D-1081-4ECB-9045-B44C386AF152}"/>
                </a:ext>
              </a:extLst>
            </p:cNvPr>
            <p:cNvCxnSpPr>
              <a:cxnSpLocks/>
            </p:cNvCxnSpPr>
            <p:nvPr/>
          </p:nvCxnSpPr>
          <p:spPr>
            <a:xfrm>
              <a:off x="3370695" y="5986525"/>
              <a:ext cx="604199" cy="0"/>
            </a:xfrm>
            <a:prstGeom prst="straightConnector1">
              <a:avLst/>
            </a:prstGeom>
            <a:ln w="57150"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ADBBD89A-6DCA-4F3C-AC5A-3D13CB9248A6}"/>
              </a:ext>
            </a:extLst>
          </p:cNvPr>
          <p:cNvGrpSpPr/>
          <p:nvPr/>
        </p:nvGrpSpPr>
        <p:grpSpPr>
          <a:xfrm>
            <a:off x="4602474" y="319325"/>
            <a:ext cx="2576742" cy="4178212"/>
            <a:chOff x="4602474" y="319325"/>
            <a:chExt cx="2576742" cy="417821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44A2D3C-C816-427C-82AF-B29D6D538FC1}"/>
                </a:ext>
              </a:extLst>
            </p:cNvPr>
            <p:cNvGrpSpPr/>
            <p:nvPr/>
          </p:nvGrpSpPr>
          <p:grpSpPr>
            <a:xfrm>
              <a:off x="4638965" y="319325"/>
              <a:ext cx="1044717" cy="958073"/>
              <a:chOff x="7192652" y="1876573"/>
              <a:chExt cx="2262433" cy="2188487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7AFAC32A-C9F0-45D1-9D73-F0E2EAC4AB04}"/>
                  </a:ext>
                </a:extLst>
              </p:cNvPr>
              <p:cNvSpPr/>
              <p:nvPr/>
            </p:nvSpPr>
            <p:spPr>
              <a:xfrm>
                <a:off x="8065227" y="1988332"/>
                <a:ext cx="545126" cy="536436"/>
              </a:xfrm>
              <a:prstGeom prst="ellipse">
                <a:avLst/>
              </a:prstGeom>
              <a:solidFill>
                <a:srgbClr val="00B050">
                  <a:alpha val="71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B2DFF241-90AE-4149-98F6-F9C61C61E465}"/>
                  </a:ext>
                </a:extLst>
              </p:cNvPr>
              <p:cNvSpPr/>
              <p:nvPr/>
            </p:nvSpPr>
            <p:spPr>
              <a:xfrm>
                <a:off x="8784233" y="1958874"/>
                <a:ext cx="545126" cy="536436"/>
              </a:xfrm>
              <a:prstGeom prst="ellipse">
                <a:avLst/>
              </a:prstGeom>
              <a:solidFill>
                <a:srgbClr val="00B050">
                  <a:alpha val="71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C047A75E-7F31-47C2-812C-C7EC33E6A79A}"/>
                  </a:ext>
                </a:extLst>
              </p:cNvPr>
              <p:cNvSpPr/>
              <p:nvPr/>
            </p:nvSpPr>
            <p:spPr>
              <a:xfrm>
                <a:off x="7346221" y="2727815"/>
                <a:ext cx="545126" cy="536436"/>
              </a:xfrm>
              <a:prstGeom prst="ellipse">
                <a:avLst/>
              </a:prstGeom>
              <a:solidFill>
                <a:srgbClr val="FF0000">
                  <a:alpha val="31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6593A864-548D-4CD1-BB5B-F568F82CAB34}"/>
                  </a:ext>
                </a:extLst>
              </p:cNvPr>
              <p:cNvSpPr/>
              <p:nvPr/>
            </p:nvSpPr>
            <p:spPr>
              <a:xfrm>
                <a:off x="8065227" y="2727815"/>
                <a:ext cx="545126" cy="53643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A</a:t>
                </a: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7E3B778-6B3E-4282-9294-B6F0056E7355}"/>
                  </a:ext>
                </a:extLst>
              </p:cNvPr>
              <p:cNvSpPr/>
              <p:nvPr/>
            </p:nvSpPr>
            <p:spPr>
              <a:xfrm>
                <a:off x="8784233" y="2698357"/>
                <a:ext cx="545126" cy="53643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B</a:t>
                </a: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D7EA8993-9895-4835-B849-8B043C3678AE}"/>
                  </a:ext>
                </a:extLst>
              </p:cNvPr>
              <p:cNvSpPr/>
              <p:nvPr/>
            </p:nvSpPr>
            <p:spPr>
              <a:xfrm>
                <a:off x="7346221" y="3446322"/>
                <a:ext cx="545126" cy="536436"/>
              </a:xfrm>
              <a:prstGeom prst="ellipse">
                <a:avLst/>
              </a:prstGeom>
              <a:solidFill>
                <a:srgbClr val="FF0000">
                  <a:alpha val="39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7A8D1C4E-3993-48F4-9EEB-412AFD7D5784}"/>
                  </a:ext>
                </a:extLst>
              </p:cNvPr>
              <p:cNvSpPr/>
              <p:nvPr/>
            </p:nvSpPr>
            <p:spPr>
              <a:xfrm>
                <a:off x="8065227" y="3446322"/>
                <a:ext cx="545126" cy="53643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</a:t>
                </a: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CBDA8A5E-8FC6-487C-8B65-BE15AD59A3F7}"/>
                  </a:ext>
                </a:extLst>
              </p:cNvPr>
              <p:cNvSpPr/>
              <p:nvPr/>
            </p:nvSpPr>
            <p:spPr>
              <a:xfrm>
                <a:off x="8784233" y="3416864"/>
                <a:ext cx="545126" cy="53643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D</a:t>
                </a: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B65ED9C4-A5A2-42E5-8256-5437A91EC421}"/>
                  </a:ext>
                </a:extLst>
              </p:cNvPr>
              <p:cNvSpPr/>
              <p:nvPr/>
            </p:nvSpPr>
            <p:spPr>
              <a:xfrm>
                <a:off x="7346220" y="1988333"/>
                <a:ext cx="545127" cy="536435"/>
              </a:xfrm>
              <a:prstGeom prst="ellipse">
                <a:avLst/>
              </a:prstGeom>
              <a:solidFill>
                <a:srgbClr val="FF0000">
                  <a:alpha val="31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77AB2CA-EB3D-4BD2-AF54-D8FFF4D54E55}"/>
                  </a:ext>
                </a:extLst>
              </p:cNvPr>
              <p:cNvSpPr/>
              <p:nvPr/>
            </p:nvSpPr>
            <p:spPr>
              <a:xfrm>
                <a:off x="7192652" y="1876573"/>
                <a:ext cx="2262433" cy="2188487"/>
              </a:xfrm>
              <a:prstGeom prst="rect">
                <a:avLst/>
              </a:prstGeom>
              <a:noFill/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282230-DEB4-4A11-B4B8-276418A130E9}"/>
                </a:ext>
              </a:extLst>
            </p:cNvPr>
            <p:cNvSpPr txBox="1"/>
            <p:nvPr/>
          </p:nvSpPr>
          <p:spPr>
            <a:xfrm>
              <a:off x="5813308" y="608420"/>
              <a:ext cx="1001319" cy="398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Trial 1</a:t>
              </a: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1333FA58-AE61-4E64-B525-EA215F444AAE}"/>
                </a:ext>
              </a:extLst>
            </p:cNvPr>
            <p:cNvGrpSpPr/>
            <p:nvPr/>
          </p:nvGrpSpPr>
          <p:grpSpPr>
            <a:xfrm>
              <a:off x="4638965" y="1600248"/>
              <a:ext cx="2148723" cy="958073"/>
              <a:chOff x="3720727" y="1577099"/>
              <a:chExt cx="2148723" cy="958073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76295129-B58F-4A4F-8108-1BC210955F2D}"/>
                  </a:ext>
                </a:extLst>
              </p:cNvPr>
              <p:cNvGrpSpPr/>
              <p:nvPr/>
            </p:nvGrpSpPr>
            <p:grpSpPr>
              <a:xfrm>
                <a:off x="3720727" y="1577099"/>
                <a:ext cx="1044717" cy="958073"/>
                <a:chOff x="7192652" y="1876573"/>
                <a:chExt cx="2262433" cy="2188487"/>
              </a:xfrm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0F8D006F-214A-4B94-95E5-B29B2D212F31}"/>
                    </a:ext>
                  </a:extLst>
                </p:cNvPr>
                <p:cNvSpPr/>
                <p:nvPr/>
              </p:nvSpPr>
              <p:spPr>
                <a:xfrm>
                  <a:off x="8065227" y="1988332"/>
                  <a:ext cx="545126" cy="536436"/>
                </a:xfrm>
                <a:prstGeom prst="ellipse">
                  <a:avLst/>
                </a:prstGeom>
                <a:solidFill>
                  <a:srgbClr val="00B050">
                    <a:alpha val="4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3B3F5F36-EC45-4086-BFC0-CE94598E3134}"/>
                    </a:ext>
                  </a:extLst>
                </p:cNvPr>
                <p:cNvSpPr/>
                <p:nvPr/>
              </p:nvSpPr>
              <p:spPr>
                <a:xfrm>
                  <a:off x="8784233" y="1958874"/>
                  <a:ext cx="545126" cy="536436"/>
                </a:xfrm>
                <a:prstGeom prst="ellipse">
                  <a:avLst/>
                </a:prstGeom>
                <a:solidFill>
                  <a:srgbClr val="00B050">
                    <a:alpha val="41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D867CA8C-8B92-45E8-A8BF-7E3C2206E898}"/>
                    </a:ext>
                  </a:extLst>
                </p:cNvPr>
                <p:cNvSpPr/>
                <p:nvPr/>
              </p:nvSpPr>
              <p:spPr>
                <a:xfrm>
                  <a:off x="7346221" y="2727815"/>
                  <a:ext cx="545126" cy="536436"/>
                </a:xfrm>
                <a:prstGeom prst="ellipse">
                  <a:avLst/>
                </a:prstGeom>
                <a:solidFill>
                  <a:srgbClr val="FF0000">
                    <a:alpha val="38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1AF1549C-7825-4214-84EA-A97382268C9A}"/>
                    </a:ext>
                  </a:extLst>
                </p:cNvPr>
                <p:cNvSpPr/>
                <p:nvPr/>
              </p:nvSpPr>
              <p:spPr>
                <a:xfrm>
                  <a:off x="8065227" y="2727815"/>
                  <a:ext cx="545126" cy="536436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D7156820-ADF5-4E0E-8698-1447D92E8BD2}"/>
                    </a:ext>
                  </a:extLst>
                </p:cNvPr>
                <p:cNvSpPr/>
                <p:nvPr/>
              </p:nvSpPr>
              <p:spPr>
                <a:xfrm>
                  <a:off x="8784233" y="2698357"/>
                  <a:ext cx="545126" cy="536436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BB4B53F1-0A6E-43B1-BF6F-25B049976976}"/>
                    </a:ext>
                  </a:extLst>
                </p:cNvPr>
                <p:cNvSpPr/>
                <p:nvPr/>
              </p:nvSpPr>
              <p:spPr>
                <a:xfrm>
                  <a:off x="7346221" y="3446322"/>
                  <a:ext cx="545126" cy="536436"/>
                </a:xfrm>
                <a:prstGeom prst="ellipse">
                  <a:avLst/>
                </a:prstGeom>
                <a:solidFill>
                  <a:srgbClr val="FF0000">
                    <a:alpha val="41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0C0F4D37-96C1-4720-B2D6-D8B2495F5EFF}"/>
                    </a:ext>
                  </a:extLst>
                </p:cNvPr>
                <p:cNvSpPr/>
                <p:nvPr/>
              </p:nvSpPr>
              <p:spPr>
                <a:xfrm>
                  <a:off x="8065227" y="3446322"/>
                  <a:ext cx="545126" cy="536436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C</a:t>
                  </a:r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1E88BA18-975F-4233-8747-062E97790902}"/>
                    </a:ext>
                  </a:extLst>
                </p:cNvPr>
                <p:cNvSpPr/>
                <p:nvPr/>
              </p:nvSpPr>
              <p:spPr>
                <a:xfrm>
                  <a:off x="8784233" y="3416864"/>
                  <a:ext cx="545126" cy="536436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D</a:t>
                  </a:r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54C053B4-1A9B-4ED4-A574-5DF25E461C02}"/>
                    </a:ext>
                  </a:extLst>
                </p:cNvPr>
                <p:cNvSpPr/>
                <p:nvPr/>
              </p:nvSpPr>
              <p:spPr>
                <a:xfrm>
                  <a:off x="7346220" y="1988333"/>
                  <a:ext cx="545127" cy="536435"/>
                </a:xfrm>
                <a:prstGeom prst="ellipse">
                  <a:avLst/>
                </a:prstGeom>
                <a:solidFill>
                  <a:srgbClr val="FF0000">
                    <a:alpha val="38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F8BEF594-7B50-4ED7-8F28-DC1CAF5A046E}"/>
                    </a:ext>
                  </a:extLst>
                </p:cNvPr>
                <p:cNvSpPr/>
                <p:nvPr/>
              </p:nvSpPr>
              <p:spPr>
                <a:xfrm>
                  <a:off x="7192652" y="1876573"/>
                  <a:ext cx="2262433" cy="2188487"/>
                </a:xfrm>
                <a:prstGeom prst="rect">
                  <a:avLst/>
                </a:prstGeom>
                <a:noFill/>
                <a:ln w="762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2510418-9085-471E-AB85-CFA631946A5F}"/>
                  </a:ext>
                </a:extLst>
              </p:cNvPr>
              <p:cNvSpPr txBox="1"/>
              <p:nvPr/>
            </p:nvSpPr>
            <p:spPr>
              <a:xfrm>
                <a:off x="4868131" y="1991231"/>
                <a:ext cx="1001319" cy="398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Trial 2</a:t>
                </a:r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19B85CB6-F599-4561-8F36-86B2E963C0D1}"/>
                </a:ext>
              </a:extLst>
            </p:cNvPr>
            <p:cNvGrpSpPr/>
            <p:nvPr/>
          </p:nvGrpSpPr>
          <p:grpSpPr>
            <a:xfrm>
              <a:off x="4602474" y="2271196"/>
              <a:ext cx="2576742" cy="2226341"/>
              <a:chOff x="4602474" y="2271196"/>
              <a:chExt cx="2576742" cy="2226341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46AE680-5B4E-4BE3-AB68-8B0FC2699814}"/>
                  </a:ext>
                </a:extLst>
              </p:cNvPr>
              <p:cNvSpPr/>
              <p:nvPr/>
            </p:nvSpPr>
            <p:spPr>
              <a:xfrm>
                <a:off x="4602474" y="2692063"/>
                <a:ext cx="111769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942ADD50-AD89-4728-AB54-7C2BA74DE64C}"/>
                  </a:ext>
                </a:extLst>
              </p:cNvPr>
              <p:cNvGrpSpPr/>
              <p:nvPr/>
            </p:nvGrpSpPr>
            <p:grpSpPr>
              <a:xfrm>
                <a:off x="4638965" y="3539464"/>
                <a:ext cx="2210692" cy="958073"/>
                <a:chOff x="3720727" y="3516315"/>
                <a:chExt cx="2210692" cy="958073"/>
              </a:xfrm>
            </p:grpSpPr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637D8A2F-1A72-48F1-B2BD-660F215F6A13}"/>
                    </a:ext>
                  </a:extLst>
                </p:cNvPr>
                <p:cNvGrpSpPr/>
                <p:nvPr/>
              </p:nvGrpSpPr>
              <p:grpSpPr>
                <a:xfrm>
                  <a:off x="3720727" y="3516315"/>
                  <a:ext cx="1044717" cy="958073"/>
                  <a:chOff x="7192652" y="1876573"/>
                  <a:chExt cx="2262433" cy="2188487"/>
                </a:xfrm>
              </p:grpSpPr>
              <p:sp>
                <p:nvSpPr>
                  <p:cNvPr id="16" name="Oval 15">
                    <a:extLst>
                      <a:ext uri="{FF2B5EF4-FFF2-40B4-BE49-F238E27FC236}">
                        <a16:creationId xmlns:a16="http://schemas.microsoft.com/office/drawing/2014/main" id="{0DD9B400-8318-44A9-9BD6-2B9BB4B27856}"/>
                      </a:ext>
                    </a:extLst>
                  </p:cNvPr>
                  <p:cNvSpPr/>
                  <p:nvPr/>
                </p:nvSpPr>
                <p:spPr>
                  <a:xfrm>
                    <a:off x="8065227" y="1988332"/>
                    <a:ext cx="545126" cy="536436"/>
                  </a:xfrm>
                  <a:prstGeom prst="ellipse">
                    <a:avLst/>
                  </a:prstGeom>
                  <a:solidFill>
                    <a:srgbClr val="00B050">
                      <a:alpha val="43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" name="Oval 16">
                    <a:extLst>
                      <a:ext uri="{FF2B5EF4-FFF2-40B4-BE49-F238E27FC236}">
                        <a16:creationId xmlns:a16="http://schemas.microsoft.com/office/drawing/2014/main" id="{BC178FC1-E95E-4A58-91CD-3DDFB6B96D14}"/>
                      </a:ext>
                    </a:extLst>
                  </p:cNvPr>
                  <p:cNvSpPr/>
                  <p:nvPr/>
                </p:nvSpPr>
                <p:spPr>
                  <a:xfrm>
                    <a:off x="8784233" y="1958874"/>
                    <a:ext cx="545126" cy="536436"/>
                  </a:xfrm>
                  <a:prstGeom prst="ellipse">
                    <a:avLst/>
                  </a:prstGeom>
                  <a:solidFill>
                    <a:srgbClr val="00B050">
                      <a:alpha val="43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" name="Oval 17">
                    <a:extLst>
                      <a:ext uri="{FF2B5EF4-FFF2-40B4-BE49-F238E27FC236}">
                        <a16:creationId xmlns:a16="http://schemas.microsoft.com/office/drawing/2014/main" id="{87B2A439-5B14-41EB-B9D2-DA4B019CEAA9}"/>
                      </a:ext>
                    </a:extLst>
                  </p:cNvPr>
                  <p:cNvSpPr/>
                  <p:nvPr/>
                </p:nvSpPr>
                <p:spPr>
                  <a:xfrm>
                    <a:off x="7346221" y="2727815"/>
                    <a:ext cx="545126" cy="536436"/>
                  </a:xfrm>
                  <a:prstGeom prst="ellipse">
                    <a:avLst/>
                  </a:prstGeom>
                  <a:solidFill>
                    <a:srgbClr val="FF0000">
                      <a:alpha val="43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" name="Oval 18">
                    <a:extLst>
                      <a:ext uri="{FF2B5EF4-FFF2-40B4-BE49-F238E27FC236}">
                        <a16:creationId xmlns:a16="http://schemas.microsoft.com/office/drawing/2014/main" id="{351DC606-B772-4E37-B997-CAE288A04D92}"/>
                      </a:ext>
                    </a:extLst>
                  </p:cNvPr>
                  <p:cNvSpPr/>
                  <p:nvPr/>
                </p:nvSpPr>
                <p:spPr>
                  <a:xfrm>
                    <a:off x="8065227" y="2727815"/>
                    <a:ext cx="545126" cy="536436"/>
                  </a:xfrm>
                  <a:prstGeom prst="ellipse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rPr>
                      <a:t>A</a:t>
                    </a:r>
                  </a:p>
                </p:txBody>
              </p:sp>
              <p:sp>
                <p:nvSpPr>
                  <p:cNvPr id="20" name="Oval 19">
                    <a:extLst>
                      <a:ext uri="{FF2B5EF4-FFF2-40B4-BE49-F238E27FC236}">
                        <a16:creationId xmlns:a16="http://schemas.microsoft.com/office/drawing/2014/main" id="{BEBC6BBD-DF68-4E2D-A18F-AA03AF44713A}"/>
                      </a:ext>
                    </a:extLst>
                  </p:cNvPr>
                  <p:cNvSpPr/>
                  <p:nvPr/>
                </p:nvSpPr>
                <p:spPr>
                  <a:xfrm>
                    <a:off x="8784233" y="2698357"/>
                    <a:ext cx="545126" cy="536436"/>
                  </a:xfrm>
                  <a:prstGeom prst="ellipse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rPr>
                      <a:t>B</a:t>
                    </a:r>
                  </a:p>
                </p:txBody>
              </p:sp>
              <p:sp>
                <p:nvSpPr>
                  <p:cNvPr id="21" name="Oval 20">
                    <a:extLst>
                      <a:ext uri="{FF2B5EF4-FFF2-40B4-BE49-F238E27FC236}">
                        <a16:creationId xmlns:a16="http://schemas.microsoft.com/office/drawing/2014/main" id="{195E159B-B63B-4022-BD91-289D546224CA}"/>
                      </a:ext>
                    </a:extLst>
                  </p:cNvPr>
                  <p:cNvSpPr/>
                  <p:nvPr/>
                </p:nvSpPr>
                <p:spPr>
                  <a:xfrm>
                    <a:off x="7346221" y="3446322"/>
                    <a:ext cx="545126" cy="536436"/>
                  </a:xfrm>
                  <a:prstGeom prst="ellipse">
                    <a:avLst/>
                  </a:prstGeom>
                  <a:solidFill>
                    <a:srgbClr val="FF0000">
                      <a:alpha val="4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" name="Oval 21">
                    <a:extLst>
                      <a:ext uri="{FF2B5EF4-FFF2-40B4-BE49-F238E27FC236}">
                        <a16:creationId xmlns:a16="http://schemas.microsoft.com/office/drawing/2014/main" id="{AC4D1B99-115A-44B3-A62F-64ADA84159C3}"/>
                      </a:ext>
                    </a:extLst>
                  </p:cNvPr>
                  <p:cNvSpPr/>
                  <p:nvPr/>
                </p:nvSpPr>
                <p:spPr>
                  <a:xfrm>
                    <a:off x="8065227" y="3446322"/>
                    <a:ext cx="545126" cy="536436"/>
                  </a:xfrm>
                  <a:prstGeom prst="ellipse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F83F3D92-0C7E-4D4D-8A2E-43023A07A284}"/>
                      </a:ext>
                    </a:extLst>
                  </p:cNvPr>
                  <p:cNvSpPr/>
                  <p:nvPr/>
                </p:nvSpPr>
                <p:spPr>
                  <a:xfrm>
                    <a:off x="8784233" y="3416864"/>
                    <a:ext cx="545126" cy="536436"/>
                  </a:xfrm>
                  <a:prstGeom prst="ellipse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rPr>
                      <a:t>D</a:t>
                    </a:r>
                  </a:p>
                </p:txBody>
              </p:sp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410AAF16-36C4-4F06-BD53-1C0085F7C6C2}"/>
                      </a:ext>
                    </a:extLst>
                  </p:cNvPr>
                  <p:cNvSpPr/>
                  <p:nvPr/>
                </p:nvSpPr>
                <p:spPr>
                  <a:xfrm>
                    <a:off x="7346220" y="1988333"/>
                    <a:ext cx="545127" cy="536435"/>
                  </a:xfrm>
                  <a:prstGeom prst="ellipse">
                    <a:avLst/>
                  </a:prstGeom>
                  <a:solidFill>
                    <a:srgbClr val="FF0000">
                      <a:alpha val="43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63D8E91E-F76A-4D42-B927-F606B07F01B1}"/>
                      </a:ext>
                    </a:extLst>
                  </p:cNvPr>
                  <p:cNvSpPr/>
                  <p:nvPr/>
                </p:nvSpPr>
                <p:spPr>
                  <a:xfrm>
                    <a:off x="7192652" y="1876573"/>
                    <a:ext cx="2262433" cy="2188487"/>
                  </a:xfrm>
                  <a:prstGeom prst="rect">
                    <a:avLst/>
                  </a:prstGeom>
                  <a:noFill/>
                  <a:ln w="762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D22342BF-4CE2-4BBF-9EB4-F12903C58484}"/>
                    </a:ext>
                  </a:extLst>
                </p:cNvPr>
                <p:cNvSpPr txBox="1"/>
                <p:nvPr/>
              </p:nvSpPr>
              <p:spPr>
                <a:xfrm>
                  <a:off x="4882965" y="3800081"/>
                  <a:ext cx="1048454" cy="3981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Trial N</a:t>
                  </a:r>
                </a:p>
              </p:txBody>
            </p:sp>
          </p:grp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390F8E69-32C4-44EB-ACD8-86D819FD4E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89619" y="2271196"/>
                <a:ext cx="389597" cy="0"/>
              </a:xfrm>
              <a:prstGeom prst="straightConnector1">
                <a:avLst/>
              </a:prstGeom>
              <a:ln w="57150">
                <a:solidFill>
                  <a:schemeClr val="bg2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216F9E93-27F2-4B0A-AA2F-239F91C506EE}"/>
                  </a:ext>
                </a:extLst>
              </p:cNvPr>
              <p:cNvSpPr/>
              <p:nvPr/>
            </p:nvSpPr>
            <p:spPr>
              <a:xfrm>
                <a:off x="5090947" y="2743869"/>
                <a:ext cx="26962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: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6AC681C-3E7B-4383-BD9F-E76AD8B2D374}"/>
              </a:ext>
            </a:extLst>
          </p:cNvPr>
          <p:cNvGrpSpPr/>
          <p:nvPr/>
        </p:nvGrpSpPr>
        <p:grpSpPr>
          <a:xfrm>
            <a:off x="7682562" y="1292842"/>
            <a:ext cx="2990320" cy="2960955"/>
            <a:chOff x="7802426" y="1433298"/>
            <a:chExt cx="2394612" cy="1970184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2A44C660-049E-4608-8793-2C8D19FAC653}"/>
                </a:ext>
              </a:extLst>
            </p:cNvPr>
            <p:cNvGrpSpPr/>
            <p:nvPr/>
          </p:nvGrpSpPr>
          <p:grpSpPr>
            <a:xfrm>
              <a:off x="7802426" y="1433298"/>
              <a:ext cx="2394612" cy="1970184"/>
              <a:chOff x="7972960" y="3506279"/>
              <a:chExt cx="2394612" cy="1970184"/>
            </a:xfrm>
          </p:grpSpPr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3C6FA128-6601-4FD1-9EEF-0FB68E4067DD}"/>
                  </a:ext>
                </a:extLst>
              </p:cNvPr>
              <p:cNvGrpSpPr/>
              <p:nvPr/>
            </p:nvGrpSpPr>
            <p:grpSpPr>
              <a:xfrm>
                <a:off x="8376150" y="3506279"/>
                <a:ext cx="1991422" cy="1352669"/>
                <a:chOff x="9113135" y="2311073"/>
                <a:chExt cx="3538190" cy="1597769"/>
              </a:xfrm>
            </p:grpSpPr>
            <p:grpSp>
              <p:nvGrpSpPr>
                <p:cNvPr id="121" name="Group 120">
                  <a:extLst>
                    <a:ext uri="{FF2B5EF4-FFF2-40B4-BE49-F238E27FC236}">
                      <a16:creationId xmlns:a16="http://schemas.microsoft.com/office/drawing/2014/main" id="{DA4014F6-5694-40A5-B70D-DA371CF050BA}"/>
                    </a:ext>
                  </a:extLst>
                </p:cNvPr>
                <p:cNvGrpSpPr/>
                <p:nvPr/>
              </p:nvGrpSpPr>
              <p:grpSpPr>
                <a:xfrm>
                  <a:off x="9113135" y="2311073"/>
                  <a:ext cx="3538190" cy="1597769"/>
                  <a:chOff x="9603967" y="2447969"/>
                  <a:chExt cx="2556387" cy="1369795"/>
                </a:xfrm>
              </p:grpSpPr>
              <p:cxnSp>
                <p:nvCxnSpPr>
                  <p:cNvPr id="127" name="Straight Arrow Connector 126">
                    <a:extLst>
                      <a:ext uri="{FF2B5EF4-FFF2-40B4-BE49-F238E27FC236}">
                        <a16:creationId xmlns:a16="http://schemas.microsoft.com/office/drawing/2014/main" id="{3756429E-4E06-4CD1-AE5D-27A809EC0F06}"/>
                      </a:ext>
                    </a:extLst>
                  </p:cNvPr>
                  <p:cNvCxnSpPr/>
                  <p:nvPr/>
                </p:nvCxnSpPr>
                <p:spPr>
                  <a:xfrm>
                    <a:off x="9603967" y="3801969"/>
                    <a:ext cx="2556387" cy="0"/>
                  </a:xfrm>
                  <a:prstGeom prst="straightConnector1">
                    <a:avLst/>
                  </a:prstGeom>
                  <a:ln w="28575">
                    <a:solidFill>
                      <a:schemeClr val="bg1"/>
                    </a:solidFill>
                    <a:headEnd type="none" w="med" len="med"/>
                    <a:tailEnd type="arrow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Arrow Connector 127">
                    <a:extLst>
                      <a:ext uri="{FF2B5EF4-FFF2-40B4-BE49-F238E27FC236}">
                        <a16:creationId xmlns:a16="http://schemas.microsoft.com/office/drawing/2014/main" id="{10D76FA6-8EA1-407A-A15C-1D6F7F23B38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9603967" y="2447969"/>
                    <a:ext cx="6448" cy="1369795"/>
                  </a:xfrm>
                  <a:prstGeom prst="straightConnector1">
                    <a:avLst/>
                  </a:prstGeom>
                  <a:ln w="28575">
                    <a:solidFill>
                      <a:schemeClr val="bg1"/>
                    </a:solidFill>
                    <a:headEnd type="none" w="med" len="med"/>
                    <a:tailEnd type="arrow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2" name="Group 121">
                  <a:extLst>
                    <a:ext uri="{FF2B5EF4-FFF2-40B4-BE49-F238E27FC236}">
                      <a16:creationId xmlns:a16="http://schemas.microsoft.com/office/drawing/2014/main" id="{D061B99E-3A84-43AD-BEF1-CF92109CA6C0}"/>
                    </a:ext>
                  </a:extLst>
                </p:cNvPr>
                <p:cNvGrpSpPr/>
                <p:nvPr/>
              </p:nvGrpSpPr>
              <p:grpSpPr>
                <a:xfrm>
                  <a:off x="9288754" y="2983831"/>
                  <a:ext cx="2334825" cy="888163"/>
                  <a:chOff x="9288754" y="2993258"/>
                  <a:chExt cx="2334825" cy="888163"/>
                </a:xfrm>
              </p:grpSpPr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B540C93D-4D0F-4D1F-A3DA-9DF97A00E62C}"/>
                      </a:ext>
                    </a:extLst>
                  </p:cNvPr>
                  <p:cNvSpPr/>
                  <p:nvPr/>
                </p:nvSpPr>
                <p:spPr>
                  <a:xfrm>
                    <a:off x="9980250" y="3325183"/>
                    <a:ext cx="446839" cy="556238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4C1E5D76-F9D4-44AE-ADA7-8AC251CC1B11}"/>
                      </a:ext>
                    </a:extLst>
                  </p:cNvPr>
                  <p:cNvSpPr/>
                  <p:nvPr/>
                </p:nvSpPr>
                <p:spPr>
                  <a:xfrm>
                    <a:off x="11227139" y="2993258"/>
                    <a:ext cx="396440" cy="888163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E49CDEC1-954C-4F59-B3C2-70B30CC05408}"/>
                      </a:ext>
                    </a:extLst>
                  </p:cNvPr>
                  <p:cNvSpPr/>
                  <p:nvPr/>
                </p:nvSpPr>
                <p:spPr>
                  <a:xfrm>
                    <a:off x="9288754" y="3689384"/>
                    <a:ext cx="505552" cy="192037"/>
                  </a:xfrm>
                  <a:prstGeom prst="rect">
                    <a:avLst/>
                  </a:prstGeom>
                  <a:solidFill>
                    <a:srgbClr val="FF0000">
                      <a:alpha val="33000"/>
                    </a:srgb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F80D38BB-9184-4585-9D38-956CEC83F6E9}"/>
                      </a:ext>
                    </a:extLst>
                  </p:cNvPr>
                  <p:cNvSpPr/>
                  <p:nvPr/>
                </p:nvSpPr>
                <p:spPr>
                  <a:xfrm>
                    <a:off x="10613033" y="3492816"/>
                    <a:ext cx="428162" cy="388605"/>
                  </a:xfrm>
                  <a:prstGeom prst="rect">
                    <a:avLst/>
                  </a:prstGeom>
                  <a:solidFill>
                    <a:srgbClr val="FF0000">
                      <a:alpha val="33000"/>
                    </a:srgb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2295C14E-003C-4D33-8179-605E8DADBAF6}"/>
                  </a:ext>
                </a:extLst>
              </p:cNvPr>
              <p:cNvSpPr txBox="1"/>
              <p:nvPr/>
            </p:nvSpPr>
            <p:spPr>
              <a:xfrm>
                <a:off x="8745472" y="5076353"/>
                <a:ext cx="95250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Output</a:t>
                </a: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F353B2FF-039F-4133-9AE7-59A432A99ABC}"/>
                  </a:ext>
                </a:extLst>
              </p:cNvPr>
              <p:cNvSpPr txBox="1"/>
              <p:nvPr/>
            </p:nvSpPr>
            <p:spPr>
              <a:xfrm rot="16200000">
                <a:off x="7481159" y="4037132"/>
                <a:ext cx="138371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Probability</a:t>
                </a:r>
              </a:p>
            </p:txBody>
          </p:sp>
        </p:grp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CEF49CA2-7A61-4DD4-A4FF-C4EDAA35720A}"/>
                </a:ext>
              </a:extLst>
            </p:cNvPr>
            <p:cNvSpPr txBox="1"/>
            <p:nvPr/>
          </p:nvSpPr>
          <p:spPr>
            <a:xfrm>
              <a:off x="8242819" y="2380398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0.1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DFFB6BA5-D1F5-4053-AFBA-0AAF32DC6E25}"/>
                </a:ext>
              </a:extLst>
            </p:cNvPr>
            <p:cNvSpPr txBox="1"/>
            <p:nvPr/>
          </p:nvSpPr>
          <p:spPr>
            <a:xfrm>
              <a:off x="8623957" y="2067014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0.3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A5A45CD2-BEB4-4AFA-9DB0-348A1037DC24}"/>
                </a:ext>
              </a:extLst>
            </p:cNvPr>
            <p:cNvSpPr txBox="1"/>
            <p:nvPr/>
          </p:nvSpPr>
          <p:spPr>
            <a:xfrm>
              <a:off x="8969770" y="2221869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0.2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83401D6F-86C9-420E-807E-6B821F56B559}"/>
                </a:ext>
              </a:extLst>
            </p:cNvPr>
            <p:cNvSpPr txBox="1"/>
            <p:nvPr/>
          </p:nvSpPr>
          <p:spPr>
            <a:xfrm>
              <a:off x="8287449" y="2753063"/>
              <a:ext cx="330158" cy="2252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00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C78D1A0B-133F-4035-9C29-D1FFB99B4851}"/>
                </a:ext>
              </a:extLst>
            </p:cNvPr>
            <p:cNvSpPr txBox="1"/>
            <p:nvPr/>
          </p:nvSpPr>
          <p:spPr>
            <a:xfrm>
              <a:off x="8640205" y="2753063"/>
              <a:ext cx="330158" cy="2252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01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C151A15C-CE89-402D-A006-24FC3D6BC022}"/>
                </a:ext>
              </a:extLst>
            </p:cNvPr>
            <p:cNvSpPr txBox="1"/>
            <p:nvPr/>
          </p:nvSpPr>
          <p:spPr>
            <a:xfrm>
              <a:off x="9304652" y="1781369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0.4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2D7BE692-AEA4-4F85-96BD-6076D85430ED}"/>
                </a:ext>
              </a:extLst>
            </p:cNvPr>
            <p:cNvSpPr txBox="1"/>
            <p:nvPr/>
          </p:nvSpPr>
          <p:spPr>
            <a:xfrm>
              <a:off x="8992963" y="2753063"/>
              <a:ext cx="330158" cy="2252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B640850B-A851-4653-9447-3CFBCA05F6D6}"/>
                </a:ext>
              </a:extLst>
            </p:cNvPr>
            <p:cNvSpPr txBox="1"/>
            <p:nvPr/>
          </p:nvSpPr>
          <p:spPr>
            <a:xfrm>
              <a:off x="9351829" y="2753063"/>
              <a:ext cx="317938" cy="2252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122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2" name="Group 14">
            <a:extLst>
              <a:ext uri="{FF2B5EF4-FFF2-40B4-BE49-F238E27FC236}">
                <a16:creationId xmlns:a16="http://schemas.microsoft.com/office/drawing/2014/main" id="{27E0B342-C214-4F0B-8FE1-65D81BF54F36}"/>
              </a:ext>
            </a:extLst>
          </p:cNvPr>
          <p:cNvGrpSpPr>
            <a:grpSpLocks/>
          </p:cNvGrpSpPr>
          <p:nvPr/>
        </p:nvGrpSpPr>
        <p:grpSpPr bwMode="auto">
          <a:xfrm>
            <a:off x="27896" y="2971801"/>
            <a:ext cx="12279086" cy="1447799"/>
            <a:chOff x="0" y="768"/>
            <a:chExt cx="5760" cy="2016"/>
          </a:xfrm>
        </p:grpSpPr>
        <p:sp>
          <p:nvSpPr>
            <p:cNvPr id="8218" name="AutoShape 15">
              <a:extLst>
                <a:ext uri="{FF2B5EF4-FFF2-40B4-BE49-F238E27FC236}">
                  <a16:creationId xmlns:a16="http://schemas.microsoft.com/office/drawing/2014/main" id="{24C4FBA4-8C63-4D9F-85F7-CC7E03A15F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768"/>
              <a:ext cx="5472" cy="2016"/>
            </a:xfrm>
            <a:prstGeom prst="hexagon">
              <a:avLst>
                <a:gd name="adj" fmla="val 32446"/>
                <a:gd name="vf" fmla="val 115470"/>
              </a:avLst>
            </a:prstGeom>
            <a:solidFill>
              <a:schemeClr val="tx1"/>
            </a:solidFill>
            <a:ln w="635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219" name="Line 16">
              <a:extLst>
                <a:ext uri="{FF2B5EF4-FFF2-40B4-BE49-F238E27FC236}">
                  <a16:creationId xmlns:a16="http://schemas.microsoft.com/office/drawing/2014/main" id="{594EBF44-A791-4439-9BA7-05044CC68F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16" y="1776"/>
              <a:ext cx="144" cy="0"/>
            </a:xfrm>
            <a:prstGeom prst="line">
              <a:avLst/>
            </a:prstGeom>
            <a:noFill/>
            <a:ln w="635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endParaRPr>
            </a:p>
          </p:txBody>
        </p:sp>
        <p:sp>
          <p:nvSpPr>
            <p:cNvPr id="8220" name="Line 17">
              <a:extLst>
                <a:ext uri="{FF2B5EF4-FFF2-40B4-BE49-F238E27FC236}">
                  <a16:creationId xmlns:a16="http://schemas.microsoft.com/office/drawing/2014/main" id="{40AB7C96-4BD1-46D9-A0EC-9F1757C80F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776"/>
              <a:ext cx="144" cy="0"/>
            </a:xfrm>
            <a:prstGeom prst="line">
              <a:avLst/>
            </a:prstGeom>
            <a:noFill/>
            <a:ln w="635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141" name="Text Box 21">
            <a:extLst>
              <a:ext uri="{FF2B5EF4-FFF2-40B4-BE49-F238E27FC236}">
                <a16:creationId xmlns:a16="http://schemas.microsoft.com/office/drawing/2014/main" id="{05551362-CE33-412B-A799-BDFF48F69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416" y="3074488"/>
            <a:ext cx="10816046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Which of the following is a patented color by an American professional sports team? 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53DC0EE-3429-4BD6-B6C6-7DF8E45E5955}"/>
              </a:ext>
            </a:extLst>
          </p:cNvPr>
          <p:cNvGrpSpPr/>
          <p:nvPr/>
        </p:nvGrpSpPr>
        <p:grpSpPr>
          <a:xfrm>
            <a:off x="0" y="4648200"/>
            <a:ext cx="12192000" cy="1752600"/>
            <a:chOff x="1524000" y="4648200"/>
            <a:chExt cx="9144000" cy="1752600"/>
          </a:xfrm>
        </p:grpSpPr>
        <p:sp>
          <p:nvSpPr>
            <p:cNvPr id="8194" name="AutoShape 6">
              <a:extLst>
                <a:ext uri="{FF2B5EF4-FFF2-40B4-BE49-F238E27FC236}">
                  <a16:creationId xmlns:a16="http://schemas.microsoft.com/office/drawing/2014/main" id="{5B857071-4E7F-4855-A833-26DF766519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3600" y="4648200"/>
              <a:ext cx="3733800" cy="762000"/>
            </a:xfrm>
            <a:prstGeom prst="hexagon">
              <a:avLst>
                <a:gd name="adj" fmla="val 44576"/>
                <a:gd name="vf" fmla="val 115470"/>
              </a:avLst>
            </a:prstGeom>
            <a:solidFill>
              <a:schemeClr val="tx1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127" name="Text Box 7">
              <a:extLst>
                <a:ext uri="{FF2B5EF4-FFF2-40B4-BE49-F238E27FC236}">
                  <a16:creationId xmlns:a16="http://schemas.microsoft.com/office/drawing/2014/main" id="{2EBE5CC1-97A5-4D41-B8B7-4D8F2D250A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9801" y="4800600"/>
              <a:ext cx="203426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9933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A.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 Fenway Green</a:t>
              </a:r>
            </a:p>
          </p:txBody>
        </p:sp>
        <p:sp>
          <p:nvSpPr>
            <p:cNvPr id="8196" name="Line 8">
              <a:extLst>
                <a:ext uri="{FF2B5EF4-FFF2-40B4-BE49-F238E27FC236}">
                  <a16:creationId xmlns:a16="http://schemas.microsoft.com/office/drawing/2014/main" id="{D611588F-8C10-4C36-A44D-53B0F9C7C4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65814" y="5029200"/>
              <a:ext cx="301625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endParaRPr>
            </a:p>
          </p:txBody>
        </p:sp>
        <p:sp>
          <p:nvSpPr>
            <p:cNvPr id="8197" name="Line 9">
              <a:extLst>
                <a:ext uri="{FF2B5EF4-FFF2-40B4-BE49-F238E27FC236}">
                  <a16:creationId xmlns:a16="http://schemas.microsoft.com/office/drawing/2014/main" id="{92E43178-EE23-45AC-8229-4555E3DDD7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06000" y="5029200"/>
              <a:ext cx="762000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endParaRPr>
            </a:p>
          </p:txBody>
        </p:sp>
        <p:sp>
          <p:nvSpPr>
            <p:cNvPr id="8198" name="Line 10">
              <a:extLst>
                <a:ext uri="{FF2B5EF4-FFF2-40B4-BE49-F238E27FC236}">
                  <a16:creationId xmlns:a16="http://schemas.microsoft.com/office/drawing/2014/main" id="{1D651D10-F731-4958-AE1E-C24D1D8D84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24000" y="5029200"/>
              <a:ext cx="609600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endParaRPr>
            </a:p>
          </p:txBody>
        </p:sp>
        <p:sp>
          <p:nvSpPr>
            <p:cNvPr id="8199" name="Line 11">
              <a:extLst>
                <a:ext uri="{FF2B5EF4-FFF2-40B4-BE49-F238E27FC236}">
                  <a16:creationId xmlns:a16="http://schemas.microsoft.com/office/drawing/2014/main" id="{9F2B7E38-5D74-47CC-84FA-6E3FDBBAD8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24000" y="6019800"/>
              <a:ext cx="609600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endParaRPr>
            </a:p>
          </p:txBody>
        </p:sp>
        <p:sp>
          <p:nvSpPr>
            <p:cNvPr id="8200" name="Line 12">
              <a:extLst>
                <a:ext uri="{FF2B5EF4-FFF2-40B4-BE49-F238E27FC236}">
                  <a16:creationId xmlns:a16="http://schemas.microsoft.com/office/drawing/2014/main" id="{1D59CCB3-365D-444A-8D7A-48A85AE0BE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06000" y="6019800"/>
              <a:ext cx="762000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endParaRPr>
            </a:p>
          </p:txBody>
        </p:sp>
        <p:sp>
          <p:nvSpPr>
            <p:cNvPr id="8201" name="Line 13">
              <a:extLst>
                <a:ext uri="{FF2B5EF4-FFF2-40B4-BE49-F238E27FC236}">
                  <a16:creationId xmlns:a16="http://schemas.microsoft.com/office/drawing/2014/main" id="{37D3FD2C-E7CD-4F9D-886A-C607EB79DA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67401" y="6019800"/>
              <a:ext cx="301625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endParaRPr>
            </a:p>
          </p:txBody>
        </p:sp>
        <p:sp>
          <p:nvSpPr>
            <p:cNvPr id="8207" name="AutoShape 22">
              <a:extLst>
                <a:ext uri="{FF2B5EF4-FFF2-40B4-BE49-F238E27FC236}">
                  <a16:creationId xmlns:a16="http://schemas.microsoft.com/office/drawing/2014/main" id="{85858136-E68D-4003-AA81-E8B9C1F4DB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00" y="4648200"/>
              <a:ext cx="3733800" cy="762000"/>
            </a:xfrm>
            <a:prstGeom prst="hexagon">
              <a:avLst>
                <a:gd name="adj" fmla="val 44576"/>
                <a:gd name="vf" fmla="val 115470"/>
              </a:avLst>
            </a:prstGeom>
            <a:solidFill>
              <a:schemeClr val="tx1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143" name="Text Box 23">
              <a:extLst>
                <a:ext uri="{FF2B5EF4-FFF2-40B4-BE49-F238E27FC236}">
                  <a16:creationId xmlns:a16="http://schemas.microsoft.com/office/drawing/2014/main" id="{7BE611DB-DD04-491B-89D9-5EB94FBBB5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8401" y="4800600"/>
              <a:ext cx="211067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9933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B.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 Magic Magenta</a:t>
              </a:r>
            </a:p>
          </p:txBody>
        </p:sp>
        <p:sp>
          <p:nvSpPr>
            <p:cNvPr id="8209" name="AutoShape 24">
              <a:extLst>
                <a:ext uri="{FF2B5EF4-FFF2-40B4-BE49-F238E27FC236}">
                  <a16:creationId xmlns:a16="http://schemas.microsoft.com/office/drawing/2014/main" id="{9B2FF141-F094-4C44-BA9C-1A64CBC36A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3600" y="5638800"/>
              <a:ext cx="3733800" cy="762000"/>
            </a:xfrm>
            <a:prstGeom prst="hexagon">
              <a:avLst>
                <a:gd name="adj" fmla="val 44576"/>
                <a:gd name="vf" fmla="val 115470"/>
              </a:avLst>
            </a:prstGeom>
            <a:solidFill>
              <a:schemeClr val="tx1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145" name="Text Box 25">
              <a:extLst>
                <a:ext uri="{FF2B5EF4-FFF2-40B4-BE49-F238E27FC236}">
                  <a16:creationId xmlns:a16="http://schemas.microsoft.com/office/drawing/2014/main" id="{97644D46-5E4E-49BF-B97F-18B238D41E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9800" y="5791200"/>
              <a:ext cx="19428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9933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C.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 Burnt Orange</a:t>
              </a:r>
            </a:p>
          </p:txBody>
        </p:sp>
        <p:sp>
          <p:nvSpPr>
            <p:cNvPr id="8211" name="AutoShape 26">
              <a:extLst>
                <a:ext uri="{FF2B5EF4-FFF2-40B4-BE49-F238E27FC236}">
                  <a16:creationId xmlns:a16="http://schemas.microsoft.com/office/drawing/2014/main" id="{FEE326E7-6482-4E16-8FB6-7D2736FB5C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00" y="5638800"/>
              <a:ext cx="3733800" cy="762000"/>
            </a:xfrm>
            <a:prstGeom prst="hexagon">
              <a:avLst>
                <a:gd name="adj" fmla="val 44576"/>
                <a:gd name="vf" fmla="val 115470"/>
              </a:avLst>
            </a:prstGeom>
            <a:solidFill>
              <a:schemeClr val="tx1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147" name="Text Box 27">
              <a:extLst>
                <a:ext uri="{FF2B5EF4-FFF2-40B4-BE49-F238E27FC236}">
                  <a16:creationId xmlns:a16="http://schemas.microsoft.com/office/drawing/2014/main" id="{60A1EDF5-09E9-40E6-8A67-821B4E5D75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8400" y="5791200"/>
              <a:ext cx="202214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9933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D.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 Georgian Blue</a:t>
              </a:r>
            </a:p>
          </p:txBody>
        </p:sp>
      </p:grpSp>
      <p:pic>
        <p:nvPicPr>
          <p:cNvPr id="5152" name="millionaire1.wav">
            <a:hlinkClick r:id="" action="ppaction://media"/>
            <a:extLst>
              <a:ext uri="{FF2B5EF4-FFF2-40B4-BE49-F238E27FC236}">
                <a16:creationId xmlns:a16="http://schemas.microsoft.com/office/drawing/2014/main" id="{3771BECD-D04D-469E-8E8F-F8BA84F82003}"/>
              </a:ext>
            </a:extLst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5" name="Rectangle 33">
            <a:extLst>
              <a:ext uri="{FF2B5EF4-FFF2-40B4-BE49-F238E27FC236}">
                <a16:creationId xmlns:a16="http://schemas.microsoft.com/office/drawing/2014/main" id="{7C742B96-3E55-4F73-9F7D-9DBF05668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685800" cy="685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5155" name="mill_lets_see.wav">
            <a:hlinkClick r:id="" action="ppaction://media"/>
            <a:extLst>
              <a:ext uri="{FF2B5EF4-FFF2-40B4-BE49-F238E27FC236}">
                <a16:creationId xmlns:a16="http://schemas.microsoft.com/office/drawing/2014/main" id="{E838A6FF-8A1C-450E-B2B7-C1F683E2A55C}"/>
              </a:ext>
            </a:extLst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228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7" name="Rectangle 36">
            <a:extLst>
              <a:ext uri="{FF2B5EF4-FFF2-40B4-BE49-F238E27FC236}">
                <a16:creationId xmlns:a16="http://schemas.microsoft.com/office/drawing/2014/main" id="{63CE72D7-50FC-4956-B0DC-4D8A63CA9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0613" y="0"/>
            <a:ext cx="685800" cy="685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BA0EF65-31A9-4596-8EAD-9DD2D21DE80B}"/>
              </a:ext>
            </a:extLst>
          </p:cNvPr>
          <p:cNvGrpSpPr/>
          <p:nvPr/>
        </p:nvGrpSpPr>
        <p:grpSpPr>
          <a:xfrm>
            <a:off x="812800" y="4660900"/>
            <a:ext cx="4978400" cy="762000"/>
            <a:chOff x="543456" y="5753098"/>
            <a:chExt cx="4978400" cy="762000"/>
          </a:xfrm>
        </p:grpSpPr>
        <p:sp>
          <p:nvSpPr>
            <p:cNvPr id="30" name="AutoShape 6">
              <a:extLst>
                <a:ext uri="{FF2B5EF4-FFF2-40B4-BE49-F238E27FC236}">
                  <a16:creationId xmlns:a16="http://schemas.microsoft.com/office/drawing/2014/main" id="{D063DC14-C1A4-4B53-ACF9-E19B3B8CFA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3456" y="5753098"/>
              <a:ext cx="4978400" cy="762000"/>
            </a:xfrm>
            <a:prstGeom prst="hexagon">
              <a:avLst>
                <a:gd name="adj" fmla="val 44576"/>
                <a:gd name="vf" fmla="val 115470"/>
              </a:avLst>
            </a:prstGeom>
            <a:solidFill>
              <a:srgbClr val="00EF00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1" name="Text Box 7">
              <a:extLst>
                <a:ext uri="{FF2B5EF4-FFF2-40B4-BE49-F238E27FC236}">
                  <a16:creationId xmlns:a16="http://schemas.microsoft.com/office/drawing/2014/main" id="{CCAA20BC-5752-42F6-B5E5-FD6E6B3AB0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8599" y="5874416"/>
              <a:ext cx="271234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9933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A.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 Fenway Green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86B0272-0397-44F0-A40C-0D03E326BDA3}"/>
              </a:ext>
            </a:extLst>
          </p:cNvPr>
          <p:cNvGrpSpPr/>
          <p:nvPr/>
        </p:nvGrpSpPr>
        <p:grpSpPr>
          <a:xfrm>
            <a:off x="1435768" y="1171071"/>
            <a:ext cx="5045243" cy="1167067"/>
            <a:chOff x="4788568" y="3388891"/>
            <a:chExt cx="5045243" cy="1167067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465D6BB-A8E9-4BAF-94D0-4721BFCDC9F1}"/>
                </a:ext>
              </a:extLst>
            </p:cNvPr>
            <p:cNvSpPr/>
            <p:nvPr/>
          </p:nvSpPr>
          <p:spPr>
            <a:xfrm>
              <a:off x="5366084" y="3388893"/>
              <a:ext cx="729916" cy="114300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20%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BBF26C1-D514-49E6-9A9B-214D99728B6D}"/>
                </a:ext>
              </a:extLst>
            </p:cNvPr>
            <p:cNvSpPr/>
            <p:nvPr/>
          </p:nvSpPr>
          <p:spPr>
            <a:xfrm>
              <a:off x="6529137" y="3388893"/>
              <a:ext cx="729916" cy="114300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20%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290166E-0F6C-4BE5-BC27-DC5329514D23}"/>
                </a:ext>
              </a:extLst>
            </p:cNvPr>
            <p:cNvSpPr/>
            <p:nvPr/>
          </p:nvSpPr>
          <p:spPr>
            <a:xfrm>
              <a:off x="7692190" y="3388893"/>
              <a:ext cx="729916" cy="114300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20%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13356AD-C1ED-42FF-952B-35F4347110CF}"/>
                </a:ext>
              </a:extLst>
            </p:cNvPr>
            <p:cNvSpPr/>
            <p:nvPr/>
          </p:nvSpPr>
          <p:spPr>
            <a:xfrm>
              <a:off x="8855243" y="3388891"/>
              <a:ext cx="729916" cy="1143003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20%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172333A-BB14-4F9B-ACA2-FA979A393E15}"/>
                </a:ext>
              </a:extLst>
            </p:cNvPr>
            <p:cNvCxnSpPr/>
            <p:nvPr/>
          </p:nvCxnSpPr>
          <p:spPr>
            <a:xfrm>
              <a:off x="4788568" y="4555958"/>
              <a:ext cx="5045243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0625F81-236A-49F4-A11F-43FBFB7DA365}"/>
                </a:ext>
              </a:extLst>
            </p:cNvPr>
            <p:cNvSpPr txBox="1"/>
            <p:nvPr/>
          </p:nvSpPr>
          <p:spPr>
            <a:xfrm>
              <a:off x="5561765" y="4162563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B1DC2ED-4D83-43DD-A1F4-C83A353E7781}"/>
                </a:ext>
              </a:extLst>
            </p:cNvPr>
            <p:cNvSpPr txBox="1"/>
            <p:nvPr/>
          </p:nvSpPr>
          <p:spPr>
            <a:xfrm>
              <a:off x="6724818" y="4162563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9795C0A-CEDC-42DC-BD2E-364B61AA04FB}"/>
                </a:ext>
              </a:extLst>
            </p:cNvPr>
            <p:cNvSpPr txBox="1"/>
            <p:nvPr/>
          </p:nvSpPr>
          <p:spPr>
            <a:xfrm>
              <a:off x="7887871" y="4162563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D4D2136-A933-4E9A-89A8-824AF38BD965}"/>
                </a:ext>
              </a:extLst>
            </p:cNvPr>
            <p:cNvSpPr txBox="1"/>
            <p:nvPr/>
          </p:nvSpPr>
          <p:spPr>
            <a:xfrm>
              <a:off x="9044512" y="4162563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32FE898-5FCF-4277-8E29-166F02CF1B73}"/>
              </a:ext>
            </a:extLst>
          </p:cNvPr>
          <p:cNvGrpSpPr/>
          <p:nvPr/>
        </p:nvGrpSpPr>
        <p:grpSpPr>
          <a:xfrm>
            <a:off x="1435767" y="256676"/>
            <a:ext cx="5045243" cy="2077449"/>
            <a:chOff x="4788568" y="2478509"/>
            <a:chExt cx="5045243" cy="2077449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EE26D65F-9AF8-42F2-A5DC-8891212E529C}"/>
                </a:ext>
              </a:extLst>
            </p:cNvPr>
            <p:cNvSpPr/>
            <p:nvPr/>
          </p:nvSpPr>
          <p:spPr>
            <a:xfrm>
              <a:off x="5366084" y="2478509"/>
              <a:ext cx="729916" cy="205338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40%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86945AA8-F490-4158-AD75-1340E9ED04E7}"/>
                </a:ext>
              </a:extLst>
            </p:cNvPr>
            <p:cNvSpPr/>
            <p:nvPr/>
          </p:nvSpPr>
          <p:spPr>
            <a:xfrm>
              <a:off x="6529137" y="3388893"/>
              <a:ext cx="729916" cy="114300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20%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1EBC1135-CD39-4C31-AFD0-AE87DE7E9E72}"/>
                </a:ext>
              </a:extLst>
            </p:cNvPr>
            <p:cNvSpPr/>
            <p:nvPr/>
          </p:nvSpPr>
          <p:spPr>
            <a:xfrm>
              <a:off x="7692190" y="3388893"/>
              <a:ext cx="729916" cy="114300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20%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24C71C99-B240-4494-AA7B-30947A3228E4}"/>
                </a:ext>
              </a:extLst>
            </p:cNvPr>
            <p:cNvSpPr/>
            <p:nvPr/>
          </p:nvSpPr>
          <p:spPr>
            <a:xfrm>
              <a:off x="8855243" y="3388891"/>
              <a:ext cx="729916" cy="1143003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20%</a:t>
              </a:r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1D50E018-7B97-4EDC-A364-B519D4436072}"/>
                </a:ext>
              </a:extLst>
            </p:cNvPr>
            <p:cNvCxnSpPr/>
            <p:nvPr/>
          </p:nvCxnSpPr>
          <p:spPr>
            <a:xfrm>
              <a:off x="4788568" y="4555958"/>
              <a:ext cx="5045243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7C19013-1424-478C-9B31-2E2413255683}"/>
                </a:ext>
              </a:extLst>
            </p:cNvPr>
            <p:cNvSpPr txBox="1"/>
            <p:nvPr/>
          </p:nvSpPr>
          <p:spPr>
            <a:xfrm>
              <a:off x="5561765" y="4162563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2014BC2-F246-444D-A3DE-90959C84CB27}"/>
                </a:ext>
              </a:extLst>
            </p:cNvPr>
            <p:cNvSpPr txBox="1"/>
            <p:nvPr/>
          </p:nvSpPr>
          <p:spPr>
            <a:xfrm>
              <a:off x="6724818" y="4162563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4FB5F05-57EB-4768-B366-757740968176}"/>
                </a:ext>
              </a:extLst>
            </p:cNvPr>
            <p:cNvSpPr txBox="1"/>
            <p:nvPr/>
          </p:nvSpPr>
          <p:spPr>
            <a:xfrm>
              <a:off x="7887871" y="4162563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CD4D24E-C65F-4DA5-88D8-7560A2C7CB42}"/>
                </a:ext>
              </a:extLst>
            </p:cNvPr>
            <p:cNvSpPr txBox="1"/>
            <p:nvPr/>
          </p:nvSpPr>
          <p:spPr>
            <a:xfrm>
              <a:off x="9044512" y="4162563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</a:t>
              </a:r>
            </a:p>
          </p:txBody>
        </p:sp>
      </p:grpSp>
      <p:pic>
        <p:nvPicPr>
          <p:cNvPr id="4098" name="Picture 2" descr="Image result for ask the audience who wants to be a millionaire">
            <a:extLst>
              <a:ext uri="{FF2B5EF4-FFF2-40B4-BE49-F238E27FC236}">
                <a16:creationId xmlns:a16="http://schemas.microsoft.com/office/drawing/2014/main" id="{AE557355-FFC5-408F-855B-59BDFA071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2" y="185737"/>
            <a:ext cx="3267075" cy="2524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453320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55"/>
                </p:tgtEl>
              </p:cMediaNode>
            </p:audio>
            <p:audio>
              <p:cMediaNode vol="8000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52"/>
                </p:tgtEl>
              </p:cMediaNode>
            </p:audio>
          </p:childTnLst>
        </p:cTn>
      </p:par>
    </p:tnLst>
    <p:bldLst>
      <p:bldP spid="5141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5722A-953F-4957-BEA6-0AB23DC7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995" y="27604"/>
            <a:ext cx="10069286" cy="1143000"/>
          </a:xfrm>
        </p:spPr>
        <p:txBody>
          <a:bodyPr>
            <a:normAutofit/>
          </a:bodyPr>
          <a:lstStyle/>
          <a:p>
            <a:r>
              <a:rPr lang="en-US" sz="4000" b="1" dirty="0"/>
              <a:t>Lazy Audience </a:t>
            </a:r>
            <a:r>
              <a:rPr lang="en-US" sz="4000" b="1" dirty="0">
                <a:sym typeface="Wingdings" panose="05000000000000000000" pitchFamily="2" charset="2"/>
              </a:rPr>
              <a:t> Correlated Mistakes</a:t>
            </a:r>
            <a:r>
              <a:rPr lang="en-US" sz="4000" b="1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B69583-DF31-4D36-A0F3-55F732E53F50}"/>
              </a:ext>
            </a:extLst>
          </p:cNvPr>
          <p:cNvSpPr txBox="1"/>
          <p:nvPr/>
        </p:nvSpPr>
        <p:spPr>
          <a:xfrm>
            <a:off x="0" y="6147912"/>
            <a:ext cx="12184117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People who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/>
              </a:rPr>
              <a:t>don’t know answer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anose="05000000000000000000" pitchFamily="2" charset="2"/>
              </a:rPr>
              <a:t>tend to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/>
              </a:rPr>
              <a:t>select easiest option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D5A9DA7-463B-45C3-A9BB-ED5FBF1EA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995" y="1961287"/>
            <a:ext cx="3407487" cy="403704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43B431F-5568-4A05-BA89-D53CA513A5FE}"/>
              </a:ext>
            </a:extLst>
          </p:cNvPr>
          <p:cNvGrpSpPr/>
          <p:nvPr/>
        </p:nvGrpSpPr>
        <p:grpSpPr>
          <a:xfrm>
            <a:off x="7900605" y="1935750"/>
            <a:ext cx="3561392" cy="3663014"/>
            <a:chOff x="7768031" y="1784248"/>
            <a:chExt cx="3561392" cy="410813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377E288-1747-4D1F-9947-02B84FB8B35E}"/>
                </a:ext>
              </a:extLst>
            </p:cNvPr>
            <p:cNvGrpSpPr/>
            <p:nvPr/>
          </p:nvGrpSpPr>
          <p:grpSpPr>
            <a:xfrm>
              <a:off x="7768031" y="1784248"/>
              <a:ext cx="3561392" cy="4108136"/>
              <a:chOff x="9500267" y="1788883"/>
              <a:chExt cx="3561392" cy="4108136"/>
            </a:xfrm>
          </p:grpSpPr>
          <p:pic>
            <p:nvPicPr>
              <p:cNvPr id="23" name="Picture 2" descr="Image result for voting remotes A B C D">
                <a:extLst>
                  <a:ext uri="{FF2B5EF4-FFF2-40B4-BE49-F238E27FC236}">
                    <a16:creationId xmlns:a16="http://schemas.microsoft.com/office/drawing/2014/main" id="{D723CF1B-B47F-42B6-AE8C-8679A2D70E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069" t="40097"/>
              <a:stretch/>
            </p:blipFill>
            <p:spPr bwMode="auto">
              <a:xfrm rot="1293899">
                <a:off x="9500267" y="1788883"/>
                <a:ext cx="3561392" cy="41081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B34A8B29-8FE1-4A64-8B8E-476FAED93A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314133" y="3663531"/>
                <a:ext cx="336138" cy="392161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87DE838A-7830-407E-925C-1AC8AACAB9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677704" y="3617014"/>
                <a:ext cx="311910" cy="485193"/>
              </a:xfrm>
              <a:prstGeom prst="rect">
                <a:avLst/>
              </a:prstGeom>
            </p:spPr>
          </p:pic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8137A89-AF9A-4682-B126-1A5081D0364E}"/>
                </a:ext>
              </a:extLst>
            </p:cNvPr>
            <p:cNvSpPr/>
            <p:nvPr/>
          </p:nvSpPr>
          <p:spPr>
            <a:xfrm>
              <a:off x="8862738" y="3429681"/>
              <a:ext cx="477370" cy="74631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438864F-A236-4F32-9B3F-6D36DDE64A56}"/>
              </a:ext>
            </a:extLst>
          </p:cNvPr>
          <p:cNvCxnSpPr>
            <a:cxnSpLocks/>
          </p:cNvCxnSpPr>
          <p:nvPr/>
        </p:nvCxnSpPr>
        <p:spPr>
          <a:xfrm>
            <a:off x="5782178" y="3767257"/>
            <a:ext cx="1511477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489763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5722A-953F-4957-BEA6-0AB23DC7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995" y="27604"/>
            <a:ext cx="10069286" cy="1143000"/>
          </a:xfrm>
        </p:spPr>
        <p:txBody>
          <a:bodyPr>
            <a:normAutofit/>
          </a:bodyPr>
          <a:lstStyle/>
          <a:p>
            <a:r>
              <a:rPr lang="en-US" sz="4000" b="1" dirty="0"/>
              <a:t>Use Ensemble to Break Correlation</a:t>
            </a:r>
            <a:endParaRPr lang="en-US" sz="4800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3CB910D-07F1-438E-B5A1-1CC3D68C0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32" y="2204362"/>
            <a:ext cx="11330136" cy="3184761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9FF799B-0900-405D-B0CC-238DDD9B626D}"/>
              </a:ext>
            </a:extLst>
          </p:cNvPr>
          <p:cNvSpPr/>
          <p:nvPr/>
        </p:nvSpPr>
        <p:spPr>
          <a:xfrm>
            <a:off x="0" y="6300246"/>
            <a:ext cx="12192000" cy="548640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Different versions, each with diverse option subjected to error </a:t>
            </a:r>
          </a:p>
        </p:txBody>
      </p:sp>
    </p:spTree>
    <p:extLst>
      <p:ext uri="{BB962C8B-B14F-4D97-AF65-F5344CB8AC3E}">
        <p14:creationId xmlns:p14="http://schemas.microsoft.com/office/powerpoint/2010/main" val="2840964851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84CAE66-66E1-47E4-89D0-94335A4DB676}"/>
              </a:ext>
            </a:extLst>
          </p:cNvPr>
          <p:cNvSpPr txBox="1">
            <a:spLocks/>
          </p:cNvSpPr>
          <p:nvPr/>
        </p:nvSpPr>
        <p:spPr>
          <a:xfrm>
            <a:off x="3894709" y="2067025"/>
            <a:ext cx="4542141" cy="2898761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90000"/>
                </a:srgbClr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07AD5B-3643-4D4D-BEE4-4A0A10F388B1}"/>
              </a:ext>
            </a:extLst>
          </p:cNvPr>
          <p:cNvSpPr/>
          <p:nvPr/>
        </p:nvSpPr>
        <p:spPr>
          <a:xfrm>
            <a:off x="-5204" y="-19122"/>
            <a:ext cx="12205857" cy="687712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Box 14" descr=" 8">
            <a:extLst>
              <a:ext uri="{FF2B5EF4-FFF2-40B4-BE49-F238E27FC236}">
                <a16:creationId xmlns:a16="http://schemas.microsoft.com/office/drawing/2014/main" id="{738CC70E-A413-4953-94D5-1EE05B4D698A}"/>
              </a:ext>
            </a:extLst>
          </p:cNvPr>
          <p:cNvSpPr txBox="1"/>
          <p:nvPr/>
        </p:nvSpPr>
        <p:spPr>
          <a:xfrm>
            <a:off x="-101664" y="3684553"/>
            <a:ext cx="1650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Quantum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Program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DA666D0B-9B8A-4202-8F9C-EDDEB1D51D75}"/>
              </a:ext>
            </a:extLst>
          </p:cNvPr>
          <p:cNvGrpSpPr/>
          <p:nvPr/>
        </p:nvGrpSpPr>
        <p:grpSpPr>
          <a:xfrm>
            <a:off x="2842200" y="1116624"/>
            <a:ext cx="1551923" cy="2052198"/>
            <a:chOff x="2248463" y="890215"/>
            <a:chExt cx="1650998" cy="2323967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39A18068-3599-4D06-A359-7C204FE123EA}"/>
                </a:ext>
              </a:extLst>
            </p:cNvPr>
            <p:cNvGrpSpPr/>
            <p:nvPr/>
          </p:nvGrpSpPr>
          <p:grpSpPr>
            <a:xfrm>
              <a:off x="2389028" y="1847969"/>
              <a:ext cx="1369869" cy="1366213"/>
              <a:chOff x="7192652" y="1876573"/>
              <a:chExt cx="2262433" cy="2188487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7F7E9A73-2C49-404D-90E7-D14E2475BD1C}"/>
                  </a:ext>
                </a:extLst>
              </p:cNvPr>
              <p:cNvSpPr/>
              <p:nvPr/>
            </p:nvSpPr>
            <p:spPr>
              <a:xfrm>
                <a:off x="8065227" y="1988332"/>
                <a:ext cx="545126" cy="536436"/>
              </a:xfrm>
              <a:prstGeom prst="ellipse">
                <a:avLst/>
              </a:prstGeom>
              <a:solidFill>
                <a:srgbClr val="00B050">
                  <a:alpha val="71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818F7788-2F0E-44E7-A72A-9A07C9CEF4AB}"/>
                  </a:ext>
                </a:extLst>
              </p:cNvPr>
              <p:cNvSpPr/>
              <p:nvPr/>
            </p:nvSpPr>
            <p:spPr>
              <a:xfrm>
                <a:off x="8784233" y="1958874"/>
                <a:ext cx="545126" cy="536436"/>
              </a:xfrm>
              <a:prstGeom prst="ellipse">
                <a:avLst/>
              </a:prstGeom>
              <a:solidFill>
                <a:srgbClr val="00B050">
                  <a:alpha val="71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BE9A387D-5E53-4B7B-A0EA-070746C3505B}"/>
                  </a:ext>
                </a:extLst>
              </p:cNvPr>
              <p:cNvSpPr/>
              <p:nvPr/>
            </p:nvSpPr>
            <p:spPr>
              <a:xfrm>
                <a:off x="7346221" y="2727815"/>
                <a:ext cx="545126" cy="536436"/>
              </a:xfrm>
              <a:prstGeom prst="ellipse">
                <a:avLst/>
              </a:prstGeom>
              <a:solidFill>
                <a:srgbClr val="FF0000">
                  <a:alpha val="31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0D4E5F6C-5BB9-4FC4-BF33-ED8A8E203391}"/>
                  </a:ext>
                </a:extLst>
              </p:cNvPr>
              <p:cNvSpPr/>
              <p:nvPr/>
            </p:nvSpPr>
            <p:spPr>
              <a:xfrm>
                <a:off x="8065227" y="2727815"/>
                <a:ext cx="545126" cy="53643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A</a:t>
                </a:r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30827E42-E91B-4686-9327-2D034979FA00}"/>
                  </a:ext>
                </a:extLst>
              </p:cNvPr>
              <p:cNvSpPr/>
              <p:nvPr/>
            </p:nvSpPr>
            <p:spPr>
              <a:xfrm>
                <a:off x="8784233" y="2698357"/>
                <a:ext cx="545126" cy="53643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B</a:t>
                </a: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D45EF81C-0FDE-44B0-AB1C-DFD34BACDBF8}"/>
                  </a:ext>
                </a:extLst>
              </p:cNvPr>
              <p:cNvSpPr/>
              <p:nvPr/>
            </p:nvSpPr>
            <p:spPr>
              <a:xfrm>
                <a:off x="7346221" y="3446322"/>
                <a:ext cx="545126" cy="536436"/>
              </a:xfrm>
              <a:prstGeom prst="ellipse">
                <a:avLst/>
              </a:prstGeom>
              <a:solidFill>
                <a:srgbClr val="FF0000">
                  <a:alpha val="39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00C71221-04CA-4745-9159-9368F5AB9191}"/>
                  </a:ext>
                </a:extLst>
              </p:cNvPr>
              <p:cNvSpPr/>
              <p:nvPr/>
            </p:nvSpPr>
            <p:spPr>
              <a:xfrm>
                <a:off x="8065227" y="3446322"/>
                <a:ext cx="545126" cy="53643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</a:t>
                </a:r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7F815198-702A-4E1B-9769-C36961773A7A}"/>
                  </a:ext>
                </a:extLst>
              </p:cNvPr>
              <p:cNvSpPr/>
              <p:nvPr/>
            </p:nvSpPr>
            <p:spPr>
              <a:xfrm>
                <a:off x="8784233" y="3416864"/>
                <a:ext cx="545126" cy="53643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D</a:t>
                </a:r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214A7DCB-4F28-45F0-ABEA-8A9B908734FF}"/>
                  </a:ext>
                </a:extLst>
              </p:cNvPr>
              <p:cNvSpPr/>
              <p:nvPr/>
            </p:nvSpPr>
            <p:spPr>
              <a:xfrm>
                <a:off x="7346220" y="1988333"/>
                <a:ext cx="545127" cy="536435"/>
              </a:xfrm>
              <a:prstGeom prst="ellipse">
                <a:avLst/>
              </a:prstGeom>
              <a:solidFill>
                <a:srgbClr val="FF0000">
                  <a:alpha val="31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29928084-1BD1-4A35-9D7C-4AAD3790B7E4}"/>
                  </a:ext>
                </a:extLst>
              </p:cNvPr>
              <p:cNvSpPr/>
              <p:nvPr/>
            </p:nvSpPr>
            <p:spPr>
              <a:xfrm>
                <a:off x="7192652" y="1876573"/>
                <a:ext cx="2262433" cy="2188487"/>
              </a:xfrm>
              <a:prstGeom prst="rect">
                <a:avLst/>
              </a:prstGeom>
              <a:noFill/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98" name="TextBox 97" descr=" 8">
              <a:extLst>
                <a:ext uri="{FF2B5EF4-FFF2-40B4-BE49-F238E27FC236}">
                  <a16:creationId xmlns:a16="http://schemas.microsoft.com/office/drawing/2014/main" id="{B65417DB-8DF7-465D-B1E6-E8FD8FBC9473}"/>
                </a:ext>
              </a:extLst>
            </p:cNvPr>
            <p:cNvSpPr txBox="1"/>
            <p:nvPr/>
          </p:nvSpPr>
          <p:spPr>
            <a:xfrm>
              <a:off x="2248463" y="890215"/>
              <a:ext cx="16509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Best Mapping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C72BC81E-B12D-4535-A628-7F843D5E7887}"/>
              </a:ext>
            </a:extLst>
          </p:cNvPr>
          <p:cNvGrpSpPr/>
          <p:nvPr/>
        </p:nvGrpSpPr>
        <p:grpSpPr>
          <a:xfrm>
            <a:off x="2851295" y="4712092"/>
            <a:ext cx="1551923" cy="1940264"/>
            <a:chOff x="2256893" y="1847969"/>
            <a:chExt cx="1650998" cy="2197210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0C7DE4A4-3A1E-4459-8D79-D00D46745D13}"/>
                </a:ext>
              </a:extLst>
            </p:cNvPr>
            <p:cNvGrpSpPr/>
            <p:nvPr/>
          </p:nvGrpSpPr>
          <p:grpSpPr>
            <a:xfrm>
              <a:off x="2389028" y="1847969"/>
              <a:ext cx="1369869" cy="1366213"/>
              <a:chOff x="7192652" y="1876573"/>
              <a:chExt cx="2262433" cy="2188487"/>
            </a:xfrm>
          </p:grpSpPr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334B1CF2-DDB4-4CC8-97F8-592D32D8B358}"/>
                  </a:ext>
                </a:extLst>
              </p:cNvPr>
              <p:cNvSpPr/>
              <p:nvPr/>
            </p:nvSpPr>
            <p:spPr>
              <a:xfrm>
                <a:off x="8065227" y="1988332"/>
                <a:ext cx="545126" cy="536436"/>
              </a:xfrm>
              <a:prstGeom prst="ellipse">
                <a:avLst/>
              </a:prstGeom>
              <a:solidFill>
                <a:srgbClr val="00B050">
                  <a:alpha val="71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</a:t>
                </a:r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26B0CCF0-B74D-4451-AEC8-B456B0E7AD7D}"/>
                  </a:ext>
                </a:extLst>
              </p:cNvPr>
              <p:cNvSpPr/>
              <p:nvPr/>
            </p:nvSpPr>
            <p:spPr>
              <a:xfrm>
                <a:off x="8784233" y="1958874"/>
                <a:ext cx="545126" cy="536436"/>
              </a:xfrm>
              <a:prstGeom prst="ellipse">
                <a:avLst/>
              </a:prstGeom>
              <a:solidFill>
                <a:srgbClr val="00B050">
                  <a:alpha val="71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D</a:t>
                </a:r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36A0F71E-CBA5-4CFB-BA1B-5B5A33CBC1D7}"/>
                  </a:ext>
                </a:extLst>
              </p:cNvPr>
              <p:cNvSpPr/>
              <p:nvPr/>
            </p:nvSpPr>
            <p:spPr>
              <a:xfrm>
                <a:off x="7346221" y="2727815"/>
                <a:ext cx="545126" cy="536436"/>
              </a:xfrm>
              <a:prstGeom prst="ellipse">
                <a:avLst/>
              </a:prstGeom>
              <a:solidFill>
                <a:srgbClr val="FF0000">
                  <a:alpha val="31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77EB592E-AC51-4E4C-B643-B226F19C03FD}"/>
                  </a:ext>
                </a:extLst>
              </p:cNvPr>
              <p:cNvSpPr/>
              <p:nvPr/>
            </p:nvSpPr>
            <p:spPr>
              <a:xfrm>
                <a:off x="8065227" y="2727815"/>
                <a:ext cx="545126" cy="53643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A</a:t>
                </a:r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2CD8DB42-A516-4B85-8904-B8F4D2B102FD}"/>
                  </a:ext>
                </a:extLst>
              </p:cNvPr>
              <p:cNvSpPr/>
              <p:nvPr/>
            </p:nvSpPr>
            <p:spPr>
              <a:xfrm>
                <a:off x="8784233" y="2698357"/>
                <a:ext cx="545126" cy="53643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B</a:t>
                </a:r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FC4C048F-E729-44DA-9E32-F4DCE3A31ADD}"/>
                  </a:ext>
                </a:extLst>
              </p:cNvPr>
              <p:cNvSpPr/>
              <p:nvPr/>
            </p:nvSpPr>
            <p:spPr>
              <a:xfrm>
                <a:off x="7346221" y="3446322"/>
                <a:ext cx="545126" cy="536436"/>
              </a:xfrm>
              <a:prstGeom prst="ellipse">
                <a:avLst/>
              </a:prstGeom>
              <a:solidFill>
                <a:srgbClr val="FF0000">
                  <a:alpha val="39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FE50E4A7-5056-4A44-BA21-FD1D7918A754}"/>
                  </a:ext>
                </a:extLst>
              </p:cNvPr>
              <p:cNvSpPr/>
              <p:nvPr/>
            </p:nvSpPr>
            <p:spPr>
              <a:xfrm>
                <a:off x="8065227" y="3446322"/>
                <a:ext cx="545126" cy="53643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CA8075A9-A2CF-4116-B527-351478045351}"/>
                  </a:ext>
                </a:extLst>
              </p:cNvPr>
              <p:cNvSpPr/>
              <p:nvPr/>
            </p:nvSpPr>
            <p:spPr>
              <a:xfrm>
                <a:off x="8784233" y="3416864"/>
                <a:ext cx="545126" cy="53643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58878319-1718-40F9-A29B-7BC95A181A0F}"/>
                  </a:ext>
                </a:extLst>
              </p:cNvPr>
              <p:cNvSpPr/>
              <p:nvPr/>
            </p:nvSpPr>
            <p:spPr>
              <a:xfrm>
                <a:off x="7346220" y="1988333"/>
                <a:ext cx="545127" cy="536435"/>
              </a:xfrm>
              <a:prstGeom prst="ellipse">
                <a:avLst/>
              </a:prstGeom>
              <a:solidFill>
                <a:srgbClr val="FF0000">
                  <a:alpha val="31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D0FB4877-97A3-48E4-947A-FD751577F476}"/>
                  </a:ext>
                </a:extLst>
              </p:cNvPr>
              <p:cNvSpPr/>
              <p:nvPr/>
            </p:nvSpPr>
            <p:spPr>
              <a:xfrm>
                <a:off x="7192652" y="1876573"/>
                <a:ext cx="2262433" cy="2188487"/>
              </a:xfrm>
              <a:prstGeom prst="rect">
                <a:avLst/>
              </a:prstGeom>
              <a:noFill/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12" name="TextBox 111" descr=" 8">
              <a:extLst>
                <a:ext uri="{FF2B5EF4-FFF2-40B4-BE49-F238E27FC236}">
                  <a16:creationId xmlns:a16="http://schemas.microsoft.com/office/drawing/2014/main" id="{531174EF-7432-4C40-8575-AE909895C887}"/>
                </a:ext>
              </a:extLst>
            </p:cNvPr>
            <p:cNvSpPr txBox="1"/>
            <p:nvPr/>
          </p:nvSpPr>
          <p:spPr>
            <a:xfrm>
              <a:off x="2256893" y="3214182"/>
              <a:ext cx="16509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</a:t>
              </a:r>
              <a:r>
                <a:rPr kumimoji="0" lang="en-US" sz="2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nd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Best Mapping</a:t>
              </a:r>
            </a:p>
          </p:txBody>
        </p:sp>
      </p:grpSp>
      <p:sp>
        <p:nvSpPr>
          <p:cNvPr id="125" name="TextBox 124" descr=" 8">
            <a:extLst>
              <a:ext uri="{FF2B5EF4-FFF2-40B4-BE49-F238E27FC236}">
                <a16:creationId xmlns:a16="http://schemas.microsoft.com/office/drawing/2014/main" id="{E955A435-FDE4-44A0-B721-2BB62A8D6639}"/>
              </a:ext>
            </a:extLst>
          </p:cNvPr>
          <p:cNvSpPr txBox="1"/>
          <p:nvPr/>
        </p:nvSpPr>
        <p:spPr>
          <a:xfrm>
            <a:off x="1035674" y="5324184"/>
            <a:ext cx="1650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Run N/2 Trials</a:t>
            </a:r>
          </a:p>
        </p:txBody>
      </p:sp>
      <p:sp>
        <p:nvSpPr>
          <p:cNvPr id="126" name="TextBox 125" descr=" 8">
            <a:extLst>
              <a:ext uri="{FF2B5EF4-FFF2-40B4-BE49-F238E27FC236}">
                <a16:creationId xmlns:a16="http://schemas.microsoft.com/office/drawing/2014/main" id="{77DBAB8C-B659-44AB-82F4-3E844CF08933}"/>
              </a:ext>
            </a:extLst>
          </p:cNvPr>
          <p:cNvSpPr txBox="1"/>
          <p:nvPr/>
        </p:nvSpPr>
        <p:spPr>
          <a:xfrm>
            <a:off x="920412" y="2373387"/>
            <a:ext cx="1650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Run N/2 Trials</a:t>
            </a:r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86CE30D8-7AE0-4407-B18F-F807646931EB}"/>
              </a:ext>
            </a:extLst>
          </p:cNvPr>
          <p:cNvGrpSpPr/>
          <p:nvPr/>
        </p:nvGrpSpPr>
        <p:grpSpPr>
          <a:xfrm>
            <a:off x="1410946" y="2700149"/>
            <a:ext cx="1452119" cy="2654461"/>
            <a:chOff x="823837" y="2225599"/>
            <a:chExt cx="2696382" cy="2223418"/>
          </a:xfrm>
        </p:grpSpPr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13442C6D-C055-469E-9A3F-7E3B21B1558B}"/>
                </a:ext>
              </a:extLst>
            </p:cNvPr>
            <p:cNvCxnSpPr>
              <a:cxnSpLocks/>
            </p:cNvCxnSpPr>
            <p:nvPr/>
          </p:nvCxnSpPr>
          <p:spPr>
            <a:xfrm>
              <a:off x="2705853" y="2232569"/>
              <a:ext cx="802776" cy="11770"/>
            </a:xfrm>
            <a:prstGeom prst="straightConnector1">
              <a:avLst/>
            </a:prstGeom>
            <a:ln w="57150">
              <a:solidFill>
                <a:schemeClr val="bg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B0A9066D-B5A7-491E-8613-51258A88EE4B}"/>
                </a:ext>
              </a:extLst>
            </p:cNvPr>
            <p:cNvCxnSpPr>
              <a:cxnSpLocks/>
            </p:cNvCxnSpPr>
            <p:nvPr/>
          </p:nvCxnSpPr>
          <p:spPr>
            <a:xfrm>
              <a:off x="823837" y="3325279"/>
              <a:ext cx="548963" cy="0"/>
            </a:xfrm>
            <a:prstGeom prst="straightConnector1">
              <a:avLst/>
            </a:prstGeom>
            <a:ln w="57150"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E3761E66-F91E-4C35-B6AC-214F84204E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65599" y="2225599"/>
              <a:ext cx="1367971" cy="1099680"/>
            </a:xfrm>
            <a:prstGeom prst="straightConnector1">
              <a:avLst/>
            </a:prstGeom>
            <a:ln w="57150"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B794900F-8687-4286-938B-9AD2FFB7A254}"/>
                </a:ext>
              </a:extLst>
            </p:cNvPr>
            <p:cNvCxnSpPr>
              <a:cxnSpLocks/>
            </p:cNvCxnSpPr>
            <p:nvPr/>
          </p:nvCxnSpPr>
          <p:spPr>
            <a:xfrm>
              <a:off x="1387745" y="3325805"/>
              <a:ext cx="1367971" cy="1123212"/>
            </a:xfrm>
            <a:prstGeom prst="straightConnector1">
              <a:avLst/>
            </a:prstGeom>
            <a:ln w="57150"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3E2FA625-A2C5-4658-B19B-448C7D73FA2F}"/>
                </a:ext>
              </a:extLst>
            </p:cNvPr>
            <p:cNvCxnSpPr>
              <a:cxnSpLocks/>
            </p:cNvCxnSpPr>
            <p:nvPr/>
          </p:nvCxnSpPr>
          <p:spPr>
            <a:xfrm>
              <a:off x="2717443" y="4431358"/>
              <a:ext cx="802776" cy="11770"/>
            </a:xfrm>
            <a:prstGeom prst="straightConnector1">
              <a:avLst/>
            </a:prstGeom>
            <a:ln w="57150">
              <a:solidFill>
                <a:schemeClr val="bg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FFE62D62-C206-4413-BED4-9759792C575B}"/>
              </a:ext>
            </a:extLst>
          </p:cNvPr>
          <p:cNvCxnSpPr>
            <a:cxnSpLocks/>
          </p:cNvCxnSpPr>
          <p:nvPr/>
        </p:nvCxnSpPr>
        <p:spPr>
          <a:xfrm>
            <a:off x="4354700" y="2592034"/>
            <a:ext cx="488949" cy="0"/>
          </a:xfrm>
          <a:prstGeom prst="straightConnector1">
            <a:avLst/>
          </a:prstGeom>
          <a:ln w="57150">
            <a:solidFill>
              <a:schemeClr val="bg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A3294226-655C-4910-8B89-E3549375B4FF}"/>
              </a:ext>
            </a:extLst>
          </p:cNvPr>
          <p:cNvCxnSpPr>
            <a:cxnSpLocks/>
          </p:cNvCxnSpPr>
          <p:nvPr/>
        </p:nvCxnSpPr>
        <p:spPr>
          <a:xfrm>
            <a:off x="4375242" y="5398662"/>
            <a:ext cx="469640" cy="0"/>
          </a:xfrm>
          <a:prstGeom prst="straightConnector1">
            <a:avLst/>
          </a:prstGeom>
          <a:ln w="57150">
            <a:solidFill>
              <a:schemeClr val="bg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5E665D73-045D-428C-B9C0-285D9033E954}"/>
              </a:ext>
            </a:extLst>
          </p:cNvPr>
          <p:cNvGrpSpPr/>
          <p:nvPr/>
        </p:nvGrpSpPr>
        <p:grpSpPr>
          <a:xfrm>
            <a:off x="4924872" y="1263931"/>
            <a:ext cx="2394612" cy="2570960"/>
            <a:chOff x="7802426" y="1433298"/>
            <a:chExt cx="2394612" cy="1970184"/>
          </a:xfrm>
        </p:grpSpPr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0CB22AAF-C615-444A-924F-F3DC537A257B}"/>
                </a:ext>
              </a:extLst>
            </p:cNvPr>
            <p:cNvGrpSpPr/>
            <p:nvPr/>
          </p:nvGrpSpPr>
          <p:grpSpPr>
            <a:xfrm>
              <a:off x="7802426" y="1433298"/>
              <a:ext cx="2394612" cy="1970184"/>
              <a:chOff x="7972960" y="3506279"/>
              <a:chExt cx="2394612" cy="1970184"/>
            </a:xfrm>
          </p:grpSpPr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668C001E-7CDF-4020-A786-43F41F14D8E1}"/>
                  </a:ext>
                </a:extLst>
              </p:cNvPr>
              <p:cNvGrpSpPr/>
              <p:nvPr/>
            </p:nvGrpSpPr>
            <p:grpSpPr>
              <a:xfrm>
                <a:off x="8376150" y="3506279"/>
                <a:ext cx="1991422" cy="1352669"/>
                <a:chOff x="9113135" y="2311073"/>
                <a:chExt cx="3538190" cy="1597769"/>
              </a:xfrm>
            </p:grpSpPr>
            <p:grpSp>
              <p:nvGrpSpPr>
                <p:cNvPr id="159" name="Group 158">
                  <a:extLst>
                    <a:ext uri="{FF2B5EF4-FFF2-40B4-BE49-F238E27FC236}">
                      <a16:creationId xmlns:a16="http://schemas.microsoft.com/office/drawing/2014/main" id="{ADEAF83C-E65C-43BC-8801-EB6F373D5F4F}"/>
                    </a:ext>
                  </a:extLst>
                </p:cNvPr>
                <p:cNvGrpSpPr/>
                <p:nvPr/>
              </p:nvGrpSpPr>
              <p:grpSpPr>
                <a:xfrm>
                  <a:off x="9113135" y="2311073"/>
                  <a:ext cx="3538190" cy="1597769"/>
                  <a:chOff x="9603967" y="2447969"/>
                  <a:chExt cx="2556387" cy="1369795"/>
                </a:xfrm>
              </p:grpSpPr>
              <p:cxnSp>
                <p:nvCxnSpPr>
                  <p:cNvPr id="165" name="Straight Arrow Connector 164">
                    <a:extLst>
                      <a:ext uri="{FF2B5EF4-FFF2-40B4-BE49-F238E27FC236}">
                        <a16:creationId xmlns:a16="http://schemas.microsoft.com/office/drawing/2014/main" id="{B2E6A580-037D-48A6-8B87-8B2774A98278}"/>
                      </a:ext>
                    </a:extLst>
                  </p:cNvPr>
                  <p:cNvCxnSpPr/>
                  <p:nvPr/>
                </p:nvCxnSpPr>
                <p:spPr>
                  <a:xfrm>
                    <a:off x="9603967" y="3801969"/>
                    <a:ext cx="2556387" cy="0"/>
                  </a:xfrm>
                  <a:prstGeom prst="straightConnector1">
                    <a:avLst/>
                  </a:prstGeom>
                  <a:ln w="28575">
                    <a:solidFill>
                      <a:schemeClr val="bg1"/>
                    </a:solidFill>
                    <a:headEnd type="none" w="med" len="med"/>
                    <a:tailEnd type="arrow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6" name="Straight Arrow Connector 165">
                    <a:extLst>
                      <a:ext uri="{FF2B5EF4-FFF2-40B4-BE49-F238E27FC236}">
                        <a16:creationId xmlns:a16="http://schemas.microsoft.com/office/drawing/2014/main" id="{865077D1-7083-450E-B407-96719CF2898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9603967" y="2447969"/>
                    <a:ext cx="6448" cy="1369795"/>
                  </a:xfrm>
                  <a:prstGeom prst="straightConnector1">
                    <a:avLst/>
                  </a:prstGeom>
                  <a:ln w="28575">
                    <a:solidFill>
                      <a:schemeClr val="bg1"/>
                    </a:solidFill>
                    <a:headEnd type="none" w="med" len="med"/>
                    <a:tailEnd type="arrow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0" name="Group 159">
                  <a:extLst>
                    <a:ext uri="{FF2B5EF4-FFF2-40B4-BE49-F238E27FC236}">
                      <a16:creationId xmlns:a16="http://schemas.microsoft.com/office/drawing/2014/main" id="{C1B00598-1568-461C-8F29-A2BFE6D674C7}"/>
                    </a:ext>
                  </a:extLst>
                </p:cNvPr>
                <p:cNvGrpSpPr/>
                <p:nvPr/>
              </p:nvGrpSpPr>
              <p:grpSpPr>
                <a:xfrm>
                  <a:off x="9288754" y="2983831"/>
                  <a:ext cx="2334825" cy="888163"/>
                  <a:chOff x="9288754" y="2993258"/>
                  <a:chExt cx="2334825" cy="888163"/>
                </a:xfrm>
              </p:grpSpPr>
              <p:sp>
                <p:nvSpPr>
                  <p:cNvPr id="161" name="Rectangle 160">
                    <a:extLst>
                      <a:ext uri="{FF2B5EF4-FFF2-40B4-BE49-F238E27FC236}">
                        <a16:creationId xmlns:a16="http://schemas.microsoft.com/office/drawing/2014/main" id="{2F2DC3CF-594A-420F-A9F1-B946D23BD074}"/>
                      </a:ext>
                    </a:extLst>
                  </p:cNvPr>
                  <p:cNvSpPr/>
                  <p:nvPr/>
                </p:nvSpPr>
                <p:spPr>
                  <a:xfrm>
                    <a:off x="9980250" y="3325183"/>
                    <a:ext cx="446839" cy="556238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2" name="Rectangle 161">
                    <a:extLst>
                      <a:ext uri="{FF2B5EF4-FFF2-40B4-BE49-F238E27FC236}">
                        <a16:creationId xmlns:a16="http://schemas.microsoft.com/office/drawing/2014/main" id="{E19CD29F-1F47-44DC-961E-A24B77F46301}"/>
                      </a:ext>
                    </a:extLst>
                  </p:cNvPr>
                  <p:cNvSpPr/>
                  <p:nvPr/>
                </p:nvSpPr>
                <p:spPr>
                  <a:xfrm>
                    <a:off x="11227139" y="2993258"/>
                    <a:ext cx="396440" cy="888163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3" name="Rectangle 162">
                    <a:extLst>
                      <a:ext uri="{FF2B5EF4-FFF2-40B4-BE49-F238E27FC236}">
                        <a16:creationId xmlns:a16="http://schemas.microsoft.com/office/drawing/2014/main" id="{2F24F729-2E0C-4007-AF98-CE07A90D5198}"/>
                      </a:ext>
                    </a:extLst>
                  </p:cNvPr>
                  <p:cNvSpPr/>
                  <p:nvPr/>
                </p:nvSpPr>
                <p:spPr>
                  <a:xfrm>
                    <a:off x="9288754" y="3689384"/>
                    <a:ext cx="505552" cy="192037"/>
                  </a:xfrm>
                  <a:prstGeom prst="rect">
                    <a:avLst/>
                  </a:prstGeom>
                  <a:solidFill>
                    <a:srgbClr val="FF0000">
                      <a:alpha val="33000"/>
                    </a:srgb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4" name="Rectangle 163">
                    <a:extLst>
                      <a:ext uri="{FF2B5EF4-FFF2-40B4-BE49-F238E27FC236}">
                        <a16:creationId xmlns:a16="http://schemas.microsoft.com/office/drawing/2014/main" id="{CDE6B55D-3439-4B66-96F0-23945722153B}"/>
                      </a:ext>
                    </a:extLst>
                  </p:cNvPr>
                  <p:cNvSpPr/>
                  <p:nvPr/>
                </p:nvSpPr>
                <p:spPr>
                  <a:xfrm>
                    <a:off x="10613033" y="3492816"/>
                    <a:ext cx="428162" cy="388605"/>
                  </a:xfrm>
                  <a:prstGeom prst="rect">
                    <a:avLst/>
                  </a:prstGeom>
                  <a:solidFill>
                    <a:srgbClr val="FF0000">
                      <a:alpha val="33000"/>
                    </a:srgb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4EA29FA6-67A7-4418-B3B9-630A1319BFB9}"/>
                  </a:ext>
                </a:extLst>
              </p:cNvPr>
              <p:cNvSpPr txBox="1"/>
              <p:nvPr/>
            </p:nvSpPr>
            <p:spPr>
              <a:xfrm>
                <a:off x="8745472" y="5076353"/>
                <a:ext cx="95250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Output</a:t>
                </a:r>
              </a:p>
            </p:txBody>
          </p:sp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ED4CC67A-7BC8-4267-B6BE-33B156081E46}"/>
                  </a:ext>
                </a:extLst>
              </p:cNvPr>
              <p:cNvSpPr txBox="1"/>
              <p:nvPr/>
            </p:nvSpPr>
            <p:spPr>
              <a:xfrm rot="16200000">
                <a:off x="7481159" y="4037132"/>
                <a:ext cx="138371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Probability</a:t>
                </a:r>
              </a:p>
            </p:txBody>
          </p:sp>
        </p:grp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103CE48D-D212-4C57-AD80-7FDFF37D6B4E}"/>
                </a:ext>
              </a:extLst>
            </p:cNvPr>
            <p:cNvSpPr txBox="1"/>
            <p:nvPr/>
          </p:nvSpPr>
          <p:spPr>
            <a:xfrm>
              <a:off x="8213718" y="2352792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0.1</a:t>
              </a: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0A89BB13-6F57-452B-9857-B972CED49536}"/>
                </a:ext>
              </a:extLst>
            </p:cNvPr>
            <p:cNvSpPr txBox="1"/>
            <p:nvPr/>
          </p:nvSpPr>
          <p:spPr>
            <a:xfrm>
              <a:off x="8581491" y="2060039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0.3</a:t>
              </a: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38A08189-A27C-441A-BA3E-37488322F829}"/>
                </a:ext>
              </a:extLst>
            </p:cNvPr>
            <p:cNvSpPr txBox="1"/>
            <p:nvPr/>
          </p:nvSpPr>
          <p:spPr>
            <a:xfrm>
              <a:off x="8939322" y="2183515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0.2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5F5D1097-7A86-4502-B8C3-AF7FD4757ECD}"/>
                </a:ext>
              </a:extLst>
            </p:cNvPr>
            <p:cNvSpPr txBox="1"/>
            <p:nvPr/>
          </p:nvSpPr>
          <p:spPr>
            <a:xfrm>
              <a:off x="8246382" y="2753063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00</a:t>
              </a: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7E31E160-AB69-4D7D-86D1-3AC8B0FB7BDF}"/>
                </a:ext>
              </a:extLst>
            </p:cNvPr>
            <p:cNvSpPr txBox="1"/>
            <p:nvPr/>
          </p:nvSpPr>
          <p:spPr>
            <a:xfrm>
              <a:off x="8599139" y="2753063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01</a:t>
              </a: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BEBE9F88-CB57-4A47-92A4-7180C5E7E07C}"/>
                </a:ext>
              </a:extLst>
            </p:cNvPr>
            <p:cNvSpPr txBox="1"/>
            <p:nvPr/>
          </p:nvSpPr>
          <p:spPr>
            <a:xfrm>
              <a:off x="9249923" y="1759699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0.4</a:t>
              </a: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09930237-69BF-462B-94D7-67D130F255AA}"/>
                </a:ext>
              </a:extLst>
            </p:cNvPr>
            <p:cNvSpPr txBox="1"/>
            <p:nvPr/>
          </p:nvSpPr>
          <p:spPr>
            <a:xfrm>
              <a:off x="8951896" y="2753063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CF7AB110-F617-4CF8-B7DE-CEEB30081BA9}"/>
                </a:ext>
              </a:extLst>
            </p:cNvPr>
            <p:cNvSpPr txBox="1"/>
            <p:nvPr/>
          </p:nvSpPr>
          <p:spPr>
            <a:xfrm>
              <a:off x="9304652" y="2753063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11</a:t>
              </a:r>
            </a:p>
          </p:txBody>
        </p: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65940AD4-3968-4AB5-8D13-5ADE4C1DD3E6}"/>
              </a:ext>
            </a:extLst>
          </p:cNvPr>
          <p:cNvGrpSpPr/>
          <p:nvPr/>
        </p:nvGrpSpPr>
        <p:grpSpPr>
          <a:xfrm>
            <a:off x="4906703" y="4360332"/>
            <a:ext cx="2412781" cy="2630450"/>
            <a:chOff x="7784257" y="1466675"/>
            <a:chExt cx="2412781" cy="1923528"/>
          </a:xfrm>
        </p:grpSpPr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932CFB67-1171-4A18-A779-7CCE3921ADEA}"/>
                </a:ext>
              </a:extLst>
            </p:cNvPr>
            <p:cNvGrpSpPr/>
            <p:nvPr/>
          </p:nvGrpSpPr>
          <p:grpSpPr>
            <a:xfrm>
              <a:off x="7784257" y="1466675"/>
              <a:ext cx="2412781" cy="1923528"/>
              <a:chOff x="7954791" y="3539656"/>
              <a:chExt cx="2412781" cy="1923528"/>
            </a:xfrm>
          </p:grpSpPr>
          <p:grpSp>
            <p:nvGrpSpPr>
              <p:cNvPr id="187" name="Group 186">
                <a:extLst>
                  <a:ext uri="{FF2B5EF4-FFF2-40B4-BE49-F238E27FC236}">
                    <a16:creationId xmlns:a16="http://schemas.microsoft.com/office/drawing/2014/main" id="{6F3A295B-3FED-4DF8-BBD2-7CE80ACB24E3}"/>
                  </a:ext>
                </a:extLst>
              </p:cNvPr>
              <p:cNvGrpSpPr/>
              <p:nvPr/>
            </p:nvGrpSpPr>
            <p:grpSpPr>
              <a:xfrm>
                <a:off x="8376150" y="3539656"/>
                <a:ext cx="1991422" cy="1319293"/>
                <a:chOff x="9113135" y="2350497"/>
                <a:chExt cx="3538190" cy="1558345"/>
              </a:xfrm>
            </p:grpSpPr>
            <p:grpSp>
              <p:nvGrpSpPr>
                <p:cNvPr id="190" name="Group 189">
                  <a:extLst>
                    <a:ext uri="{FF2B5EF4-FFF2-40B4-BE49-F238E27FC236}">
                      <a16:creationId xmlns:a16="http://schemas.microsoft.com/office/drawing/2014/main" id="{B3506F57-9810-430C-8B73-5EDEF87B5371}"/>
                    </a:ext>
                  </a:extLst>
                </p:cNvPr>
                <p:cNvGrpSpPr/>
                <p:nvPr/>
              </p:nvGrpSpPr>
              <p:grpSpPr>
                <a:xfrm>
                  <a:off x="9113135" y="2350497"/>
                  <a:ext cx="3538190" cy="1558345"/>
                  <a:chOff x="9603967" y="2481768"/>
                  <a:chExt cx="2556387" cy="1335996"/>
                </a:xfrm>
              </p:grpSpPr>
              <p:cxnSp>
                <p:nvCxnSpPr>
                  <p:cNvPr id="196" name="Straight Arrow Connector 195">
                    <a:extLst>
                      <a:ext uri="{FF2B5EF4-FFF2-40B4-BE49-F238E27FC236}">
                        <a16:creationId xmlns:a16="http://schemas.microsoft.com/office/drawing/2014/main" id="{C254F466-0C9B-4D67-9B45-A4676AC46D89}"/>
                      </a:ext>
                    </a:extLst>
                  </p:cNvPr>
                  <p:cNvCxnSpPr/>
                  <p:nvPr/>
                </p:nvCxnSpPr>
                <p:spPr>
                  <a:xfrm>
                    <a:off x="9603967" y="3801969"/>
                    <a:ext cx="2556387" cy="0"/>
                  </a:xfrm>
                  <a:prstGeom prst="straightConnector1">
                    <a:avLst/>
                  </a:prstGeom>
                  <a:ln w="28575">
                    <a:solidFill>
                      <a:schemeClr val="bg1"/>
                    </a:solidFill>
                    <a:headEnd type="none" w="med" len="med"/>
                    <a:tailEnd type="arrow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" name="Straight Arrow Connector 196">
                    <a:extLst>
                      <a:ext uri="{FF2B5EF4-FFF2-40B4-BE49-F238E27FC236}">
                        <a16:creationId xmlns:a16="http://schemas.microsoft.com/office/drawing/2014/main" id="{A0A6A247-B5C4-4023-8E9B-BB66434C5AA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9610415" y="2481768"/>
                    <a:ext cx="0" cy="1335996"/>
                  </a:xfrm>
                  <a:prstGeom prst="straightConnector1">
                    <a:avLst/>
                  </a:prstGeom>
                  <a:ln w="28575">
                    <a:solidFill>
                      <a:schemeClr val="bg1"/>
                    </a:solidFill>
                    <a:headEnd type="none" w="med" len="med"/>
                    <a:tailEnd type="arrow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1" name="Group 190">
                  <a:extLst>
                    <a:ext uri="{FF2B5EF4-FFF2-40B4-BE49-F238E27FC236}">
                      <a16:creationId xmlns:a16="http://schemas.microsoft.com/office/drawing/2014/main" id="{FDE38F81-42CA-437F-A57B-56C2D730A34C}"/>
                    </a:ext>
                  </a:extLst>
                </p:cNvPr>
                <p:cNvGrpSpPr/>
                <p:nvPr/>
              </p:nvGrpSpPr>
              <p:grpSpPr>
                <a:xfrm>
                  <a:off x="9344724" y="3067297"/>
                  <a:ext cx="2338145" cy="804697"/>
                  <a:chOff x="9344724" y="3076724"/>
                  <a:chExt cx="2338145" cy="804697"/>
                </a:xfrm>
              </p:grpSpPr>
              <p:sp>
                <p:nvSpPr>
                  <p:cNvPr id="192" name="Rectangle 191">
                    <a:extLst>
                      <a:ext uri="{FF2B5EF4-FFF2-40B4-BE49-F238E27FC236}">
                        <a16:creationId xmlns:a16="http://schemas.microsoft.com/office/drawing/2014/main" id="{4A1459CC-0827-48DC-AA9F-C94302A1B914}"/>
                      </a:ext>
                    </a:extLst>
                  </p:cNvPr>
                  <p:cNvSpPr/>
                  <p:nvPr/>
                </p:nvSpPr>
                <p:spPr>
                  <a:xfrm>
                    <a:off x="9935455" y="3325183"/>
                    <a:ext cx="450319" cy="556238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" name="Rectangle 192">
                    <a:extLst>
                      <a:ext uri="{FF2B5EF4-FFF2-40B4-BE49-F238E27FC236}">
                        <a16:creationId xmlns:a16="http://schemas.microsoft.com/office/drawing/2014/main" id="{E7E7EE33-7B91-4442-8D73-03412615F380}"/>
                      </a:ext>
                    </a:extLst>
                  </p:cNvPr>
                  <p:cNvSpPr/>
                  <p:nvPr/>
                </p:nvSpPr>
                <p:spPr>
                  <a:xfrm>
                    <a:off x="9344724" y="3076724"/>
                    <a:ext cx="392503" cy="804697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" name="Rectangle 193">
                    <a:extLst>
                      <a:ext uri="{FF2B5EF4-FFF2-40B4-BE49-F238E27FC236}">
                        <a16:creationId xmlns:a16="http://schemas.microsoft.com/office/drawing/2014/main" id="{7110AD86-7263-4FF8-AFF7-59B12EE8A1A5}"/>
                      </a:ext>
                    </a:extLst>
                  </p:cNvPr>
                  <p:cNvSpPr/>
                  <p:nvPr/>
                </p:nvSpPr>
                <p:spPr>
                  <a:xfrm>
                    <a:off x="11248043" y="3689384"/>
                    <a:ext cx="434826" cy="192037"/>
                  </a:xfrm>
                  <a:prstGeom prst="rect">
                    <a:avLst/>
                  </a:prstGeom>
                  <a:solidFill>
                    <a:srgbClr val="FF0000">
                      <a:alpha val="33000"/>
                    </a:srgb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" name="Rectangle 194">
                    <a:extLst>
                      <a:ext uri="{FF2B5EF4-FFF2-40B4-BE49-F238E27FC236}">
                        <a16:creationId xmlns:a16="http://schemas.microsoft.com/office/drawing/2014/main" id="{9C224474-4BDD-4738-AA02-E25E8909F266}"/>
                      </a:ext>
                    </a:extLst>
                  </p:cNvPr>
                  <p:cNvSpPr/>
                  <p:nvPr/>
                </p:nvSpPr>
                <p:spPr>
                  <a:xfrm>
                    <a:off x="10584003" y="3492815"/>
                    <a:ext cx="465810" cy="388606"/>
                  </a:xfrm>
                  <a:prstGeom prst="rect">
                    <a:avLst/>
                  </a:prstGeom>
                  <a:solidFill>
                    <a:srgbClr val="FF0000">
                      <a:alpha val="33000"/>
                    </a:srgb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2AE6C370-79E7-47B1-B354-1EEC57EE847B}"/>
                  </a:ext>
                </a:extLst>
              </p:cNvPr>
              <p:cNvSpPr txBox="1"/>
              <p:nvPr/>
            </p:nvSpPr>
            <p:spPr>
              <a:xfrm>
                <a:off x="8725561" y="5063074"/>
                <a:ext cx="95250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Output</a:t>
                </a:r>
              </a:p>
            </p:txBody>
          </p:sp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96D830ED-E43C-400A-B9F2-CF41C65F5346}"/>
                  </a:ext>
                </a:extLst>
              </p:cNvPr>
              <p:cNvSpPr txBox="1"/>
              <p:nvPr/>
            </p:nvSpPr>
            <p:spPr>
              <a:xfrm rot="16200000">
                <a:off x="7462990" y="4095336"/>
                <a:ext cx="138371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Probability</a:t>
                </a:r>
              </a:p>
            </p:txBody>
          </p:sp>
        </p:grp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AC993D29-D7AC-4C74-938A-2C6D50EE190D}"/>
                </a:ext>
              </a:extLst>
            </p:cNvPr>
            <p:cNvSpPr txBox="1"/>
            <p:nvPr/>
          </p:nvSpPr>
          <p:spPr>
            <a:xfrm>
              <a:off x="8215285" y="1832270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0.4</a:t>
              </a: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171FCAF6-21E6-486C-9AAD-38EF4EFE7DF2}"/>
                </a:ext>
              </a:extLst>
            </p:cNvPr>
            <p:cNvSpPr txBox="1"/>
            <p:nvPr/>
          </p:nvSpPr>
          <p:spPr>
            <a:xfrm>
              <a:off x="8574938" y="2069721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0.3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E0FCB662-7BAE-4F3C-ABC0-F7CA743BCBE1}"/>
                </a:ext>
              </a:extLst>
            </p:cNvPr>
            <p:cNvSpPr txBox="1"/>
            <p:nvPr/>
          </p:nvSpPr>
          <p:spPr>
            <a:xfrm>
              <a:off x="8929031" y="2227273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0.2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7DA8F643-B3F2-48AE-88A6-E9A740CD32B8}"/>
                </a:ext>
              </a:extLst>
            </p:cNvPr>
            <p:cNvSpPr txBox="1"/>
            <p:nvPr/>
          </p:nvSpPr>
          <p:spPr>
            <a:xfrm>
              <a:off x="8246382" y="2753063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00</a:t>
              </a: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8CB16D38-B859-4D37-8DA7-36DF576DF2D1}"/>
                </a:ext>
              </a:extLst>
            </p:cNvPr>
            <p:cNvSpPr txBox="1"/>
            <p:nvPr/>
          </p:nvSpPr>
          <p:spPr>
            <a:xfrm>
              <a:off x="8599139" y="2753063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01</a:t>
              </a: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B90F4BBE-8D09-45B6-96C7-F113C0891A2E}"/>
                </a:ext>
              </a:extLst>
            </p:cNvPr>
            <p:cNvSpPr txBox="1"/>
            <p:nvPr/>
          </p:nvSpPr>
          <p:spPr>
            <a:xfrm>
              <a:off x="9294588" y="2373898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0.1</a:t>
              </a: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F5251A1F-9AEF-4701-AA50-349AC85FFA1F}"/>
                </a:ext>
              </a:extLst>
            </p:cNvPr>
            <p:cNvSpPr txBox="1"/>
            <p:nvPr/>
          </p:nvSpPr>
          <p:spPr>
            <a:xfrm>
              <a:off x="8951896" y="2753063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E7A8831F-BC6F-44AD-AFB8-23D71A7D663F}"/>
                </a:ext>
              </a:extLst>
            </p:cNvPr>
            <p:cNvSpPr txBox="1"/>
            <p:nvPr/>
          </p:nvSpPr>
          <p:spPr>
            <a:xfrm>
              <a:off x="9304652" y="2753063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11</a:t>
              </a:r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459460C5-72C7-47C9-9A93-59CFBFB15C18}"/>
              </a:ext>
            </a:extLst>
          </p:cNvPr>
          <p:cNvGrpSpPr/>
          <p:nvPr/>
        </p:nvGrpSpPr>
        <p:grpSpPr>
          <a:xfrm>
            <a:off x="7499059" y="2840836"/>
            <a:ext cx="1756817" cy="2654461"/>
            <a:chOff x="7499059" y="2244079"/>
            <a:chExt cx="1756817" cy="2654461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54F60FE7-24E8-4306-9C5D-16391A6A81AC}"/>
                </a:ext>
              </a:extLst>
            </p:cNvPr>
            <p:cNvGrpSpPr/>
            <p:nvPr/>
          </p:nvGrpSpPr>
          <p:grpSpPr>
            <a:xfrm>
              <a:off x="7561253" y="2244079"/>
              <a:ext cx="1694623" cy="2654461"/>
              <a:chOff x="7561253" y="2244079"/>
              <a:chExt cx="1694623" cy="2654461"/>
            </a:xfrm>
          </p:grpSpPr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2F2B6936-2D79-4433-A76A-EEF346334F93}"/>
                  </a:ext>
                </a:extLst>
              </p:cNvPr>
              <p:cNvGrpSpPr/>
              <p:nvPr/>
            </p:nvGrpSpPr>
            <p:grpSpPr>
              <a:xfrm flipH="1">
                <a:off x="7561253" y="2244079"/>
                <a:ext cx="1325127" cy="2654461"/>
                <a:chOff x="823837" y="2225599"/>
                <a:chExt cx="1931879" cy="2223418"/>
              </a:xfrm>
            </p:grpSpPr>
            <p:cxnSp>
              <p:nvCxnSpPr>
                <p:cNvPr id="217" name="Straight Arrow Connector 216">
                  <a:extLst>
                    <a:ext uri="{FF2B5EF4-FFF2-40B4-BE49-F238E27FC236}">
                      <a16:creationId xmlns:a16="http://schemas.microsoft.com/office/drawing/2014/main" id="{CFD1C053-1B35-4508-B617-929268A5D0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3837" y="3325279"/>
                  <a:ext cx="548963" cy="0"/>
                </a:xfrm>
                <a:prstGeom prst="straightConnector1">
                  <a:avLst/>
                </a:prstGeom>
                <a:ln w="57150">
                  <a:solidFill>
                    <a:schemeClr val="bg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Arrow Connector 217">
                  <a:extLst>
                    <a:ext uri="{FF2B5EF4-FFF2-40B4-BE49-F238E27FC236}">
                      <a16:creationId xmlns:a16="http://schemas.microsoft.com/office/drawing/2014/main" id="{7CD619A2-4B33-4F77-B70B-1B572E88C8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365599" y="2225599"/>
                  <a:ext cx="1367971" cy="1099680"/>
                </a:xfrm>
                <a:prstGeom prst="straightConnector1">
                  <a:avLst/>
                </a:prstGeom>
                <a:ln w="57150">
                  <a:solidFill>
                    <a:schemeClr val="bg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9" name="Straight Arrow Connector 218">
                  <a:extLst>
                    <a:ext uri="{FF2B5EF4-FFF2-40B4-BE49-F238E27FC236}">
                      <a16:creationId xmlns:a16="http://schemas.microsoft.com/office/drawing/2014/main" id="{89179649-B79F-4676-8C7A-C55B3FEBFA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87745" y="3325805"/>
                  <a:ext cx="1367971" cy="1123212"/>
                </a:xfrm>
                <a:prstGeom prst="straightConnector1">
                  <a:avLst/>
                </a:prstGeom>
                <a:ln w="57150">
                  <a:solidFill>
                    <a:schemeClr val="bg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45" name="Straight Arrow Connector 244">
                <a:extLst>
                  <a:ext uri="{FF2B5EF4-FFF2-40B4-BE49-F238E27FC236}">
                    <a16:creationId xmlns:a16="http://schemas.microsoft.com/office/drawing/2014/main" id="{F4DC7B03-A0D5-466E-AAEE-4B15108944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23546" y="3556948"/>
                <a:ext cx="432330" cy="14052"/>
              </a:xfrm>
              <a:prstGeom prst="straightConnector1">
                <a:avLst/>
              </a:prstGeom>
              <a:ln w="57150">
                <a:solidFill>
                  <a:schemeClr val="bg2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96576C12-2098-451E-A3F9-0F082C8C31DD}"/>
                </a:ext>
              </a:extLst>
            </p:cNvPr>
            <p:cNvSpPr/>
            <p:nvPr/>
          </p:nvSpPr>
          <p:spPr>
            <a:xfrm>
              <a:off x="7499059" y="3146004"/>
              <a:ext cx="1184550" cy="887319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Combine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Output</a:t>
              </a:r>
            </a:p>
          </p:txBody>
        </p:sp>
      </p:grp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12147EA2-7AB5-4C5B-926A-5DEE4C6842AF}"/>
              </a:ext>
            </a:extLst>
          </p:cNvPr>
          <p:cNvGrpSpPr/>
          <p:nvPr/>
        </p:nvGrpSpPr>
        <p:grpSpPr>
          <a:xfrm>
            <a:off x="9434038" y="3107212"/>
            <a:ext cx="2587419" cy="2588805"/>
            <a:chOff x="9453781" y="2263544"/>
            <a:chExt cx="2587419" cy="2588805"/>
          </a:xfrm>
        </p:grpSpPr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14D86025-F5A4-4029-9648-EFE9CD2C9FA1}"/>
                </a:ext>
              </a:extLst>
            </p:cNvPr>
            <p:cNvCxnSpPr/>
            <p:nvPr/>
          </p:nvCxnSpPr>
          <p:spPr>
            <a:xfrm>
              <a:off x="9887440" y="4090362"/>
              <a:ext cx="2153760" cy="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DD846116-28A6-47C3-AA46-C1C57050F3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87440" y="2275839"/>
              <a:ext cx="5432" cy="1835908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D653656C-D26C-4291-BC27-8F845937C58F}"/>
                </a:ext>
              </a:extLst>
            </p:cNvPr>
            <p:cNvSpPr/>
            <p:nvPr/>
          </p:nvSpPr>
          <p:spPr>
            <a:xfrm>
              <a:off x="10441925" y="3290397"/>
              <a:ext cx="271999" cy="781233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2AACC1B5-B108-419F-8374-8A5575684667}"/>
                </a:ext>
              </a:extLst>
            </p:cNvPr>
            <p:cNvSpPr/>
            <p:nvPr/>
          </p:nvSpPr>
          <p:spPr>
            <a:xfrm>
              <a:off x="10056972" y="3547544"/>
              <a:ext cx="262782" cy="524086"/>
            </a:xfrm>
            <a:prstGeom prst="rect">
              <a:avLst/>
            </a:prstGeom>
            <a:solidFill>
              <a:srgbClr val="FF0000">
                <a:alpha val="33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8195056B-B34D-4DC0-9670-BC6423D7010E}"/>
                </a:ext>
              </a:extLst>
            </p:cNvPr>
            <p:cNvSpPr/>
            <p:nvPr/>
          </p:nvSpPr>
          <p:spPr>
            <a:xfrm>
              <a:off x="10836095" y="3620574"/>
              <a:ext cx="260630" cy="451056"/>
            </a:xfrm>
            <a:prstGeom prst="rect">
              <a:avLst/>
            </a:prstGeom>
            <a:solidFill>
              <a:srgbClr val="FF0000">
                <a:alpha val="33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7132B610-0FDE-44FA-BCAC-CE0CC4E618C7}"/>
                </a:ext>
              </a:extLst>
            </p:cNvPr>
            <p:cNvSpPr txBox="1"/>
            <p:nvPr/>
          </p:nvSpPr>
          <p:spPr>
            <a:xfrm>
              <a:off x="10336703" y="4303790"/>
              <a:ext cx="1030151" cy="548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Output</a:t>
              </a:r>
            </a:p>
          </p:txBody>
        </p:sp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5E00A77C-C4E6-4E35-B419-7ACF9A1902DF}"/>
                </a:ext>
              </a:extLst>
            </p:cNvPr>
            <p:cNvSpPr txBox="1"/>
            <p:nvPr/>
          </p:nvSpPr>
          <p:spPr>
            <a:xfrm rot="16200000">
              <a:off x="8721595" y="2995730"/>
              <a:ext cx="1897099" cy="432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Probability</a:t>
              </a:r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BC04E200-FCE7-4334-8ED2-8AA614BCA5FF}"/>
                </a:ext>
              </a:extLst>
            </p:cNvPr>
            <p:cNvSpPr txBox="1"/>
            <p:nvPr/>
          </p:nvSpPr>
          <p:spPr>
            <a:xfrm>
              <a:off x="9884201" y="3243679"/>
              <a:ext cx="5759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0.25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A88B77E6-9E8E-424E-BAEC-156C19EC84C1}"/>
                </a:ext>
              </a:extLst>
            </p:cNvPr>
            <p:cNvSpPr txBox="1"/>
            <p:nvPr/>
          </p:nvSpPr>
          <p:spPr>
            <a:xfrm>
              <a:off x="10359304" y="3016312"/>
              <a:ext cx="4684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0.3</a:t>
              </a:r>
            </a:p>
          </p:txBody>
        </p: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79DC31C8-2727-4BBA-8581-95DCD697F016}"/>
                </a:ext>
              </a:extLst>
            </p:cNvPr>
            <p:cNvSpPr txBox="1"/>
            <p:nvPr/>
          </p:nvSpPr>
          <p:spPr>
            <a:xfrm>
              <a:off x="10732055" y="3331473"/>
              <a:ext cx="4684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0.2</a:t>
              </a:r>
            </a:p>
          </p:txBody>
        </p: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134E5004-F404-4347-A010-A4C03498731A}"/>
                </a:ext>
              </a:extLst>
            </p:cNvPr>
            <p:cNvSpPr txBox="1"/>
            <p:nvPr/>
          </p:nvSpPr>
          <p:spPr>
            <a:xfrm>
              <a:off x="9994159" y="4066636"/>
              <a:ext cx="445902" cy="464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00</a:t>
              </a: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8EF3FF6A-23C2-4ECF-B8F4-43A82CA279C9}"/>
                </a:ext>
              </a:extLst>
            </p:cNvPr>
            <p:cNvSpPr txBox="1"/>
            <p:nvPr/>
          </p:nvSpPr>
          <p:spPr>
            <a:xfrm>
              <a:off x="10375672" y="4066636"/>
              <a:ext cx="445902" cy="464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01</a:t>
              </a:r>
            </a:p>
          </p:txBody>
        </p: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id="{03A4C395-B23B-4E3C-A642-91385668F148}"/>
                </a:ext>
              </a:extLst>
            </p:cNvPr>
            <p:cNvSpPr txBox="1"/>
            <p:nvPr/>
          </p:nvSpPr>
          <p:spPr>
            <a:xfrm>
              <a:off x="11051424" y="3271918"/>
              <a:ext cx="5759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0.25</a:t>
              </a:r>
            </a:p>
          </p:txBody>
        </p:sp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id="{83C10EA6-3E82-4EEC-9967-59CB0F6D531C}"/>
                </a:ext>
              </a:extLst>
            </p:cNvPr>
            <p:cNvSpPr txBox="1"/>
            <p:nvPr/>
          </p:nvSpPr>
          <p:spPr>
            <a:xfrm>
              <a:off x="10757185" y="4066636"/>
              <a:ext cx="445902" cy="464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FD94C051-6583-4496-9819-D4DD4211DCE0}"/>
                </a:ext>
              </a:extLst>
            </p:cNvPr>
            <p:cNvSpPr txBox="1"/>
            <p:nvPr/>
          </p:nvSpPr>
          <p:spPr>
            <a:xfrm>
              <a:off x="11138698" y="4066636"/>
              <a:ext cx="445902" cy="464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11</a:t>
              </a:r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E787995F-F8EA-40D6-A650-AA00B29FAE41}"/>
                </a:ext>
              </a:extLst>
            </p:cNvPr>
            <p:cNvSpPr/>
            <p:nvPr/>
          </p:nvSpPr>
          <p:spPr>
            <a:xfrm>
              <a:off x="11218896" y="3558589"/>
              <a:ext cx="240985" cy="513041"/>
            </a:xfrm>
            <a:prstGeom prst="rect">
              <a:avLst/>
            </a:prstGeom>
            <a:solidFill>
              <a:srgbClr val="FF0000">
                <a:alpha val="33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09" name="Title 1">
            <a:extLst>
              <a:ext uri="{FF2B5EF4-FFF2-40B4-BE49-F238E27FC236}">
                <a16:creationId xmlns:a16="http://schemas.microsoft.com/office/drawing/2014/main" id="{D98BBC7A-151E-42D9-969F-73CA320D3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29" y="-15280"/>
            <a:ext cx="11051887" cy="1143000"/>
          </a:xfrm>
          <a:noFill/>
        </p:spPr>
        <p:txBody>
          <a:bodyPr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Can Diversity in Mapping Break Correlation?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22AF94C1-BCD8-4225-BF2F-22F979B38658}"/>
              </a:ext>
            </a:extLst>
          </p:cNvPr>
          <p:cNvSpPr txBox="1"/>
          <p:nvPr/>
        </p:nvSpPr>
        <p:spPr>
          <a:xfrm>
            <a:off x="8540816" y="6417686"/>
            <a:ext cx="3630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Source: Tannu et al. [MICRO’19]</a:t>
            </a:r>
          </a:p>
        </p:txBody>
      </p:sp>
    </p:spTree>
    <p:extLst>
      <p:ext uri="{BB962C8B-B14F-4D97-AF65-F5344CB8AC3E}">
        <p14:creationId xmlns:p14="http://schemas.microsoft.com/office/powerpoint/2010/main" val="134670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5722A-953F-4957-BEA6-0AB23DC7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995" y="27604"/>
            <a:ext cx="10069286" cy="1143000"/>
          </a:xfrm>
        </p:spPr>
        <p:txBody>
          <a:bodyPr>
            <a:normAutofit/>
          </a:bodyPr>
          <a:lstStyle/>
          <a:p>
            <a:r>
              <a:rPr lang="en-US" sz="4000" b="1" dirty="0"/>
              <a:t>Lower wait-times on Quantum Platforms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3EC90E-9196-4E68-827C-EF766DEF76A5}"/>
              </a:ext>
            </a:extLst>
          </p:cNvPr>
          <p:cNvSpPr txBox="1"/>
          <p:nvPr/>
        </p:nvSpPr>
        <p:spPr>
          <a:xfrm>
            <a:off x="6428839" y="5122081"/>
            <a:ext cx="5404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912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Pending Requests for access to IBM Q16 on different days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4C739A39-EA36-4921-BA81-BA9F748A9AD6}"/>
              </a:ext>
            </a:extLst>
          </p:cNvPr>
          <p:cNvGraphicFramePr>
            <a:graphicFrameLocks/>
          </p:cNvGraphicFramePr>
          <p:nvPr/>
        </p:nvGraphicFramePr>
        <p:xfrm>
          <a:off x="5876616" y="2051175"/>
          <a:ext cx="5956669" cy="3432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195EC54-C3F0-46D3-BBA4-9C6D45B7AFA9}"/>
              </a:ext>
            </a:extLst>
          </p:cNvPr>
          <p:cNvSpPr txBox="1"/>
          <p:nvPr/>
        </p:nvSpPr>
        <p:spPr>
          <a:xfrm>
            <a:off x="1311538" y="2880632"/>
            <a:ext cx="316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912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2C6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High Demand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C5265F-940B-4E1B-ABA7-AB82700E71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485" y="1509410"/>
            <a:ext cx="4766678" cy="14763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B2468C-6D7D-4944-BD04-CE0165258B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74"/>
          <a:stretch/>
        </p:blipFill>
        <p:spPr>
          <a:xfrm>
            <a:off x="245745" y="4157568"/>
            <a:ext cx="4766678" cy="21876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198FCD9-AAF8-408C-8092-2391EE293DDB}"/>
              </a:ext>
            </a:extLst>
          </p:cNvPr>
          <p:cNvSpPr txBox="1"/>
          <p:nvPr/>
        </p:nvSpPr>
        <p:spPr>
          <a:xfrm>
            <a:off x="774124" y="6345229"/>
            <a:ext cx="4138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912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2C6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Expensive and Limited</a:t>
            </a:r>
          </a:p>
        </p:txBody>
      </p:sp>
      <p:sp>
        <p:nvSpPr>
          <p:cNvPr id="16" name="Up-Down Arrow 13">
            <a:extLst>
              <a:ext uri="{FF2B5EF4-FFF2-40B4-BE49-F238E27FC236}">
                <a16:creationId xmlns:a16="http://schemas.microsoft.com/office/drawing/2014/main" id="{D025052C-85C2-44F3-BCB3-6A069236E81F}"/>
              </a:ext>
            </a:extLst>
          </p:cNvPr>
          <p:cNvSpPr/>
          <p:nvPr/>
        </p:nvSpPr>
        <p:spPr>
          <a:xfrm>
            <a:off x="4848092" y="1447728"/>
            <a:ext cx="292416" cy="4021292"/>
          </a:xfrm>
          <a:prstGeom prst="upDownArrow">
            <a:avLst>
              <a:gd name="adj1" fmla="val 31079"/>
              <a:gd name="adj2" fmla="val 149565"/>
            </a:avLst>
          </a:prstGeom>
          <a:solidFill>
            <a:srgbClr val="023568"/>
          </a:solidFill>
          <a:ln>
            <a:solidFill>
              <a:srgbClr val="02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ounded Rectangular Callout 10">
            <a:extLst>
              <a:ext uri="{FF2B5EF4-FFF2-40B4-BE49-F238E27FC236}">
                <a16:creationId xmlns:a16="http://schemas.microsoft.com/office/drawing/2014/main" id="{3E73232C-3F91-49C7-A3FD-45A783C4E756}"/>
              </a:ext>
            </a:extLst>
          </p:cNvPr>
          <p:cNvSpPr/>
          <p:nvPr/>
        </p:nvSpPr>
        <p:spPr>
          <a:xfrm>
            <a:off x="4062694" y="2865831"/>
            <a:ext cx="1863211" cy="952931"/>
          </a:xfrm>
          <a:prstGeom prst="wedgeRoundRectCallout">
            <a:avLst>
              <a:gd name="adj1" fmla="val -44670"/>
              <a:gd name="adj2" fmla="val -48118"/>
              <a:gd name="adj3" fmla="val 16667"/>
            </a:avLst>
          </a:prstGeom>
          <a:solidFill>
            <a:schemeClr val="accent1">
              <a:lumMod val="50000"/>
            </a:scheme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Increasing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9E2469-C52F-4AE4-8986-D79452C71F47}"/>
              </a:ext>
            </a:extLst>
          </p:cNvPr>
          <p:cNvSpPr txBox="1"/>
          <p:nvPr/>
        </p:nvSpPr>
        <p:spPr>
          <a:xfrm>
            <a:off x="8903920" y="6437562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Source: Das et al. [MICRO’19]</a:t>
            </a:r>
          </a:p>
        </p:txBody>
      </p:sp>
    </p:spTree>
    <p:extLst>
      <p:ext uri="{BB962C8B-B14F-4D97-AF65-F5344CB8AC3E}">
        <p14:creationId xmlns:p14="http://schemas.microsoft.com/office/powerpoint/2010/main" val="11975898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Graphic spid="10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ctangle 142">
            <a:extLst>
              <a:ext uri="{FF2B5EF4-FFF2-40B4-BE49-F238E27FC236}">
                <a16:creationId xmlns:a16="http://schemas.microsoft.com/office/drawing/2014/main" id="{3BC1AD72-1B99-ED4B-A144-69800B0E1213}"/>
              </a:ext>
            </a:extLst>
          </p:cNvPr>
          <p:cNvSpPr/>
          <p:nvPr/>
        </p:nvSpPr>
        <p:spPr>
          <a:xfrm>
            <a:off x="1662100" y="4491675"/>
            <a:ext cx="1616477" cy="16107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C516C0CA-BED6-EB42-8360-A1B968FBF759}"/>
              </a:ext>
            </a:extLst>
          </p:cNvPr>
          <p:cNvSpPr/>
          <p:nvPr/>
        </p:nvSpPr>
        <p:spPr>
          <a:xfrm>
            <a:off x="8094198" y="2366976"/>
            <a:ext cx="1621505" cy="16107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7AAF6D-0435-8B44-AE2A-58F55054899C}"/>
              </a:ext>
            </a:extLst>
          </p:cNvPr>
          <p:cNvSpPr txBox="1"/>
          <p:nvPr/>
        </p:nvSpPr>
        <p:spPr>
          <a:xfrm>
            <a:off x="123302" y="1462276"/>
            <a:ext cx="11938669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Multi-programming can improve throughput, utilization, and cost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7DE54B2-7605-DC4F-A8BA-DDE6194CF6D2}"/>
              </a:ext>
            </a:extLst>
          </p:cNvPr>
          <p:cNvSpPr/>
          <p:nvPr/>
        </p:nvSpPr>
        <p:spPr>
          <a:xfrm>
            <a:off x="1648998" y="2287267"/>
            <a:ext cx="1621505" cy="16107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C1B2B7F-EE1C-544D-9A91-E7606680012C}"/>
              </a:ext>
            </a:extLst>
          </p:cNvPr>
          <p:cNvGrpSpPr/>
          <p:nvPr/>
        </p:nvGrpSpPr>
        <p:grpSpPr>
          <a:xfrm>
            <a:off x="1807820" y="2364158"/>
            <a:ext cx="3193708" cy="1401331"/>
            <a:chOff x="1482128" y="2048678"/>
            <a:chExt cx="2661423" cy="1167776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0DD2BC0-013B-B44B-AD28-D3CE55758A30}"/>
                </a:ext>
              </a:extLst>
            </p:cNvPr>
            <p:cNvSpPr/>
            <p:nvPr/>
          </p:nvSpPr>
          <p:spPr>
            <a:xfrm>
              <a:off x="1482128" y="2048678"/>
              <a:ext cx="317361" cy="318417"/>
            </a:xfrm>
            <a:prstGeom prst="ellipse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A39B080E-26F1-D64E-975E-6A6A80848C42}"/>
                </a:ext>
              </a:extLst>
            </p:cNvPr>
            <p:cNvSpPr/>
            <p:nvPr/>
          </p:nvSpPr>
          <p:spPr>
            <a:xfrm>
              <a:off x="2256729" y="2048678"/>
              <a:ext cx="317361" cy="318417"/>
            </a:xfrm>
            <a:prstGeom prst="ellipse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7D5B8EEE-6367-2E42-A64A-E8F1AF2ED217}"/>
                </a:ext>
              </a:extLst>
            </p:cNvPr>
            <p:cNvSpPr/>
            <p:nvPr/>
          </p:nvSpPr>
          <p:spPr>
            <a:xfrm>
              <a:off x="3066225" y="2053298"/>
              <a:ext cx="317361" cy="318417"/>
            </a:xfrm>
            <a:prstGeom prst="ellipse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78FE86B-51DF-0E4E-B920-A57465DDD7EA}"/>
                </a:ext>
              </a:extLst>
            </p:cNvPr>
            <p:cNvSpPr/>
            <p:nvPr/>
          </p:nvSpPr>
          <p:spPr>
            <a:xfrm>
              <a:off x="3826190" y="2057021"/>
              <a:ext cx="317361" cy="318417"/>
            </a:xfrm>
            <a:prstGeom prst="ellipse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A4173D4-D292-4E49-9D52-675137711058}"/>
                </a:ext>
              </a:extLst>
            </p:cNvPr>
            <p:cNvSpPr/>
            <p:nvPr/>
          </p:nvSpPr>
          <p:spPr>
            <a:xfrm>
              <a:off x="1482128" y="2898037"/>
              <a:ext cx="317361" cy="318417"/>
            </a:xfrm>
            <a:prstGeom prst="ellipse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268683E-0AE7-9A4F-88CF-294AC89694ED}"/>
                </a:ext>
              </a:extLst>
            </p:cNvPr>
            <p:cNvSpPr/>
            <p:nvPr/>
          </p:nvSpPr>
          <p:spPr>
            <a:xfrm>
              <a:off x="2257949" y="2887245"/>
              <a:ext cx="317361" cy="318417"/>
            </a:xfrm>
            <a:prstGeom prst="ellipse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A367045-D275-3A47-8753-3E995ACE7B0A}"/>
                </a:ext>
              </a:extLst>
            </p:cNvPr>
            <p:cNvSpPr/>
            <p:nvPr/>
          </p:nvSpPr>
          <p:spPr>
            <a:xfrm>
              <a:off x="3043481" y="2894951"/>
              <a:ext cx="317361" cy="318417"/>
            </a:xfrm>
            <a:prstGeom prst="ellipse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DB9479BB-DD5B-D84D-9FD2-D999CA09D348}"/>
                </a:ext>
              </a:extLst>
            </p:cNvPr>
            <p:cNvSpPr/>
            <p:nvPr/>
          </p:nvSpPr>
          <p:spPr>
            <a:xfrm>
              <a:off x="3826190" y="2894951"/>
              <a:ext cx="317361" cy="318417"/>
            </a:xfrm>
            <a:prstGeom prst="ellipse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35FDA483-1218-C049-BDB0-480548F69100}"/>
                </a:ext>
              </a:extLst>
            </p:cNvPr>
            <p:cNvCxnSpPr>
              <a:stCxn id="54" idx="6"/>
              <a:endCxn id="55" idx="2"/>
            </p:cNvCxnSpPr>
            <p:nvPr/>
          </p:nvCxnSpPr>
          <p:spPr>
            <a:xfrm>
              <a:off x="1799489" y="2207887"/>
              <a:ext cx="45724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EFFEF3D8-E67F-5144-9172-4977617E30D9}"/>
                </a:ext>
              </a:extLst>
            </p:cNvPr>
            <p:cNvCxnSpPr>
              <a:cxnSpLocks/>
              <a:stCxn id="55" idx="6"/>
              <a:endCxn id="56" idx="2"/>
            </p:cNvCxnSpPr>
            <p:nvPr/>
          </p:nvCxnSpPr>
          <p:spPr>
            <a:xfrm>
              <a:off x="2574090" y="2207887"/>
              <a:ext cx="492135" cy="462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CA7813A5-DF9E-DD49-A06D-CEA1E766E5DC}"/>
                </a:ext>
              </a:extLst>
            </p:cNvPr>
            <p:cNvCxnSpPr>
              <a:cxnSpLocks/>
              <a:stCxn id="56" idx="6"/>
              <a:endCxn id="57" idx="2"/>
            </p:cNvCxnSpPr>
            <p:nvPr/>
          </p:nvCxnSpPr>
          <p:spPr>
            <a:xfrm>
              <a:off x="3383586" y="2212507"/>
              <a:ext cx="442604" cy="3723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6AB29637-E1F1-5C44-9469-CE8D89C4D3B4}"/>
                </a:ext>
              </a:extLst>
            </p:cNvPr>
            <p:cNvCxnSpPr>
              <a:cxnSpLocks/>
              <a:stCxn id="58" idx="6"/>
              <a:endCxn id="59" idx="2"/>
            </p:cNvCxnSpPr>
            <p:nvPr/>
          </p:nvCxnSpPr>
          <p:spPr>
            <a:xfrm flipV="1">
              <a:off x="1799489" y="3046454"/>
              <a:ext cx="458460" cy="1079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C3F0CC9F-AAC2-DF4B-AF0E-86899C303447}"/>
                </a:ext>
              </a:extLst>
            </p:cNvPr>
            <p:cNvCxnSpPr>
              <a:cxnSpLocks/>
              <a:stCxn id="59" idx="6"/>
              <a:endCxn id="60" idx="2"/>
            </p:cNvCxnSpPr>
            <p:nvPr/>
          </p:nvCxnSpPr>
          <p:spPr>
            <a:xfrm>
              <a:off x="2575310" y="3046454"/>
              <a:ext cx="468171" cy="770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999F1B8C-1330-984C-BD14-EE2A27604EAD}"/>
                </a:ext>
              </a:extLst>
            </p:cNvPr>
            <p:cNvCxnSpPr>
              <a:cxnSpLocks/>
              <a:stCxn id="60" idx="6"/>
              <a:endCxn id="61" idx="2"/>
            </p:cNvCxnSpPr>
            <p:nvPr/>
          </p:nvCxnSpPr>
          <p:spPr>
            <a:xfrm>
              <a:off x="3360842" y="3054160"/>
              <a:ext cx="46534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494C9234-D843-8340-9872-C30671227BE6}"/>
                </a:ext>
              </a:extLst>
            </p:cNvPr>
            <p:cNvCxnSpPr>
              <a:cxnSpLocks/>
              <a:stCxn id="58" idx="0"/>
              <a:endCxn id="54" idx="4"/>
            </p:cNvCxnSpPr>
            <p:nvPr/>
          </p:nvCxnSpPr>
          <p:spPr>
            <a:xfrm flipV="1">
              <a:off x="1640809" y="2367095"/>
              <a:ext cx="0" cy="53094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B5C87D7A-D19B-8A45-8695-019FA3B3B9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5409" y="2356303"/>
              <a:ext cx="0" cy="53094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DE74811A-6EF6-1D41-97FB-5527E0A0B5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02161" y="2356303"/>
              <a:ext cx="0" cy="53094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8887407A-5CA7-A04A-9734-FBBA720E57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84870" y="2385448"/>
              <a:ext cx="0" cy="53094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B59EDC0-FBFA-3544-BAF4-6D25BB38B99D}"/>
              </a:ext>
            </a:extLst>
          </p:cNvPr>
          <p:cNvSpPr txBox="1"/>
          <p:nvPr/>
        </p:nvSpPr>
        <p:spPr>
          <a:xfrm>
            <a:off x="-19524" y="2762418"/>
            <a:ext cx="1863459" cy="720172"/>
          </a:xfrm>
          <a:prstGeom prst="rect">
            <a:avLst/>
          </a:prstGeom>
          <a:noFill/>
        </p:spPr>
        <p:txBody>
          <a:bodyPr wrap="none" lIns="219456" tIns="175565" rIns="219456" bIns="175565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7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4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time = T1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32B942B3-B994-6C46-A816-57EB6EFC4C61}"/>
              </a:ext>
            </a:extLst>
          </p:cNvPr>
          <p:cNvSpPr txBox="1"/>
          <p:nvPr/>
        </p:nvSpPr>
        <p:spPr>
          <a:xfrm>
            <a:off x="-21818" y="4947978"/>
            <a:ext cx="1863459" cy="720172"/>
          </a:xfrm>
          <a:prstGeom prst="rect">
            <a:avLst/>
          </a:prstGeom>
          <a:noFill/>
        </p:spPr>
        <p:txBody>
          <a:bodyPr wrap="none" lIns="219456" tIns="175565" rIns="219456" bIns="175565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7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4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time = T2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A12557A-1AD0-AA4B-9798-F4D560303DA4}"/>
              </a:ext>
            </a:extLst>
          </p:cNvPr>
          <p:cNvSpPr txBox="1"/>
          <p:nvPr/>
        </p:nvSpPr>
        <p:spPr>
          <a:xfrm>
            <a:off x="6389965" y="2812494"/>
            <a:ext cx="1863459" cy="720172"/>
          </a:xfrm>
          <a:prstGeom prst="rect">
            <a:avLst/>
          </a:prstGeom>
          <a:noFill/>
        </p:spPr>
        <p:txBody>
          <a:bodyPr wrap="none" lIns="219456" tIns="175565" rIns="219456" bIns="175565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7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4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time = T1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765540B5-132F-394A-A20D-5C9E702883A3}"/>
              </a:ext>
            </a:extLst>
          </p:cNvPr>
          <p:cNvSpPr/>
          <p:nvPr/>
        </p:nvSpPr>
        <p:spPr>
          <a:xfrm>
            <a:off x="1664614" y="4497219"/>
            <a:ext cx="1616477" cy="16107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FD6EAC4-5620-624F-AD3D-C761FD4FB245}"/>
              </a:ext>
            </a:extLst>
          </p:cNvPr>
          <p:cNvGrpSpPr/>
          <p:nvPr/>
        </p:nvGrpSpPr>
        <p:grpSpPr>
          <a:xfrm>
            <a:off x="1758494" y="4593669"/>
            <a:ext cx="3193708" cy="1401331"/>
            <a:chOff x="1477937" y="3816979"/>
            <a:chExt cx="2661423" cy="1167776"/>
          </a:xfrm>
        </p:grpSpPr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1E0AE883-21EB-7B4B-BDA9-F8EAF31BEB6E}"/>
                </a:ext>
              </a:extLst>
            </p:cNvPr>
            <p:cNvSpPr/>
            <p:nvPr/>
          </p:nvSpPr>
          <p:spPr>
            <a:xfrm>
              <a:off x="1477937" y="3816979"/>
              <a:ext cx="317361" cy="318417"/>
            </a:xfrm>
            <a:prstGeom prst="ellipse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E0F4FC94-8C45-6F49-9CA2-96C1F8939FDD}"/>
                </a:ext>
              </a:extLst>
            </p:cNvPr>
            <p:cNvSpPr/>
            <p:nvPr/>
          </p:nvSpPr>
          <p:spPr>
            <a:xfrm>
              <a:off x="2252538" y="3816979"/>
              <a:ext cx="317361" cy="318417"/>
            </a:xfrm>
            <a:prstGeom prst="ellipse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6110A615-E051-DB4B-A4CB-E5D9FCB740BA}"/>
                </a:ext>
              </a:extLst>
            </p:cNvPr>
            <p:cNvSpPr/>
            <p:nvPr/>
          </p:nvSpPr>
          <p:spPr>
            <a:xfrm>
              <a:off x="3062034" y="3821599"/>
              <a:ext cx="317361" cy="318417"/>
            </a:xfrm>
            <a:prstGeom prst="ellipse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4B36F8D1-945B-DB40-866F-BB60501928A8}"/>
                </a:ext>
              </a:extLst>
            </p:cNvPr>
            <p:cNvSpPr/>
            <p:nvPr/>
          </p:nvSpPr>
          <p:spPr>
            <a:xfrm>
              <a:off x="3821999" y="3825322"/>
              <a:ext cx="317361" cy="318417"/>
            </a:xfrm>
            <a:prstGeom prst="ellipse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C60E771E-E193-AA4C-9176-777343C29D54}"/>
                </a:ext>
              </a:extLst>
            </p:cNvPr>
            <p:cNvSpPr/>
            <p:nvPr/>
          </p:nvSpPr>
          <p:spPr>
            <a:xfrm>
              <a:off x="1477937" y="4666338"/>
              <a:ext cx="317361" cy="318417"/>
            </a:xfrm>
            <a:prstGeom prst="ellipse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2ED9CD9E-40D6-CB4F-B7F5-D9380BB76E40}"/>
                </a:ext>
              </a:extLst>
            </p:cNvPr>
            <p:cNvSpPr/>
            <p:nvPr/>
          </p:nvSpPr>
          <p:spPr>
            <a:xfrm>
              <a:off x="2253758" y="4655546"/>
              <a:ext cx="317361" cy="318417"/>
            </a:xfrm>
            <a:prstGeom prst="ellipse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C33F042B-CDB5-9541-8E09-48024CD5FADB}"/>
                </a:ext>
              </a:extLst>
            </p:cNvPr>
            <p:cNvSpPr/>
            <p:nvPr/>
          </p:nvSpPr>
          <p:spPr>
            <a:xfrm>
              <a:off x="3039290" y="4663252"/>
              <a:ext cx="317361" cy="318417"/>
            </a:xfrm>
            <a:prstGeom prst="ellipse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D7C36A89-D91C-CF4F-A15C-8F6FFFA83EBE}"/>
                </a:ext>
              </a:extLst>
            </p:cNvPr>
            <p:cNvSpPr/>
            <p:nvPr/>
          </p:nvSpPr>
          <p:spPr>
            <a:xfrm>
              <a:off x="3821999" y="4663252"/>
              <a:ext cx="317361" cy="318417"/>
            </a:xfrm>
            <a:prstGeom prst="ellipse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180ECA93-1FA5-CB4A-8CCC-AC1503E3235F}"/>
                </a:ext>
              </a:extLst>
            </p:cNvPr>
            <p:cNvCxnSpPr>
              <a:stCxn id="123" idx="6"/>
              <a:endCxn id="124" idx="2"/>
            </p:cNvCxnSpPr>
            <p:nvPr/>
          </p:nvCxnSpPr>
          <p:spPr>
            <a:xfrm>
              <a:off x="1795298" y="3976188"/>
              <a:ext cx="45724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0C05BEF6-0357-DA40-9671-B4F208F53FAB}"/>
                </a:ext>
              </a:extLst>
            </p:cNvPr>
            <p:cNvCxnSpPr>
              <a:cxnSpLocks/>
              <a:stCxn id="124" idx="6"/>
              <a:endCxn id="125" idx="2"/>
            </p:cNvCxnSpPr>
            <p:nvPr/>
          </p:nvCxnSpPr>
          <p:spPr>
            <a:xfrm>
              <a:off x="2569899" y="3976188"/>
              <a:ext cx="492135" cy="462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05043DB2-A6B3-644B-8370-B2171CEB552E}"/>
                </a:ext>
              </a:extLst>
            </p:cNvPr>
            <p:cNvCxnSpPr>
              <a:cxnSpLocks/>
              <a:stCxn id="125" idx="6"/>
              <a:endCxn id="126" idx="2"/>
            </p:cNvCxnSpPr>
            <p:nvPr/>
          </p:nvCxnSpPr>
          <p:spPr>
            <a:xfrm>
              <a:off x="3379395" y="3980808"/>
              <a:ext cx="442604" cy="3723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59A747A5-4408-B740-84EA-4847EC622CC5}"/>
                </a:ext>
              </a:extLst>
            </p:cNvPr>
            <p:cNvCxnSpPr>
              <a:cxnSpLocks/>
              <a:stCxn id="127" idx="6"/>
              <a:endCxn id="128" idx="2"/>
            </p:cNvCxnSpPr>
            <p:nvPr/>
          </p:nvCxnSpPr>
          <p:spPr>
            <a:xfrm flipV="1">
              <a:off x="1795298" y="4814755"/>
              <a:ext cx="458460" cy="1079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C060B035-1A6B-BD44-A7F8-A34BC07C14CA}"/>
                </a:ext>
              </a:extLst>
            </p:cNvPr>
            <p:cNvCxnSpPr>
              <a:cxnSpLocks/>
              <a:stCxn id="128" idx="6"/>
              <a:endCxn id="129" idx="2"/>
            </p:cNvCxnSpPr>
            <p:nvPr/>
          </p:nvCxnSpPr>
          <p:spPr>
            <a:xfrm>
              <a:off x="2571119" y="4814755"/>
              <a:ext cx="468171" cy="770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4B3FF8DC-A4A1-6046-962B-B56268EFBBE4}"/>
                </a:ext>
              </a:extLst>
            </p:cNvPr>
            <p:cNvCxnSpPr>
              <a:cxnSpLocks/>
              <a:stCxn id="129" idx="6"/>
              <a:endCxn id="130" idx="2"/>
            </p:cNvCxnSpPr>
            <p:nvPr/>
          </p:nvCxnSpPr>
          <p:spPr>
            <a:xfrm>
              <a:off x="3356651" y="4822461"/>
              <a:ext cx="46534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B5C47EA2-C64C-984B-A1BA-22BFFC536091}"/>
                </a:ext>
              </a:extLst>
            </p:cNvPr>
            <p:cNvCxnSpPr>
              <a:cxnSpLocks/>
              <a:stCxn id="127" idx="0"/>
              <a:endCxn id="123" idx="4"/>
            </p:cNvCxnSpPr>
            <p:nvPr/>
          </p:nvCxnSpPr>
          <p:spPr>
            <a:xfrm flipV="1">
              <a:off x="1636618" y="4135396"/>
              <a:ext cx="0" cy="53094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9D5DD1B6-E128-B242-BD0A-EC87443F48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1218" y="4124604"/>
              <a:ext cx="0" cy="53094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2CC1766D-B4C2-AE4C-A42F-3AC0B3999E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7970" y="4124604"/>
              <a:ext cx="0" cy="53094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4F8899EE-DE62-794E-9936-5D6C374A6A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80679" y="4153749"/>
              <a:ext cx="0" cy="53094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24A8318-B6AC-6F41-8936-DB336BD05D82}"/>
              </a:ext>
            </a:extLst>
          </p:cNvPr>
          <p:cNvGrpSpPr/>
          <p:nvPr/>
        </p:nvGrpSpPr>
        <p:grpSpPr>
          <a:xfrm>
            <a:off x="8242395" y="2443344"/>
            <a:ext cx="3193708" cy="1401331"/>
            <a:chOff x="6881188" y="2025042"/>
            <a:chExt cx="2661423" cy="1167776"/>
          </a:xfrm>
        </p:grpSpPr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C1178F0C-B729-AF4F-BB6A-73F3AAA54FAC}"/>
                </a:ext>
              </a:extLst>
            </p:cNvPr>
            <p:cNvSpPr/>
            <p:nvPr/>
          </p:nvSpPr>
          <p:spPr>
            <a:xfrm>
              <a:off x="6881188" y="2025042"/>
              <a:ext cx="317361" cy="318417"/>
            </a:xfrm>
            <a:prstGeom prst="ellipse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AB03D6B3-294A-C64D-B7AD-BB1050928F85}"/>
                </a:ext>
              </a:extLst>
            </p:cNvPr>
            <p:cNvSpPr/>
            <p:nvPr/>
          </p:nvSpPr>
          <p:spPr>
            <a:xfrm>
              <a:off x="7655789" y="2025042"/>
              <a:ext cx="317361" cy="318417"/>
            </a:xfrm>
            <a:prstGeom prst="ellipse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70A3474F-0B1D-D04D-8C7D-A3D186AC3495}"/>
                </a:ext>
              </a:extLst>
            </p:cNvPr>
            <p:cNvSpPr/>
            <p:nvPr/>
          </p:nvSpPr>
          <p:spPr>
            <a:xfrm>
              <a:off x="8465285" y="2029662"/>
              <a:ext cx="317361" cy="318417"/>
            </a:xfrm>
            <a:prstGeom prst="ellipse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8ED54B3C-EC02-6644-A49A-BCDF9BB173BD}"/>
                </a:ext>
              </a:extLst>
            </p:cNvPr>
            <p:cNvSpPr/>
            <p:nvPr/>
          </p:nvSpPr>
          <p:spPr>
            <a:xfrm>
              <a:off x="9225250" y="2033385"/>
              <a:ext cx="317361" cy="318417"/>
            </a:xfrm>
            <a:prstGeom prst="ellipse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2A71EC2D-A1E9-DA4E-80B0-A120C48A3F73}"/>
                </a:ext>
              </a:extLst>
            </p:cNvPr>
            <p:cNvSpPr/>
            <p:nvPr/>
          </p:nvSpPr>
          <p:spPr>
            <a:xfrm>
              <a:off x="6881188" y="2874401"/>
              <a:ext cx="317361" cy="318417"/>
            </a:xfrm>
            <a:prstGeom prst="ellipse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58322E6A-9022-F143-8CF8-5995A355DC7E}"/>
                </a:ext>
              </a:extLst>
            </p:cNvPr>
            <p:cNvSpPr/>
            <p:nvPr/>
          </p:nvSpPr>
          <p:spPr>
            <a:xfrm>
              <a:off x="7657009" y="2863609"/>
              <a:ext cx="317361" cy="318417"/>
            </a:xfrm>
            <a:prstGeom prst="ellipse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AA0DEBCE-5F9C-A94C-80B0-9DE17B2B8E13}"/>
                </a:ext>
              </a:extLst>
            </p:cNvPr>
            <p:cNvSpPr/>
            <p:nvPr/>
          </p:nvSpPr>
          <p:spPr>
            <a:xfrm>
              <a:off x="8442541" y="2871315"/>
              <a:ext cx="317361" cy="318417"/>
            </a:xfrm>
            <a:prstGeom prst="ellipse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3AACE044-4619-EA47-9D61-FAF8AF901BFD}"/>
                </a:ext>
              </a:extLst>
            </p:cNvPr>
            <p:cNvSpPr/>
            <p:nvPr/>
          </p:nvSpPr>
          <p:spPr>
            <a:xfrm>
              <a:off x="9225250" y="2871315"/>
              <a:ext cx="317361" cy="318417"/>
            </a:xfrm>
            <a:prstGeom prst="ellipse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DCCADC89-726C-F942-B93A-C1F9CEEE6E88}"/>
                </a:ext>
              </a:extLst>
            </p:cNvPr>
            <p:cNvCxnSpPr>
              <a:stCxn id="144" idx="6"/>
              <a:endCxn id="145" idx="2"/>
            </p:cNvCxnSpPr>
            <p:nvPr/>
          </p:nvCxnSpPr>
          <p:spPr>
            <a:xfrm>
              <a:off x="7198549" y="2184251"/>
              <a:ext cx="45724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Arrow Connector 152">
              <a:extLst>
                <a:ext uri="{FF2B5EF4-FFF2-40B4-BE49-F238E27FC236}">
                  <a16:creationId xmlns:a16="http://schemas.microsoft.com/office/drawing/2014/main" id="{A1C05C6A-379A-AB46-A7B8-730DEC814132}"/>
                </a:ext>
              </a:extLst>
            </p:cNvPr>
            <p:cNvCxnSpPr>
              <a:cxnSpLocks/>
              <a:stCxn id="145" idx="6"/>
              <a:endCxn id="146" idx="2"/>
            </p:cNvCxnSpPr>
            <p:nvPr/>
          </p:nvCxnSpPr>
          <p:spPr>
            <a:xfrm>
              <a:off x="7973150" y="2184251"/>
              <a:ext cx="492135" cy="462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53">
              <a:extLst>
                <a:ext uri="{FF2B5EF4-FFF2-40B4-BE49-F238E27FC236}">
                  <a16:creationId xmlns:a16="http://schemas.microsoft.com/office/drawing/2014/main" id="{CD90A1D5-7817-364A-A9EA-11620B68B272}"/>
                </a:ext>
              </a:extLst>
            </p:cNvPr>
            <p:cNvCxnSpPr>
              <a:cxnSpLocks/>
              <a:stCxn id="146" idx="6"/>
              <a:endCxn id="147" idx="2"/>
            </p:cNvCxnSpPr>
            <p:nvPr/>
          </p:nvCxnSpPr>
          <p:spPr>
            <a:xfrm>
              <a:off x="8782646" y="2188871"/>
              <a:ext cx="442604" cy="3723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8AFCE524-FA81-DC4B-A157-F8AFA07C0D9C}"/>
                </a:ext>
              </a:extLst>
            </p:cNvPr>
            <p:cNvCxnSpPr>
              <a:cxnSpLocks/>
              <a:stCxn id="148" idx="6"/>
              <a:endCxn id="149" idx="2"/>
            </p:cNvCxnSpPr>
            <p:nvPr/>
          </p:nvCxnSpPr>
          <p:spPr>
            <a:xfrm flipV="1">
              <a:off x="7198549" y="3022818"/>
              <a:ext cx="458460" cy="1079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>
              <a:extLst>
                <a:ext uri="{FF2B5EF4-FFF2-40B4-BE49-F238E27FC236}">
                  <a16:creationId xmlns:a16="http://schemas.microsoft.com/office/drawing/2014/main" id="{EA02EA2B-8428-C44E-8B1E-81BEC5632D8A}"/>
                </a:ext>
              </a:extLst>
            </p:cNvPr>
            <p:cNvCxnSpPr>
              <a:cxnSpLocks/>
              <a:stCxn id="149" idx="6"/>
              <a:endCxn id="150" idx="2"/>
            </p:cNvCxnSpPr>
            <p:nvPr/>
          </p:nvCxnSpPr>
          <p:spPr>
            <a:xfrm>
              <a:off x="7974370" y="3022818"/>
              <a:ext cx="468171" cy="770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>
              <a:extLst>
                <a:ext uri="{FF2B5EF4-FFF2-40B4-BE49-F238E27FC236}">
                  <a16:creationId xmlns:a16="http://schemas.microsoft.com/office/drawing/2014/main" id="{A9F733F1-CD46-DD44-BA98-153B781D4DF2}"/>
                </a:ext>
              </a:extLst>
            </p:cNvPr>
            <p:cNvCxnSpPr>
              <a:cxnSpLocks/>
              <a:stCxn id="150" idx="6"/>
              <a:endCxn id="151" idx="2"/>
            </p:cNvCxnSpPr>
            <p:nvPr/>
          </p:nvCxnSpPr>
          <p:spPr>
            <a:xfrm>
              <a:off x="8759902" y="3030524"/>
              <a:ext cx="46534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>
              <a:extLst>
                <a:ext uri="{FF2B5EF4-FFF2-40B4-BE49-F238E27FC236}">
                  <a16:creationId xmlns:a16="http://schemas.microsoft.com/office/drawing/2014/main" id="{3C1BC54C-481D-254C-9B7D-21A6C5ABE407}"/>
                </a:ext>
              </a:extLst>
            </p:cNvPr>
            <p:cNvCxnSpPr>
              <a:cxnSpLocks/>
              <a:stCxn id="148" idx="0"/>
              <a:endCxn id="144" idx="4"/>
            </p:cNvCxnSpPr>
            <p:nvPr/>
          </p:nvCxnSpPr>
          <p:spPr>
            <a:xfrm flipV="1">
              <a:off x="7039869" y="2343459"/>
              <a:ext cx="0" cy="53094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id="{4FD143DE-FA4F-854E-BADA-82401C8C92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14469" y="2332667"/>
              <a:ext cx="0" cy="53094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id="{BDDA739D-F556-854C-8597-4F857D1977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01221" y="2332667"/>
              <a:ext cx="0" cy="53094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583A598B-B5FE-BC46-A1AA-82918B477A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83930" y="2361812"/>
              <a:ext cx="0" cy="53094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3" name="Rounded Rectangular Callout 10">
            <a:extLst>
              <a:ext uri="{FF2B5EF4-FFF2-40B4-BE49-F238E27FC236}">
                <a16:creationId xmlns:a16="http://schemas.microsoft.com/office/drawing/2014/main" id="{85553EB7-D8EE-A740-BC1C-999CDC630DF3}"/>
              </a:ext>
            </a:extLst>
          </p:cNvPr>
          <p:cNvSpPr/>
          <p:nvPr/>
        </p:nvSpPr>
        <p:spPr>
          <a:xfrm>
            <a:off x="1554784" y="6280568"/>
            <a:ext cx="3592859" cy="531806"/>
          </a:xfrm>
          <a:prstGeom prst="wedgeRoundRectCallout">
            <a:avLst>
              <a:gd name="adj1" fmla="val -39065"/>
              <a:gd name="adj2" fmla="val -47756"/>
              <a:gd name="adj3" fmla="val 16667"/>
            </a:avLst>
          </a:prstGeom>
          <a:solidFill>
            <a:schemeClr val="accent1">
              <a:lumMod val="50000"/>
            </a:scheme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Current Approach</a:t>
            </a:r>
          </a:p>
        </p:txBody>
      </p:sp>
      <p:sp>
        <p:nvSpPr>
          <p:cNvPr id="164" name="Rounded Rectangular Callout 10">
            <a:extLst>
              <a:ext uri="{FF2B5EF4-FFF2-40B4-BE49-F238E27FC236}">
                <a16:creationId xmlns:a16="http://schemas.microsoft.com/office/drawing/2014/main" id="{5B19A17D-5955-7947-BD9A-13F0A2D54FA9}"/>
              </a:ext>
            </a:extLst>
          </p:cNvPr>
          <p:cNvSpPr/>
          <p:nvPr/>
        </p:nvSpPr>
        <p:spPr>
          <a:xfrm>
            <a:off x="7968785" y="6280568"/>
            <a:ext cx="3592859" cy="531806"/>
          </a:xfrm>
          <a:prstGeom prst="wedgeRoundRectCallout">
            <a:avLst>
              <a:gd name="adj1" fmla="val -44637"/>
              <a:gd name="adj2" fmla="val -46362"/>
              <a:gd name="adj3" fmla="val 16667"/>
            </a:avLst>
          </a:prstGeom>
          <a:solidFill>
            <a:schemeClr val="accent1">
              <a:lumMod val="50000"/>
            </a:scheme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Proposed Approach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24DC8A32-50B0-ED43-AB3B-8F6B3EB64D48}"/>
              </a:ext>
            </a:extLst>
          </p:cNvPr>
          <p:cNvSpPr txBox="1"/>
          <p:nvPr/>
        </p:nvSpPr>
        <p:spPr>
          <a:xfrm>
            <a:off x="2041748" y="2746258"/>
            <a:ext cx="856773" cy="720172"/>
          </a:xfrm>
          <a:prstGeom prst="rect">
            <a:avLst/>
          </a:prstGeom>
          <a:noFill/>
        </p:spPr>
        <p:txBody>
          <a:bodyPr wrap="none" lIns="219456" tIns="175565" rIns="219456" bIns="175565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7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4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P1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8CCF5EEB-224B-5E4E-8E4D-76758D74884C}"/>
              </a:ext>
            </a:extLst>
          </p:cNvPr>
          <p:cNvSpPr txBox="1"/>
          <p:nvPr/>
        </p:nvSpPr>
        <p:spPr>
          <a:xfrm>
            <a:off x="2072888" y="4952492"/>
            <a:ext cx="856773" cy="720172"/>
          </a:xfrm>
          <a:prstGeom prst="rect">
            <a:avLst/>
          </a:prstGeom>
          <a:noFill/>
        </p:spPr>
        <p:txBody>
          <a:bodyPr wrap="none" lIns="219456" tIns="175565" rIns="219456" bIns="175565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7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4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P2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9B9A34EC-EFC6-E144-9E67-38AD266EE915}"/>
              </a:ext>
            </a:extLst>
          </p:cNvPr>
          <p:cNvSpPr txBox="1"/>
          <p:nvPr/>
        </p:nvSpPr>
        <p:spPr>
          <a:xfrm>
            <a:off x="2072983" y="4947978"/>
            <a:ext cx="856773" cy="720172"/>
          </a:xfrm>
          <a:prstGeom prst="rect">
            <a:avLst/>
          </a:prstGeom>
          <a:noFill/>
        </p:spPr>
        <p:txBody>
          <a:bodyPr wrap="none" lIns="219456" tIns="175565" rIns="219456" bIns="175565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7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4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P2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A9F2CC6-DB4A-D342-96D9-557505E80B54}"/>
              </a:ext>
            </a:extLst>
          </p:cNvPr>
          <p:cNvSpPr txBox="1"/>
          <p:nvPr/>
        </p:nvSpPr>
        <p:spPr>
          <a:xfrm>
            <a:off x="8557863" y="2813581"/>
            <a:ext cx="856773" cy="720172"/>
          </a:xfrm>
          <a:prstGeom prst="rect">
            <a:avLst/>
          </a:prstGeom>
          <a:noFill/>
        </p:spPr>
        <p:txBody>
          <a:bodyPr wrap="none" lIns="219456" tIns="175565" rIns="219456" bIns="175565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7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4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3FA132-D294-4424-88B0-7E61C2A89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694" y="59632"/>
            <a:ext cx="11224569" cy="1143000"/>
          </a:xfrm>
        </p:spPr>
        <p:txBody>
          <a:bodyPr>
            <a:normAutofit/>
          </a:bodyPr>
          <a:lstStyle/>
          <a:p>
            <a:r>
              <a:rPr lang="en-US" sz="3900" b="1" dirty="0"/>
              <a:t>Concurrency: Enable Multi-Programming </a:t>
            </a:r>
            <a:endParaRPr lang="en-US" sz="39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BB8249-7665-EC47-A0BA-8618C207A2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258FFF-F925-446B-8502-81C93398170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4CAD43D-40C2-43AA-8A8B-56D8E77CB49F}"/>
              </a:ext>
            </a:extLst>
          </p:cNvPr>
          <p:cNvSpPr txBox="1"/>
          <p:nvPr/>
        </p:nvSpPr>
        <p:spPr>
          <a:xfrm>
            <a:off x="8121174" y="590429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Source: Das et al. [MICRO’19]</a:t>
            </a:r>
          </a:p>
        </p:txBody>
      </p:sp>
    </p:spTree>
    <p:extLst>
      <p:ext uri="{BB962C8B-B14F-4D97-AF65-F5344CB8AC3E}">
        <p14:creationId xmlns:p14="http://schemas.microsoft.com/office/powerpoint/2010/main" val="10219010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0.6806 -0.3115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23" y="-1557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0.67943 -0.3120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71" y="-1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animBg="1"/>
      <p:bldP spid="143" grpId="1" animBg="1"/>
      <p:bldP spid="162" grpId="0" animBg="1"/>
      <p:bldP spid="52" grpId="0" animBg="1"/>
      <p:bldP spid="2" grpId="0"/>
      <p:bldP spid="99" grpId="0"/>
      <p:bldP spid="119" grpId="0"/>
      <p:bldP spid="141" grpId="0" animBg="1"/>
      <p:bldP spid="163" grpId="0" animBg="1"/>
      <p:bldP spid="164" grpId="0" animBg="1"/>
      <p:bldP spid="165" grpId="0"/>
      <p:bldP spid="167" grpId="0"/>
      <p:bldP spid="168" grpId="0"/>
      <p:bldP spid="168" grpId="1"/>
      <p:bldP spid="16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F68E2-9669-4C3D-8701-AD2F2FAD5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605" y="46272"/>
            <a:ext cx="11528502" cy="1143000"/>
          </a:xfrm>
        </p:spPr>
        <p:txBody>
          <a:bodyPr>
            <a:normAutofit/>
          </a:bodyPr>
          <a:lstStyle/>
          <a:p>
            <a:r>
              <a:rPr lang="en-US" sz="4000" b="1" dirty="0"/>
              <a:t>Concurrency: Faster Parameter Search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650D25-17EC-41BD-8C5E-CB4867FAF8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32"/>
          <a:stretch/>
        </p:blipFill>
        <p:spPr>
          <a:xfrm>
            <a:off x="374160" y="3914404"/>
            <a:ext cx="5266326" cy="18190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C7B732-7CC5-4E19-ABEC-E4A5821921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86"/>
          <a:stretch/>
        </p:blipFill>
        <p:spPr>
          <a:xfrm>
            <a:off x="6297297" y="3914404"/>
            <a:ext cx="5520543" cy="20301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B4DEF6-F45B-41A9-B48C-85578B011AD1}"/>
              </a:ext>
            </a:extLst>
          </p:cNvPr>
          <p:cNvSpPr txBox="1"/>
          <p:nvPr/>
        </p:nvSpPr>
        <p:spPr>
          <a:xfrm>
            <a:off x="374160" y="1722704"/>
            <a:ext cx="113884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NISQ algorithms have training phase like ML algorithms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 train quantum circuits , we need ~10,000 shots and 10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to 10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iterations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320392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9CE72-8A33-4A6B-9766-76A701A1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643"/>
            <a:ext cx="11974286" cy="1143000"/>
          </a:xfrm>
        </p:spPr>
        <p:txBody>
          <a:bodyPr>
            <a:noAutofit/>
          </a:bodyPr>
          <a:lstStyle/>
          <a:p>
            <a:r>
              <a:rPr lang="en-US" sz="4000" b="1" dirty="0"/>
              <a:t>To Scale  </a:t>
            </a:r>
            <a:r>
              <a:rPr lang="en-US" sz="4000" b="1" dirty="0" err="1"/>
              <a:t>QCaaS</a:t>
            </a:r>
            <a:r>
              <a:rPr lang="en-US" sz="4000" b="1" dirty="0"/>
              <a:t> </a:t>
            </a:r>
            <a:r>
              <a:rPr lang="en-US" sz="4000" b="1" dirty="0">
                <a:sym typeface="Wingdings" panose="05000000000000000000" pitchFamily="2" charset="2"/>
              </a:rPr>
              <a:t> Concurrency is Essential</a:t>
            </a:r>
            <a:endParaRPr lang="en-US" sz="40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9FE731-F944-40FC-B48B-830805A83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3" y="2073921"/>
            <a:ext cx="11974286" cy="1738819"/>
          </a:xfrm>
          <a:prstGeom prst="rect">
            <a:avLst/>
          </a:prstGeom>
        </p:spPr>
      </p:pic>
      <p:sp>
        <p:nvSpPr>
          <p:cNvPr id="7" name="Rounded Rectangular Callout 10">
            <a:extLst>
              <a:ext uri="{FF2B5EF4-FFF2-40B4-BE49-F238E27FC236}">
                <a16:creationId xmlns:a16="http://schemas.microsoft.com/office/drawing/2014/main" id="{88096E45-6478-4BF9-9C70-36C7E8DA7090}"/>
              </a:ext>
            </a:extLst>
          </p:cNvPr>
          <p:cNvSpPr/>
          <p:nvPr/>
        </p:nvSpPr>
        <p:spPr>
          <a:xfrm>
            <a:off x="0" y="4581718"/>
            <a:ext cx="12192000" cy="774053"/>
          </a:xfrm>
          <a:prstGeom prst="wedgeRoundRectCallout">
            <a:avLst>
              <a:gd name="adj1" fmla="val -41475"/>
              <a:gd name="adj2" fmla="val -49150"/>
              <a:gd name="adj3" fmla="val 16667"/>
            </a:avLst>
          </a:prstGeom>
          <a:solidFill>
            <a:schemeClr val="tx1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Systems Architecture for scaling Quantum Computing Services</a:t>
            </a:r>
          </a:p>
        </p:txBody>
      </p:sp>
    </p:spTree>
    <p:extLst>
      <p:ext uri="{BB962C8B-B14F-4D97-AF65-F5344CB8AC3E}">
        <p14:creationId xmlns:p14="http://schemas.microsoft.com/office/powerpoint/2010/main" val="24447702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A9A5F729-F565-46EE-8F60-F5872127A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584" y="54914"/>
            <a:ext cx="10172281" cy="1143000"/>
          </a:xfrm>
        </p:spPr>
        <p:txBody>
          <a:bodyPr>
            <a:normAutofit/>
          </a:bodyPr>
          <a:lstStyle/>
          <a:p>
            <a:r>
              <a:rPr lang="en-US" sz="4000" b="1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C09FA4-6AAA-4FB6-8FC6-CA4C4A087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AE2DB5-4517-4C79-AADE-245F3E0058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D3DA8A-291E-40B9-9DAE-590224600A31}"/>
              </a:ext>
            </a:extLst>
          </p:cNvPr>
          <p:cNvSpPr txBox="1"/>
          <p:nvPr/>
        </p:nvSpPr>
        <p:spPr>
          <a:xfrm>
            <a:off x="331787" y="2014381"/>
            <a:ext cx="115284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sym typeface="Wingdings" panose="05000000000000000000" pitchFamily="2" charset="2"/>
              </a:rPr>
              <a:t>Qubit Errors</a:t>
            </a:r>
            <a:endParaRPr lang="en-US" sz="2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686AB1-D5B4-44D1-A405-793DA5DDC18F}"/>
              </a:ext>
            </a:extLst>
          </p:cNvPr>
          <p:cNvSpPr txBox="1"/>
          <p:nvPr/>
        </p:nvSpPr>
        <p:spPr>
          <a:xfrm>
            <a:off x="331786" y="3429000"/>
            <a:ext cx="115284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Roboto" panose="02000000000000000000" pitchFamily="2" charset="0"/>
                <a:sym typeface="Wingdings" panose="05000000000000000000" pitchFamily="2" charset="2"/>
              </a:rPr>
              <a:t>Noisy Neighbors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6DF9AB-7AA5-425D-9EB0-52D2B813FCA8}"/>
              </a:ext>
            </a:extLst>
          </p:cNvPr>
          <p:cNvSpPr txBox="1"/>
          <p:nvPr/>
        </p:nvSpPr>
        <p:spPr>
          <a:xfrm>
            <a:off x="331785" y="4843619"/>
            <a:ext cx="115284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202124"/>
                </a:solidFill>
                <a:latin typeface="Roboto" panose="02000000000000000000" pitchFamily="2" charset="0"/>
                <a:sym typeface="Wingdings" panose="05000000000000000000" pitchFamily="2" charset="2"/>
              </a:rPr>
              <a:t>Too Many Wires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5492571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4900"/>
            <a:ext cx="8128000" cy="1143000"/>
          </a:xfrm>
        </p:spPr>
        <p:txBody>
          <a:bodyPr>
            <a:normAutofit/>
          </a:bodyPr>
          <a:lstStyle/>
          <a:p>
            <a:r>
              <a:rPr lang="en-US" sz="4000" b="1" dirty="0"/>
              <a:t>Why Quantum Computers?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52AE2DB5-4517-4C79-AADE-245F3E0058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FCF1ED1-79A0-47EC-B024-CEA70406CB44}"/>
              </a:ext>
            </a:extLst>
          </p:cNvPr>
          <p:cNvSpPr/>
          <p:nvPr/>
        </p:nvSpPr>
        <p:spPr>
          <a:xfrm>
            <a:off x="8477519" y="6449143"/>
            <a:ext cx="3595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Gidney</a:t>
            </a:r>
            <a:r>
              <a:rPr lang="en-US" dirty="0"/>
              <a:t> and </a:t>
            </a:r>
            <a:r>
              <a:rPr lang="en-US" dirty="0" err="1"/>
              <a:t>Ekerå</a:t>
            </a:r>
            <a:r>
              <a:rPr lang="en-US" dirty="0"/>
              <a:t> [2019]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B2B6ABD-C369-4308-AAB3-CF522EA8ED7C}"/>
              </a:ext>
            </a:extLst>
          </p:cNvPr>
          <p:cNvGrpSpPr/>
          <p:nvPr/>
        </p:nvGrpSpPr>
        <p:grpSpPr>
          <a:xfrm>
            <a:off x="3020323" y="1671046"/>
            <a:ext cx="9053052" cy="4738515"/>
            <a:chOff x="3020323" y="1671046"/>
            <a:chExt cx="9053052" cy="473851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6BE5A1E-4D07-4687-ABCF-C3647CD69533}"/>
                </a:ext>
              </a:extLst>
            </p:cNvPr>
            <p:cNvGrpSpPr/>
            <p:nvPr/>
          </p:nvGrpSpPr>
          <p:grpSpPr>
            <a:xfrm>
              <a:off x="3020323" y="1671046"/>
              <a:ext cx="9053052" cy="4738515"/>
              <a:chOff x="1161512" y="1833509"/>
              <a:chExt cx="9053052" cy="4738515"/>
            </a:xfrm>
          </p:grpSpPr>
          <p:pic>
            <p:nvPicPr>
              <p:cNvPr id="10" name="Picture 9" descr="Screen Shot 2018-02-08 at 12.42.46 AM.png">
                <a:extLst>
                  <a:ext uri="{FF2B5EF4-FFF2-40B4-BE49-F238E27FC236}">
                    <a16:creationId xmlns:a16="http://schemas.microsoft.com/office/drawing/2014/main" id="{E366A09A-712F-402B-AB56-2728693C18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00"/>
              <a:stretch/>
            </p:blipFill>
            <p:spPr>
              <a:xfrm>
                <a:off x="2437768" y="1833509"/>
                <a:ext cx="7776796" cy="4714699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21247A3-BF6B-4204-A000-47549DCEB816}"/>
                  </a:ext>
                </a:extLst>
              </p:cNvPr>
              <p:cNvSpPr/>
              <p:nvPr/>
            </p:nvSpPr>
            <p:spPr>
              <a:xfrm>
                <a:off x="1161512" y="2091090"/>
                <a:ext cx="3097364" cy="21685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4995D015-DEFF-4082-8EC6-A8EAEF68A3D1}"/>
                  </a:ext>
                </a:extLst>
              </p:cNvPr>
              <p:cNvCxnSpPr/>
              <p:nvPr/>
            </p:nvCxnSpPr>
            <p:spPr>
              <a:xfrm flipV="1">
                <a:off x="2376726" y="2983743"/>
                <a:ext cx="3376127" cy="153346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39BA6E10-10AD-437D-906F-A9D664F32819}"/>
                  </a:ext>
                </a:extLst>
              </p:cNvPr>
              <p:cNvCxnSpPr/>
              <p:nvPr/>
            </p:nvCxnSpPr>
            <p:spPr>
              <a:xfrm flipV="1">
                <a:off x="5651335" y="5503244"/>
                <a:ext cx="2446918" cy="106878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122" name="Picture 2" descr="Image result for Summit supercomputer">
              <a:extLst>
                <a:ext uri="{FF2B5EF4-FFF2-40B4-BE49-F238E27FC236}">
                  <a16:creationId xmlns:a16="http://schemas.microsoft.com/office/drawing/2014/main" id="{4BC98A8C-5B48-4EB6-AFDE-A7DF39532B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255"/>
            <a:stretch/>
          </p:blipFill>
          <p:spPr bwMode="auto">
            <a:xfrm>
              <a:off x="4296579" y="4330290"/>
              <a:ext cx="3315086" cy="2055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8742BF5-9BBA-4F5A-9E64-095E0AAD2A25}"/>
              </a:ext>
            </a:extLst>
          </p:cNvPr>
          <p:cNvSpPr txBox="1"/>
          <p:nvPr/>
        </p:nvSpPr>
        <p:spPr>
          <a:xfrm>
            <a:off x="203736" y="1783884"/>
            <a:ext cx="7427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Time to factor 2048-bit number?</a:t>
            </a:r>
            <a:endParaRPr lang="en-US" sz="16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203736" y="2416553"/>
            <a:ext cx="53335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Supercomputer that uses all energy of earth will take 100+ years</a:t>
            </a:r>
          </a:p>
          <a:p>
            <a:endParaRPr lang="en-US" sz="1400" b="1" dirty="0"/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5A8C3F63-CA4C-41A3-89BF-95E14832A33B}"/>
              </a:ext>
            </a:extLst>
          </p:cNvPr>
          <p:cNvSpPr/>
          <p:nvPr/>
        </p:nvSpPr>
        <p:spPr>
          <a:xfrm>
            <a:off x="6922089" y="1928627"/>
            <a:ext cx="5066175" cy="2585174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Quantum Computer Factor 2048 bit Number in 8 hours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0AB0CEF-7C94-44CE-BE21-BD98DC4C44F4}"/>
              </a:ext>
            </a:extLst>
          </p:cNvPr>
          <p:cNvGrpSpPr/>
          <p:nvPr/>
        </p:nvGrpSpPr>
        <p:grpSpPr>
          <a:xfrm>
            <a:off x="21687" y="1401571"/>
            <a:ext cx="12192000" cy="5391185"/>
            <a:chOff x="0" y="1403212"/>
            <a:chExt cx="12192000" cy="5391185"/>
          </a:xfrm>
        </p:grpSpPr>
        <p:pic>
          <p:nvPicPr>
            <p:cNvPr id="5126" name="Picture 6" descr="Image result for supercomputer flops history summit">
              <a:extLst>
                <a:ext uri="{FF2B5EF4-FFF2-40B4-BE49-F238E27FC236}">
                  <a16:creationId xmlns:a16="http://schemas.microsoft.com/office/drawing/2014/main" id="{570B15F0-C793-4CE2-A5E6-7277461D1B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68" b="4874"/>
            <a:stretch/>
          </p:blipFill>
          <p:spPr bwMode="auto">
            <a:xfrm>
              <a:off x="0" y="1403212"/>
              <a:ext cx="12192000" cy="5312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928827-9FAA-4019-A465-A9588C8CAB60}"/>
                </a:ext>
              </a:extLst>
            </p:cNvPr>
            <p:cNvSpPr/>
            <p:nvPr/>
          </p:nvSpPr>
          <p:spPr>
            <a:xfrm>
              <a:off x="8371411" y="6492255"/>
              <a:ext cx="3595855" cy="302142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Source: Oak Ridge National Lab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B5183FA-B084-42A8-8104-21E6139521AD}"/>
              </a:ext>
            </a:extLst>
          </p:cNvPr>
          <p:cNvSpPr txBox="1"/>
          <p:nvPr/>
        </p:nvSpPr>
        <p:spPr>
          <a:xfrm>
            <a:off x="323687" y="1695501"/>
            <a:ext cx="356700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Tera FLOPs (TF) </a:t>
            </a:r>
            <a:r>
              <a:rPr lang="en-US" sz="2400" dirty="0">
                <a:sym typeface="Wingdings" panose="05000000000000000000" pitchFamily="2" charset="2"/>
              </a:rPr>
              <a:t> 10</a:t>
            </a:r>
            <a:r>
              <a:rPr lang="en-US" sz="2400" baseline="30000" dirty="0">
                <a:sym typeface="Wingdings" panose="05000000000000000000" pitchFamily="2" charset="2"/>
              </a:rPr>
              <a:t>12</a:t>
            </a:r>
          </a:p>
          <a:p>
            <a:endParaRPr lang="en-US" sz="2400" baseline="30000" dirty="0"/>
          </a:p>
          <a:p>
            <a:r>
              <a:rPr lang="en-US" sz="2400" dirty="0"/>
              <a:t>Peta FLOPs (PF) </a:t>
            </a:r>
            <a:r>
              <a:rPr lang="en-US" sz="2400" dirty="0">
                <a:sym typeface="Wingdings" panose="05000000000000000000" pitchFamily="2" charset="2"/>
              </a:rPr>
              <a:t> 10</a:t>
            </a:r>
            <a:r>
              <a:rPr lang="en-US" sz="2400" baseline="30000" dirty="0">
                <a:sym typeface="Wingdings" panose="05000000000000000000" pitchFamily="2" charset="2"/>
              </a:rPr>
              <a:t>15</a:t>
            </a:r>
          </a:p>
          <a:p>
            <a:endParaRPr lang="en-US" baseline="30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23445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4" grpId="0"/>
      <p:bldP spid="16" grpId="0" animBg="1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EEB31-089A-4DA9-A9F9-731A3E6A7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567" y="62857"/>
            <a:ext cx="11138417" cy="1143000"/>
          </a:xfrm>
        </p:spPr>
        <p:txBody>
          <a:bodyPr>
            <a:normAutofit/>
          </a:bodyPr>
          <a:lstStyle/>
          <a:p>
            <a:r>
              <a:rPr lang="en-US" sz="3600" b="1" dirty="0"/>
              <a:t>Google Sycamore: 53 Qubit Quantum Computer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F96C9F-3978-486C-AE18-2BC79A1BC7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679" t="12984" r="3066"/>
          <a:stretch/>
        </p:blipFill>
        <p:spPr>
          <a:xfrm>
            <a:off x="7174522" y="1899139"/>
            <a:ext cx="4806462" cy="4391912"/>
          </a:xfrm>
          <a:prstGeom prst="rect">
            <a:avLst/>
          </a:prstGeom>
        </p:spPr>
      </p:pic>
      <p:pic>
        <p:nvPicPr>
          <p:cNvPr id="2050" name="Picture 2" descr="Hello quantum world! Google publishes landmark quantum supremacy claim">
            <a:extLst>
              <a:ext uri="{FF2B5EF4-FFF2-40B4-BE49-F238E27FC236}">
                <a16:creationId xmlns:a16="http://schemas.microsoft.com/office/drawing/2014/main" id="{EB59FF2F-6B57-4928-BD21-D39EDF453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96" y="1758462"/>
            <a:ext cx="6797478" cy="467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686493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51D4E-DD4C-4B76-8B26-7613DAF5E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862" y="61692"/>
            <a:ext cx="9028484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Readout Crosstalk on Google Sycamore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6315212-0418-E946-9A67-8EC2AFF5F8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10912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258FFF-F925-446B-8502-81C93398170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56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10912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56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aphicFrame>
        <p:nvGraphicFramePr>
          <p:cNvPr id="89" name="Chart 88">
            <a:extLst>
              <a:ext uri="{FF2B5EF4-FFF2-40B4-BE49-F238E27FC236}">
                <a16:creationId xmlns:a16="http://schemas.microsoft.com/office/drawing/2014/main" id="{C8F77FDE-8511-6B44-8077-2D670293E8F1}"/>
              </a:ext>
            </a:extLst>
          </p:cNvPr>
          <p:cNvGraphicFramePr>
            <a:graphicFrameLocks/>
          </p:cNvGraphicFramePr>
          <p:nvPr/>
        </p:nvGraphicFramePr>
        <p:xfrm>
          <a:off x="6612962" y="1922252"/>
          <a:ext cx="5375486" cy="3505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2" name="TextBox 41" descr=" 5">
            <a:extLst>
              <a:ext uri="{FF2B5EF4-FFF2-40B4-BE49-F238E27FC236}">
                <a16:creationId xmlns:a16="http://schemas.microsoft.com/office/drawing/2014/main" id="{44CB4DFB-D406-4D2C-815F-07B47E5E7CA8}"/>
              </a:ext>
            </a:extLst>
          </p:cNvPr>
          <p:cNvSpPr txBox="1"/>
          <p:nvPr/>
        </p:nvSpPr>
        <p:spPr>
          <a:xfrm flipH="1">
            <a:off x="0" y="6297955"/>
            <a:ext cx="12192000" cy="584775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n-lt"/>
              </a:rPr>
              <a:t>Crosstalk can significantly increase the readout errors</a:t>
            </a:r>
          </a:p>
        </p:txBody>
      </p:sp>
      <p:sp>
        <p:nvSpPr>
          <p:cNvPr id="44" name="AutoShape 3">
            <a:extLst>
              <a:ext uri="{FF2B5EF4-FFF2-40B4-BE49-F238E27FC236}">
                <a16:creationId xmlns:a16="http://schemas.microsoft.com/office/drawing/2014/main" id="{08BAAD3A-99D1-4DED-A15B-59C84CE6DC9F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65082" y="1588654"/>
            <a:ext cx="3033428" cy="214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2AA5EC7-BF12-4EDB-9E11-68934670D159}"/>
              </a:ext>
            </a:extLst>
          </p:cNvPr>
          <p:cNvGrpSpPr/>
          <p:nvPr/>
        </p:nvGrpSpPr>
        <p:grpSpPr>
          <a:xfrm>
            <a:off x="3436439" y="2554186"/>
            <a:ext cx="2213697" cy="2258046"/>
            <a:chOff x="437310" y="2561281"/>
            <a:chExt cx="2213697" cy="2258046"/>
          </a:xfrm>
        </p:grpSpPr>
        <p:sp>
          <p:nvSpPr>
            <p:cNvPr id="113" name="AutoShape 3">
              <a:extLst>
                <a:ext uri="{FF2B5EF4-FFF2-40B4-BE49-F238E27FC236}">
                  <a16:creationId xmlns:a16="http://schemas.microsoft.com/office/drawing/2014/main" id="{F96E1FA2-F16E-4338-A074-36FF82F4578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65755" y="2561281"/>
              <a:ext cx="2184400" cy="104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4" name="AutoShape 3">
              <a:extLst>
                <a:ext uri="{FF2B5EF4-FFF2-40B4-BE49-F238E27FC236}">
                  <a16:creationId xmlns:a16="http://schemas.microsoft.com/office/drawing/2014/main" id="{FB4248FA-7FBC-411C-BDC1-EC8997BA3C7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66607" y="3777927"/>
              <a:ext cx="2184400" cy="104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5" name="Freeform 9">
              <a:extLst>
                <a:ext uri="{FF2B5EF4-FFF2-40B4-BE49-F238E27FC236}">
                  <a16:creationId xmlns:a16="http://schemas.microsoft.com/office/drawing/2014/main" id="{F0B0969D-5A9E-415F-BC33-CC3B98517A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36657" y="3811265"/>
              <a:ext cx="511175" cy="396875"/>
            </a:xfrm>
            <a:custGeom>
              <a:avLst/>
              <a:gdLst>
                <a:gd name="T0" fmla="*/ 0 w 535"/>
                <a:gd name="T1" fmla="*/ 3 h 414"/>
                <a:gd name="T2" fmla="*/ 0 w 535"/>
                <a:gd name="T3" fmla="*/ 3 h 414"/>
                <a:gd name="T4" fmla="*/ 533 w 535"/>
                <a:gd name="T5" fmla="*/ 0 h 414"/>
                <a:gd name="T6" fmla="*/ 535 w 535"/>
                <a:gd name="T7" fmla="*/ 411 h 414"/>
                <a:gd name="T8" fmla="*/ 2 w 535"/>
                <a:gd name="T9" fmla="*/ 414 h 414"/>
                <a:gd name="T10" fmla="*/ 0 w 535"/>
                <a:gd name="T11" fmla="*/ 3 h 414"/>
                <a:gd name="T12" fmla="*/ 0 w 535"/>
                <a:gd name="T13" fmla="*/ 3 h 414"/>
                <a:gd name="T14" fmla="*/ 0 w 535"/>
                <a:gd name="T15" fmla="*/ 3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5" h="414">
                  <a:moveTo>
                    <a:pt x="0" y="3"/>
                  </a:moveTo>
                  <a:lnTo>
                    <a:pt x="0" y="3"/>
                  </a:lnTo>
                  <a:lnTo>
                    <a:pt x="533" y="0"/>
                  </a:lnTo>
                  <a:lnTo>
                    <a:pt x="535" y="411"/>
                  </a:lnTo>
                  <a:lnTo>
                    <a:pt x="2" y="414"/>
                  </a:lnTo>
                  <a:lnTo>
                    <a:pt x="0" y="3"/>
                  </a:lnTo>
                  <a:close/>
                  <a:moveTo>
                    <a:pt x="0" y="3"/>
                  </a:moveTo>
                  <a:lnTo>
                    <a:pt x="0" y="3"/>
                  </a:lnTo>
                  <a:close/>
                </a:path>
              </a:pathLst>
            </a:custGeom>
            <a:solidFill>
              <a:srgbClr val="1D355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" name="Freeform 10">
              <a:extLst>
                <a:ext uri="{FF2B5EF4-FFF2-40B4-BE49-F238E27FC236}">
                  <a16:creationId xmlns:a16="http://schemas.microsoft.com/office/drawing/2014/main" id="{07E1C55E-8957-4E0E-8296-D723AD2D43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36657" y="3811265"/>
              <a:ext cx="511175" cy="396875"/>
            </a:xfrm>
            <a:custGeom>
              <a:avLst/>
              <a:gdLst>
                <a:gd name="T0" fmla="*/ 0 w 535"/>
                <a:gd name="T1" fmla="*/ 3 h 414"/>
                <a:gd name="T2" fmla="*/ 0 w 535"/>
                <a:gd name="T3" fmla="*/ 3 h 414"/>
                <a:gd name="T4" fmla="*/ 533 w 535"/>
                <a:gd name="T5" fmla="*/ 0 h 414"/>
                <a:gd name="T6" fmla="*/ 535 w 535"/>
                <a:gd name="T7" fmla="*/ 411 h 414"/>
                <a:gd name="T8" fmla="*/ 2 w 535"/>
                <a:gd name="T9" fmla="*/ 414 h 414"/>
                <a:gd name="T10" fmla="*/ 0 w 535"/>
                <a:gd name="T11" fmla="*/ 3 h 414"/>
                <a:gd name="T12" fmla="*/ 0 w 535"/>
                <a:gd name="T13" fmla="*/ 3 h 414"/>
                <a:gd name="T14" fmla="*/ 0 w 535"/>
                <a:gd name="T15" fmla="*/ 3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5" h="414">
                  <a:moveTo>
                    <a:pt x="0" y="3"/>
                  </a:moveTo>
                  <a:lnTo>
                    <a:pt x="0" y="3"/>
                  </a:lnTo>
                  <a:lnTo>
                    <a:pt x="533" y="0"/>
                  </a:lnTo>
                  <a:lnTo>
                    <a:pt x="535" y="411"/>
                  </a:lnTo>
                  <a:lnTo>
                    <a:pt x="2" y="414"/>
                  </a:lnTo>
                  <a:lnTo>
                    <a:pt x="0" y="3"/>
                  </a:lnTo>
                  <a:close/>
                  <a:moveTo>
                    <a:pt x="0" y="3"/>
                  </a:moveTo>
                  <a:lnTo>
                    <a:pt x="0" y="3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0E8BB403-A96E-4302-9ED4-F5024A4060C3}"/>
                </a:ext>
              </a:extLst>
            </p:cNvPr>
            <p:cNvGrpSpPr/>
            <p:nvPr/>
          </p:nvGrpSpPr>
          <p:grpSpPr>
            <a:xfrm>
              <a:off x="437310" y="2575181"/>
              <a:ext cx="2209670" cy="446049"/>
              <a:chOff x="568297" y="2887276"/>
              <a:chExt cx="2209670" cy="446049"/>
            </a:xfrm>
          </p:grpSpPr>
          <p:sp>
            <p:nvSpPr>
              <p:cNvPr id="118" name="Freeform 9">
                <a:extLst>
                  <a:ext uri="{FF2B5EF4-FFF2-40B4-BE49-F238E27FC236}">
                    <a16:creationId xmlns:a16="http://schemas.microsoft.com/office/drawing/2014/main" id="{0A0BE45F-E549-4175-A8F1-0C66E684E0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66792" y="2906714"/>
                <a:ext cx="511175" cy="396875"/>
              </a:xfrm>
              <a:custGeom>
                <a:avLst/>
                <a:gdLst>
                  <a:gd name="T0" fmla="*/ 0 w 535"/>
                  <a:gd name="T1" fmla="*/ 3 h 414"/>
                  <a:gd name="T2" fmla="*/ 0 w 535"/>
                  <a:gd name="T3" fmla="*/ 3 h 414"/>
                  <a:gd name="T4" fmla="*/ 533 w 535"/>
                  <a:gd name="T5" fmla="*/ 0 h 414"/>
                  <a:gd name="T6" fmla="*/ 535 w 535"/>
                  <a:gd name="T7" fmla="*/ 411 h 414"/>
                  <a:gd name="T8" fmla="*/ 2 w 535"/>
                  <a:gd name="T9" fmla="*/ 414 h 414"/>
                  <a:gd name="T10" fmla="*/ 0 w 535"/>
                  <a:gd name="T11" fmla="*/ 3 h 414"/>
                  <a:gd name="T12" fmla="*/ 0 w 535"/>
                  <a:gd name="T13" fmla="*/ 3 h 414"/>
                  <a:gd name="T14" fmla="*/ 0 w 535"/>
                  <a:gd name="T15" fmla="*/ 3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35" h="414">
                    <a:moveTo>
                      <a:pt x="0" y="3"/>
                    </a:moveTo>
                    <a:lnTo>
                      <a:pt x="0" y="3"/>
                    </a:lnTo>
                    <a:lnTo>
                      <a:pt x="533" y="0"/>
                    </a:lnTo>
                    <a:lnTo>
                      <a:pt x="535" y="411"/>
                    </a:lnTo>
                    <a:lnTo>
                      <a:pt x="2" y="414"/>
                    </a:lnTo>
                    <a:lnTo>
                      <a:pt x="0" y="3"/>
                    </a:lnTo>
                    <a:close/>
                    <a:moveTo>
                      <a:pt x="0" y="3"/>
                    </a:move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1D355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9" name="Freeform 10">
                <a:extLst>
                  <a:ext uri="{FF2B5EF4-FFF2-40B4-BE49-F238E27FC236}">
                    <a16:creationId xmlns:a16="http://schemas.microsoft.com/office/drawing/2014/main" id="{FF28F4DB-D3FD-4235-A154-0BAEBB81CC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66792" y="2906714"/>
                <a:ext cx="511175" cy="396875"/>
              </a:xfrm>
              <a:custGeom>
                <a:avLst/>
                <a:gdLst>
                  <a:gd name="T0" fmla="*/ 0 w 535"/>
                  <a:gd name="T1" fmla="*/ 3 h 414"/>
                  <a:gd name="T2" fmla="*/ 0 w 535"/>
                  <a:gd name="T3" fmla="*/ 3 h 414"/>
                  <a:gd name="T4" fmla="*/ 533 w 535"/>
                  <a:gd name="T5" fmla="*/ 0 h 414"/>
                  <a:gd name="T6" fmla="*/ 535 w 535"/>
                  <a:gd name="T7" fmla="*/ 411 h 414"/>
                  <a:gd name="T8" fmla="*/ 2 w 535"/>
                  <a:gd name="T9" fmla="*/ 414 h 414"/>
                  <a:gd name="T10" fmla="*/ 0 w 535"/>
                  <a:gd name="T11" fmla="*/ 3 h 414"/>
                  <a:gd name="T12" fmla="*/ 0 w 535"/>
                  <a:gd name="T13" fmla="*/ 3 h 414"/>
                  <a:gd name="T14" fmla="*/ 0 w 535"/>
                  <a:gd name="T15" fmla="*/ 3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35" h="414">
                    <a:moveTo>
                      <a:pt x="0" y="3"/>
                    </a:moveTo>
                    <a:lnTo>
                      <a:pt x="0" y="3"/>
                    </a:lnTo>
                    <a:lnTo>
                      <a:pt x="533" y="0"/>
                    </a:lnTo>
                    <a:lnTo>
                      <a:pt x="535" y="411"/>
                    </a:lnTo>
                    <a:lnTo>
                      <a:pt x="2" y="414"/>
                    </a:lnTo>
                    <a:lnTo>
                      <a:pt x="0" y="3"/>
                    </a:lnTo>
                    <a:close/>
                    <a:moveTo>
                      <a:pt x="0" y="3"/>
                    </a:moveTo>
                    <a:lnTo>
                      <a:pt x="0" y="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0" name="Freeform 11">
                <a:extLst>
                  <a:ext uri="{FF2B5EF4-FFF2-40B4-BE49-F238E27FC236}">
                    <a16:creationId xmlns:a16="http://schemas.microsoft.com/office/drawing/2014/main" id="{AB0EF1AA-4638-41B1-BC2D-1B68E053E4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1892" y="3014664"/>
                <a:ext cx="182563" cy="184150"/>
              </a:xfrm>
              <a:custGeom>
                <a:avLst/>
                <a:gdLst>
                  <a:gd name="T0" fmla="*/ 0 w 191"/>
                  <a:gd name="T1" fmla="*/ 1 h 191"/>
                  <a:gd name="T2" fmla="*/ 0 w 191"/>
                  <a:gd name="T3" fmla="*/ 1 h 191"/>
                  <a:gd name="T4" fmla="*/ 1 w 191"/>
                  <a:gd name="T5" fmla="*/ 191 h 191"/>
                  <a:gd name="T6" fmla="*/ 25 w 191"/>
                  <a:gd name="T7" fmla="*/ 191 h 191"/>
                  <a:gd name="T8" fmla="*/ 25 w 191"/>
                  <a:gd name="T9" fmla="*/ 33 h 191"/>
                  <a:gd name="T10" fmla="*/ 25 w 191"/>
                  <a:gd name="T11" fmla="*/ 33 h 191"/>
                  <a:gd name="T12" fmla="*/ 85 w 191"/>
                  <a:gd name="T13" fmla="*/ 190 h 191"/>
                  <a:gd name="T14" fmla="*/ 107 w 191"/>
                  <a:gd name="T15" fmla="*/ 190 h 191"/>
                  <a:gd name="T16" fmla="*/ 165 w 191"/>
                  <a:gd name="T17" fmla="*/ 32 h 191"/>
                  <a:gd name="T18" fmla="*/ 166 w 191"/>
                  <a:gd name="T19" fmla="*/ 32 h 191"/>
                  <a:gd name="T20" fmla="*/ 167 w 191"/>
                  <a:gd name="T21" fmla="*/ 190 h 191"/>
                  <a:gd name="T22" fmla="*/ 191 w 191"/>
                  <a:gd name="T23" fmla="*/ 190 h 191"/>
                  <a:gd name="T24" fmla="*/ 190 w 191"/>
                  <a:gd name="T25" fmla="*/ 0 h 191"/>
                  <a:gd name="T26" fmla="*/ 155 w 191"/>
                  <a:gd name="T27" fmla="*/ 0 h 191"/>
                  <a:gd name="T28" fmla="*/ 96 w 191"/>
                  <a:gd name="T29" fmla="*/ 160 h 191"/>
                  <a:gd name="T30" fmla="*/ 35 w 191"/>
                  <a:gd name="T31" fmla="*/ 1 h 191"/>
                  <a:gd name="T32" fmla="*/ 0 w 191"/>
                  <a:gd name="T33" fmla="*/ 1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1" h="191">
                    <a:moveTo>
                      <a:pt x="0" y="1"/>
                    </a:moveTo>
                    <a:lnTo>
                      <a:pt x="0" y="1"/>
                    </a:lnTo>
                    <a:lnTo>
                      <a:pt x="1" y="191"/>
                    </a:lnTo>
                    <a:lnTo>
                      <a:pt x="25" y="191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85" y="190"/>
                    </a:lnTo>
                    <a:lnTo>
                      <a:pt x="107" y="190"/>
                    </a:lnTo>
                    <a:lnTo>
                      <a:pt x="165" y="32"/>
                    </a:lnTo>
                    <a:lnTo>
                      <a:pt x="166" y="32"/>
                    </a:lnTo>
                    <a:lnTo>
                      <a:pt x="167" y="190"/>
                    </a:lnTo>
                    <a:lnTo>
                      <a:pt x="191" y="190"/>
                    </a:lnTo>
                    <a:lnTo>
                      <a:pt x="190" y="0"/>
                    </a:lnTo>
                    <a:lnTo>
                      <a:pt x="155" y="0"/>
                    </a:lnTo>
                    <a:lnTo>
                      <a:pt x="96" y="160"/>
                    </a:lnTo>
                    <a:lnTo>
                      <a:pt x="35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1" name="Freeform 15">
                <a:extLst>
                  <a:ext uri="{FF2B5EF4-FFF2-40B4-BE49-F238E27FC236}">
                    <a16:creationId xmlns:a16="http://schemas.microsoft.com/office/drawing/2014/main" id="{BD67C8C4-33AB-4430-BFD8-48452E11D3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2355" y="3105151"/>
                <a:ext cx="1216025" cy="0"/>
              </a:xfrm>
              <a:custGeom>
                <a:avLst/>
                <a:gdLst>
                  <a:gd name="T0" fmla="*/ 0 w 1270"/>
                  <a:gd name="T1" fmla="*/ 0 w 1270"/>
                  <a:gd name="T2" fmla="*/ 1270 w 127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270">
                    <a:moveTo>
                      <a:pt x="0" y="0"/>
                    </a:moveTo>
                    <a:lnTo>
                      <a:pt x="0" y="0"/>
                    </a:lnTo>
                    <a:lnTo>
                      <a:pt x="127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A86ABEB1-23A1-4A90-AB10-E194BD697806}"/>
                  </a:ext>
                </a:extLst>
              </p:cNvPr>
              <p:cNvSpPr/>
              <p:nvPr/>
            </p:nvSpPr>
            <p:spPr>
              <a:xfrm>
                <a:off x="1263531" y="2887276"/>
                <a:ext cx="472495" cy="44604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U</a:t>
                </a: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50A348A8-C5AD-498C-BB52-9982081CD7BE}"/>
                  </a:ext>
                </a:extLst>
              </p:cNvPr>
              <p:cNvSpPr txBox="1"/>
              <p:nvPr/>
            </p:nvSpPr>
            <p:spPr>
              <a:xfrm>
                <a:off x="568297" y="2934257"/>
                <a:ext cx="4732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Roboto" panose="02000000000000000000" pitchFamily="2" charset="0"/>
                    <a:ea typeface="Roboto" panose="02000000000000000000" pitchFamily="2" charset="0"/>
                    <a:cs typeface="Calibri" panose="020F0502020204030204" pitchFamily="34" charset="0"/>
                  </a:rPr>
                  <a:t>Q0</a:t>
                </a:r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0306495E-B73A-49F9-ACF7-7CB5DDC73D02}"/>
                </a:ext>
              </a:extLst>
            </p:cNvPr>
            <p:cNvGrpSpPr/>
            <p:nvPr/>
          </p:nvGrpSpPr>
          <p:grpSpPr>
            <a:xfrm>
              <a:off x="448162" y="3158181"/>
              <a:ext cx="2198818" cy="396875"/>
              <a:chOff x="579149" y="3470276"/>
              <a:chExt cx="2198818" cy="396875"/>
            </a:xfrm>
          </p:grpSpPr>
          <p:sp>
            <p:nvSpPr>
              <p:cNvPr id="125" name="Freeform 12">
                <a:extLst>
                  <a:ext uri="{FF2B5EF4-FFF2-40B4-BE49-F238E27FC236}">
                    <a16:creationId xmlns:a16="http://schemas.microsoft.com/office/drawing/2014/main" id="{13CBD843-9163-43AC-8A77-EBD6BEBF34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66792" y="3470276"/>
                <a:ext cx="511175" cy="396875"/>
              </a:xfrm>
              <a:custGeom>
                <a:avLst/>
                <a:gdLst>
                  <a:gd name="T0" fmla="*/ 0 w 535"/>
                  <a:gd name="T1" fmla="*/ 2 h 413"/>
                  <a:gd name="T2" fmla="*/ 0 w 535"/>
                  <a:gd name="T3" fmla="*/ 2 h 413"/>
                  <a:gd name="T4" fmla="*/ 533 w 535"/>
                  <a:gd name="T5" fmla="*/ 0 h 413"/>
                  <a:gd name="T6" fmla="*/ 535 w 535"/>
                  <a:gd name="T7" fmla="*/ 411 h 413"/>
                  <a:gd name="T8" fmla="*/ 2 w 535"/>
                  <a:gd name="T9" fmla="*/ 413 h 413"/>
                  <a:gd name="T10" fmla="*/ 0 w 535"/>
                  <a:gd name="T11" fmla="*/ 2 h 413"/>
                  <a:gd name="T12" fmla="*/ 0 w 535"/>
                  <a:gd name="T13" fmla="*/ 2 h 413"/>
                  <a:gd name="T14" fmla="*/ 0 w 535"/>
                  <a:gd name="T15" fmla="*/ 2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35" h="413">
                    <a:moveTo>
                      <a:pt x="0" y="2"/>
                    </a:moveTo>
                    <a:lnTo>
                      <a:pt x="0" y="2"/>
                    </a:lnTo>
                    <a:lnTo>
                      <a:pt x="533" y="0"/>
                    </a:lnTo>
                    <a:lnTo>
                      <a:pt x="535" y="411"/>
                    </a:lnTo>
                    <a:lnTo>
                      <a:pt x="2" y="413"/>
                    </a:lnTo>
                    <a:lnTo>
                      <a:pt x="0" y="2"/>
                    </a:lnTo>
                    <a:close/>
                    <a:moveTo>
                      <a:pt x="0" y="2"/>
                    </a:move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1D355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6" name="Freeform 13">
                <a:extLst>
                  <a:ext uri="{FF2B5EF4-FFF2-40B4-BE49-F238E27FC236}">
                    <a16:creationId xmlns:a16="http://schemas.microsoft.com/office/drawing/2014/main" id="{A516A2C7-8AE1-4C1E-BC10-86C69D490C8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66792" y="3470276"/>
                <a:ext cx="511175" cy="396875"/>
              </a:xfrm>
              <a:custGeom>
                <a:avLst/>
                <a:gdLst>
                  <a:gd name="T0" fmla="*/ 0 w 535"/>
                  <a:gd name="T1" fmla="*/ 2 h 413"/>
                  <a:gd name="T2" fmla="*/ 0 w 535"/>
                  <a:gd name="T3" fmla="*/ 2 h 413"/>
                  <a:gd name="T4" fmla="*/ 533 w 535"/>
                  <a:gd name="T5" fmla="*/ 0 h 413"/>
                  <a:gd name="T6" fmla="*/ 535 w 535"/>
                  <a:gd name="T7" fmla="*/ 411 h 413"/>
                  <a:gd name="T8" fmla="*/ 2 w 535"/>
                  <a:gd name="T9" fmla="*/ 413 h 413"/>
                  <a:gd name="T10" fmla="*/ 0 w 535"/>
                  <a:gd name="T11" fmla="*/ 2 h 413"/>
                  <a:gd name="T12" fmla="*/ 0 w 535"/>
                  <a:gd name="T13" fmla="*/ 2 h 413"/>
                  <a:gd name="T14" fmla="*/ 0 w 535"/>
                  <a:gd name="T15" fmla="*/ 2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35" h="413">
                    <a:moveTo>
                      <a:pt x="0" y="2"/>
                    </a:moveTo>
                    <a:lnTo>
                      <a:pt x="0" y="2"/>
                    </a:lnTo>
                    <a:lnTo>
                      <a:pt x="533" y="0"/>
                    </a:lnTo>
                    <a:lnTo>
                      <a:pt x="535" y="411"/>
                    </a:lnTo>
                    <a:lnTo>
                      <a:pt x="2" y="413"/>
                    </a:lnTo>
                    <a:lnTo>
                      <a:pt x="0" y="2"/>
                    </a:lnTo>
                    <a:close/>
                    <a:moveTo>
                      <a:pt x="0" y="2"/>
                    </a:moveTo>
                    <a:lnTo>
                      <a:pt x="0" y="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7" name="Freeform 14">
                <a:extLst>
                  <a:ext uri="{FF2B5EF4-FFF2-40B4-BE49-F238E27FC236}">
                    <a16:creationId xmlns:a16="http://schemas.microsoft.com/office/drawing/2014/main" id="{E1EFC5ED-F76F-4EEF-B045-D7B41EAFC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1892" y="3578226"/>
                <a:ext cx="182563" cy="182563"/>
              </a:xfrm>
              <a:custGeom>
                <a:avLst/>
                <a:gdLst>
                  <a:gd name="T0" fmla="*/ 0 w 191"/>
                  <a:gd name="T1" fmla="*/ 0 h 190"/>
                  <a:gd name="T2" fmla="*/ 0 w 191"/>
                  <a:gd name="T3" fmla="*/ 0 h 190"/>
                  <a:gd name="T4" fmla="*/ 1 w 191"/>
                  <a:gd name="T5" fmla="*/ 190 h 190"/>
                  <a:gd name="T6" fmla="*/ 25 w 191"/>
                  <a:gd name="T7" fmla="*/ 190 h 190"/>
                  <a:gd name="T8" fmla="*/ 25 w 191"/>
                  <a:gd name="T9" fmla="*/ 32 h 190"/>
                  <a:gd name="T10" fmla="*/ 25 w 191"/>
                  <a:gd name="T11" fmla="*/ 32 h 190"/>
                  <a:gd name="T12" fmla="*/ 85 w 191"/>
                  <a:gd name="T13" fmla="*/ 190 h 190"/>
                  <a:gd name="T14" fmla="*/ 107 w 191"/>
                  <a:gd name="T15" fmla="*/ 190 h 190"/>
                  <a:gd name="T16" fmla="*/ 165 w 191"/>
                  <a:gd name="T17" fmla="*/ 32 h 190"/>
                  <a:gd name="T18" fmla="*/ 166 w 191"/>
                  <a:gd name="T19" fmla="*/ 32 h 190"/>
                  <a:gd name="T20" fmla="*/ 167 w 191"/>
                  <a:gd name="T21" fmla="*/ 190 h 190"/>
                  <a:gd name="T22" fmla="*/ 191 w 191"/>
                  <a:gd name="T23" fmla="*/ 189 h 190"/>
                  <a:gd name="T24" fmla="*/ 190 w 191"/>
                  <a:gd name="T25" fmla="*/ 0 h 190"/>
                  <a:gd name="T26" fmla="*/ 155 w 191"/>
                  <a:gd name="T27" fmla="*/ 0 h 190"/>
                  <a:gd name="T28" fmla="*/ 96 w 191"/>
                  <a:gd name="T29" fmla="*/ 160 h 190"/>
                  <a:gd name="T30" fmla="*/ 35 w 191"/>
                  <a:gd name="T31" fmla="*/ 0 h 190"/>
                  <a:gd name="T32" fmla="*/ 0 w 191"/>
                  <a:gd name="T33" fmla="*/ 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1" h="190">
                    <a:moveTo>
                      <a:pt x="0" y="0"/>
                    </a:moveTo>
                    <a:lnTo>
                      <a:pt x="0" y="0"/>
                    </a:lnTo>
                    <a:lnTo>
                      <a:pt x="1" y="190"/>
                    </a:lnTo>
                    <a:lnTo>
                      <a:pt x="25" y="190"/>
                    </a:lnTo>
                    <a:lnTo>
                      <a:pt x="25" y="32"/>
                    </a:lnTo>
                    <a:lnTo>
                      <a:pt x="25" y="32"/>
                    </a:lnTo>
                    <a:lnTo>
                      <a:pt x="85" y="190"/>
                    </a:lnTo>
                    <a:lnTo>
                      <a:pt x="107" y="190"/>
                    </a:lnTo>
                    <a:lnTo>
                      <a:pt x="165" y="32"/>
                    </a:lnTo>
                    <a:lnTo>
                      <a:pt x="166" y="32"/>
                    </a:lnTo>
                    <a:lnTo>
                      <a:pt x="167" y="190"/>
                    </a:lnTo>
                    <a:lnTo>
                      <a:pt x="191" y="189"/>
                    </a:lnTo>
                    <a:lnTo>
                      <a:pt x="190" y="0"/>
                    </a:lnTo>
                    <a:lnTo>
                      <a:pt x="155" y="0"/>
                    </a:lnTo>
                    <a:lnTo>
                      <a:pt x="96" y="160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8" name="Freeform 16">
                <a:extLst>
                  <a:ext uri="{FF2B5EF4-FFF2-40B4-BE49-F238E27FC236}">
                    <a16:creationId xmlns:a16="http://schemas.microsoft.com/office/drawing/2014/main" id="{AC0FC061-F74C-4F29-8581-87561B71B6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2355" y="3668714"/>
                <a:ext cx="1216025" cy="0"/>
              </a:xfrm>
              <a:custGeom>
                <a:avLst/>
                <a:gdLst>
                  <a:gd name="T0" fmla="*/ 0 w 1270"/>
                  <a:gd name="T1" fmla="*/ 0 w 1270"/>
                  <a:gd name="T2" fmla="*/ 1270 w 127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270">
                    <a:moveTo>
                      <a:pt x="0" y="0"/>
                    </a:moveTo>
                    <a:lnTo>
                      <a:pt x="0" y="0"/>
                    </a:lnTo>
                    <a:lnTo>
                      <a:pt x="127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167CC6C4-3A61-4EC3-BB0C-99D2A61327C2}"/>
                  </a:ext>
                </a:extLst>
              </p:cNvPr>
              <p:cNvSpPr txBox="1"/>
              <p:nvPr/>
            </p:nvSpPr>
            <p:spPr>
              <a:xfrm>
                <a:off x="579149" y="3474629"/>
                <a:ext cx="4732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Roboto" panose="02000000000000000000" pitchFamily="2" charset="0"/>
                    <a:ea typeface="Roboto" panose="02000000000000000000" pitchFamily="2" charset="0"/>
                    <a:cs typeface="Calibri" panose="020F0502020204030204" pitchFamily="34" charset="0"/>
                  </a:rPr>
                  <a:t>Q1</a:t>
                </a: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4D09A312-08B6-4C07-A642-05DAB5522E6F}"/>
                </a:ext>
              </a:extLst>
            </p:cNvPr>
            <p:cNvGrpSpPr/>
            <p:nvPr/>
          </p:nvGrpSpPr>
          <p:grpSpPr>
            <a:xfrm>
              <a:off x="442897" y="3808846"/>
              <a:ext cx="2041423" cy="369332"/>
              <a:chOff x="573884" y="4120941"/>
              <a:chExt cx="2041423" cy="369332"/>
            </a:xfrm>
          </p:grpSpPr>
          <p:sp>
            <p:nvSpPr>
              <p:cNvPr id="131" name="Freeform 11">
                <a:extLst>
                  <a:ext uri="{FF2B5EF4-FFF2-40B4-BE49-F238E27FC236}">
                    <a16:creationId xmlns:a16="http://schemas.microsoft.com/office/drawing/2014/main" id="{AB201021-2CCE-41B9-B699-422675CB03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2744" y="4231310"/>
                <a:ext cx="182563" cy="184150"/>
              </a:xfrm>
              <a:custGeom>
                <a:avLst/>
                <a:gdLst>
                  <a:gd name="T0" fmla="*/ 0 w 191"/>
                  <a:gd name="T1" fmla="*/ 1 h 191"/>
                  <a:gd name="T2" fmla="*/ 0 w 191"/>
                  <a:gd name="T3" fmla="*/ 1 h 191"/>
                  <a:gd name="T4" fmla="*/ 1 w 191"/>
                  <a:gd name="T5" fmla="*/ 191 h 191"/>
                  <a:gd name="T6" fmla="*/ 25 w 191"/>
                  <a:gd name="T7" fmla="*/ 191 h 191"/>
                  <a:gd name="T8" fmla="*/ 25 w 191"/>
                  <a:gd name="T9" fmla="*/ 33 h 191"/>
                  <a:gd name="T10" fmla="*/ 25 w 191"/>
                  <a:gd name="T11" fmla="*/ 33 h 191"/>
                  <a:gd name="T12" fmla="*/ 85 w 191"/>
                  <a:gd name="T13" fmla="*/ 190 h 191"/>
                  <a:gd name="T14" fmla="*/ 107 w 191"/>
                  <a:gd name="T15" fmla="*/ 190 h 191"/>
                  <a:gd name="T16" fmla="*/ 165 w 191"/>
                  <a:gd name="T17" fmla="*/ 32 h 191"/>
                  <a:gd name="T18" fmla="*/ 166 w 191"/>
                  <a:gd name="T19" fmla="*/ 32 h 191"/>
                  <a:gd name="T20" fmla="*/ 167 w 191"/>
                  <a:gd name="T21" fmla="*/ 190 h 191"/>
                  <a:gd name="T22" fmla="*/ 191 w 191"/>
                  <a:gd name="T23" fmla="*/ 190 h 191"/>
                  <a:gd name="T24" fmla="*/ 190 w 191"/>
                  <a:gd name="T25" fmla="*/ 0 h 191"/>
                  <a:gd name="T26" fmla="*/ 155 w 191"/>
                  <a:gd name="T27" fmla="*/ 0 h 191"/>
                  <a:gd name="T28" fmla="*/ 96 w 191"/>
                  <a:gd name="T29" fmla="*/ 160 h 191"/>
                  <a:gd name="T30" fmla="*/ 35 w 191"/>
                  <a:gd name="T31" fmla="*/ 1 h 191"/>
                  <a:gd name="T32" fmla="*/ 0 w 191"/>
                  <a:gd name="T33" fmla="*/ 1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1" h="191">
                    <a:moveTo>
                      <a:pt x="0" y="1"/>
                    </a:moveTo>
                    <a:lnTo>
                      <a:pt x="0" y="1"/>
                    </a:lnTo>
                    <a:lnTo>
                      <a:pt x="1" y="191"/>
                    </a:lnTo>
                    <a:lnTo>
                      <a:pt x="25" y="191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85" y="190"/>
                    </a:lnTo>
                    <a:lnTo>
                      <a:pt x="107" y="190"/>
                    </a:lnTo>
                    <a:lnTo>
                      <a:pt x="165" y="32"/>
                    </a:lnTo>
                    <a:lnTo>
                      <a:pt x="166" y="32"/>
                    </a:lnTo>
                    <a:lnTo>
                      <a:pt x="167" y="190"/>
                    </a:lnTo>
                    <a:lnTo>
                      <a:pt x="191" y="190"/>
                    </a:lnTo>
                    <a:lnTo>
                      <a:pt x="190" y="0"/>
                    </a:lnTo>
                    <a:lnTo>
                      <a:pt x="155" y="0"/>
                    </a:lnTo>
                    <a:lnTo>
                      <a:pt x="96" y="160"/>
                    </a:lnTo>
                    <a:lnTo>
                      <a:pt x="35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2" name="Freeform 15">
                <a:extLst>
                  <a:ext uri="{FF2B5EF4-FFF2-40B4-BE49-F238E27FC236}">
                    <a16:creationId xmlns:a16="http://schemas.microsoft.com/office/drawing/2014/main" id="{1BDEFA36-01EA-47FC-9C7E-AC84D0ED96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207" y="4321797"/>
                <a:ext cx="1216025" cy="0"/>
              </a:xfrm>
              <a:custGeom>
                <a:avLst/>
                <a:gdLst>
                  <a:gd name="T0" fmla="*/ 0 w 1270"/>
                  <a:gd name="T1" fmla="*/ 0 w 1270"/>
                  <a:gd name="T2" fmla="*/ 1270 w 127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270">
                    <a:moveTo>
                      <a:pt x="0" y="0"/>
                    </a:moveTo>
                    <a:lnTo>
                      <a:pt x="0" y="0"/>
                    </a:lnTo>
                    <a:lnTo>
                      <a:pt x="127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7C84AF75-3F9D-49F5-AE13-8186D8836B94}"/>
                  </a:ext>
                </a:extLst>
              </p:cNvPr>
              <p:cNvSpPr txBox="1"/>
              <p:nvPr/>
            </p:nvSpPr>
            <p:spPr>
              <a:xfrm>
                <a:off x="573884" y="4120941"/>
                <a:ext cx="4732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Roboto" panose="02000000000000000000" pitchFamily="2" charset="0"/>
                    <a:ea typeface="Roboto" panose="02000000000000000000" pitchFamily="2" charset="0"/>
                    <a:cs typeface="Calibri" panose="020F0502020204030204" pitchFamily="34" charset="0"/>
                  </a:rPr>
                  <a:t>Q2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43C688BC-16FA-4377-B20A-912751B3405A}"/>
                </a:ext>
              </a:extLst>
            </p:cNvPr>
            <p:cNvGrpSpPr/>
            <p:nvPr/>
          </p:nvGrpSpPr>
          <p:grpSpPr>
            <a:xfrm>
              <a:off x="453749" y="4349218"/>
              <a:ext cx="2194083" cy="422484"/>
              <a:chOff x="584736" y="4661313"/>
              <a:chExt cx="2194083" cy="422484"/>
            </a:xfrm>
          </p:grpSpPr>
          <p:sp>
            <p:nvSpPr>
              <p:cNvPr id="144" name="Freeform 12">
                <a:extLst>
                  <a:ext uri="{FF2B5EF4-FFF2-40B4-BE49-F238E27FC236}">
                    <a16:creationId xmlns:a16="http://schemas.microsoft.com/office/drawing/2014/main" id="{5E9F39B8-459D-4580-9CE6-26F6509600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67644" y="4686922"/>
                <a:ext cx="511175" cy="396875"/>
              </a:xfrm>
              <a:custGeom>
                <a:avLst/>
                <a:gdLst>
                  <a:gd name="T0" fmla="*/ 0 w 535"/>
                  <a:gd name="T1" fmla="*/ 2 h 413"/>
                  <a:gd name="T2" fmla="*/ 0 w 535"/>
                  <a:gd name="T3" fmla="*/ 2 h 413"/>
                  <a:gd name="T4" fmla="*/ 533 w 535"/>
                  <a:gd name="T5" fmla="*/ 0 h 413"/>
                  <a:gd name="T6" fmla="*/ 535 w 535"/>
                  <a:gd name="T7" fmla="*/ 411 h 413"/>
                  <a:gd name="T8" fmla="*/ 2 w 535"/>
                  <a:gd name="T9" fmla="*/ 413 h 413"/>
                  <a:gd name="T10" fmla="*/ 0 w 535"/>
                  <a:gd name="T11" fmla="*/ 2 h 413"/>
                  <a:gd name="T12" fmla="*/ 0 w 535"/>
                  <a:gd name="T13" fmla="*/ 2 h 413"/>
                  <a:gd name="T14" fmla="*/ 0 w 535"/>
                  <a:gd name="T15" fmla="*/ 2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35" h="413">
                    <a:moveTo>
                      <a:pt x="0" y="2"/>
                    </a:moveTo>
                    <a:lnTo>
                      <a:pt x="0" y="2"/>
                    </a:lnTo>
                    <a:lnTo>
                      <a:pt x="533" y="0"/>
                    </a:lnTo>
                    <a:lnTo>
                      <a:pt x="535" y="411"/>
                    </a:lnTo>
                    <a:lnTo>
                      <a:pt x="2" y="413"/>
                    </a:lnTo>
                    <a:lnTo>
                      <a:pt x="0" y="2"/>
                    </a:lnTo>
                    <a:close/>
                    <a:moveTo>
                      <a:pt x="0" y="2"/>
                    </a:move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1D355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9" name="Freeform 13">
                <a:extLst>
                  <a:ext uri="{FF2B5EF4-FFF2-40B4-BE49-F238E27FC236}">
                    <a16:creationId xmlns:a16="http://schemas.microsoft.com/office/drawing/2014/main" id="{56680AA5-48E3-463C-97F6-41127AFC72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67644" y="4686922"/>
                <a:ext cx="511175" cy="396875"/>
              </a:xfrm>
              <a:custGeom>
                <a:avLst/>
                <a:gdLst>
                  <a:gd name="T0" fmla="*/ 0 w 535"/>
                  <a:gd name="T1" fmla="*/ 2 h 413"/>
                  <a:gd name="T2" fmla="*/ 0 w 535"/>
                  <a:gd name="T3" fmla="*/ 2 h 413"/>
                  <a:gd name="T4" fmla="*/ 533 w 535"/>
                  <a:gd name="T5" fmla="*/ 0 h 413"/>
                  <a:gd name="T6" fmla="*/ 535 w 535"/>
                  <a:gd name="T7" fmla="*/ 411 h 413"/>
                  <a:gd name="T8" fmla="*/ 2 w 535"/>
                  <a:gd name="T9" fmla="*/ 413 h 413"/>
                  <a:gd name="T10" fmla="*/ 0 w 535"/>
                  <a:gd name="T11" fmla="*/ 2 h 413"/>
                  <a:gd name="T12" fmla="*/ 0 w 535"/>
                  <a:gd name="T13" fmla="*/ 2 h 413"/>
                  <a:gd name="T14" fmla="*/ 0 w 535"/>
                  <a:gd name="T15" fmla="*/ 2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35" h="413">
                    <a:moveTo>
                      <a:pt x="0" y="2"/>
                    </a:moveTo>
                    <a:lnTo>
                      <a:pt x="0" y="2"/>
                    </a:lnTo>
                    <a:lnTo>
                      <a:pt x="533" y="0"/>
                    </a:lnTo>
                    <a:lnTo>
                      <a:pt x="535" y="411"/>
                    </a:lnTo>
                    <a:lnTo>
                      <a:pt x="2" y="413"/>
                    </a:lnTo>
                    <a:lnTo>
                      <a:pt x="0" y="2"/>
                    </a:lnTo>
                    <a:close/>
                    <a:moveTo>
                      <a:pt x="0" y="2"/>
                    </a:moveTo>
                    <a:lnTo>
                      <a:pt x="0" y="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0" name="Freeform 14">
                <a:extLst>
                  <a:ext uri="{FF2B5EF4-FFF2-40B4-BE49-F238E27FC236}">
                    <a16:creationId xmlns:a16="http://schemas.microsoft.com/office/drawing/2014/main" id="{9BF76171-552E-40C5-8370-ECE514B696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2744" y="4794872"/>
                <a:ext cx="182563" cy="182563"/>
              </a:xfrm>
              <a:custGeom>
                <a:avLst/>
                <a:gdLst>
                  <a:gd name="T0" fmla="*/ 0 w 191"/>
                  <a:gd name="T1" fmla="*/ 0 h 190"/>
                  <a:gd name="T2" fmla="*/ 0 w 191"/>
                  <a:gd name="T3" fmla="*/ 0 h 190"/>
                  <a:gd name="T4" fmla="*/ 1 w 191"/>
                  <a:gd name="T5" fmla="*/ 190 h 190"/>
                  <a:gd name="T6" fmla="*/ 25 w 191"/>
                  <a:gd name="T7" fmla="*/ 190 h 190"/>
                  <a:gd name="T8" fmla="*/ 25 w 191"/>
                  <a:gd name="T9" fmla="*/ 32 h 190"/>
                  <a:gd name="T10" fmla="*/ 25 w 191"/>
                  <a:gd name="T11" fmla="*/ 32 h 190"/>
                  <a:gd name="T12" fmla="*/ 85 w 191"/>
                  <a:gd name="T13" fmla="*/ 190 h 190"/>
                  <a:gd name="T14" fmla="*/ 107 w 191"/>
                  <a:gd name="T15" fmla="*/ 190 h 190"/>
                  <a:gd name="T16" fmla="*/ 165 w 191"/>
                  <a:gd name="T17" fmla="*/ 32 h 190"/>
                  <a:gd name="T18" fmla="*/ 166 w 191"/>
                  <a:gd name="T19" fmla="*/ 32 h 190"/>
                  <a:gd name="T20" fmla="*/ 167 w 191"/>
                  <a:gd name="T21" fmla="*/ 190 h 190"/>
                  <a:gd name="T22" fmla="*/ 191 w 191"/>
                  <a:gd name="T23" fmla="*/ 189 h 190"/>
                  <a:gd name="T24" fmla="*/ 190 w 191"/>
                  <a:gd name="T25" fmla="*/ 0 h 190"/>
                  <a:gd name="T26" fmla="*/ 155 w 191"/>
                  <a:gd name="T27" fmla="*/ 0 h 190"/>
                  <a:gd name="T28" fmla="*/ 96 w 191"/>
                  <a:gd name="T29" fmla="*/ 160 h 190"/>
                  <a:gd name="T30" fmla="*/ 35 w 191"/>
                  <a:gd name="T31" fmla="*/ 0 h 190"/>
                  <a:gd name="T32" fmla="*/ 0 w 191"/>
                  <a:gd name="T33" fmla="*/ 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1" h="190">
                    <a:moveTo>
                      <a:pt x="0" y="0"/>
                    </a:moveTo>
                    <a:lnTo>
                      <a:pt x="0" y="0"/>
                    </a:lnTo>
                    <a:lnTo>
                      <a:pt x="1" y="190"/>
                    </a:lnTo>
                    <a:lnTo>
                      <a:pt x="25" y="190"/>
                    </a:lnTo>
                    <a:lnTo>
                      <a:pt x="25" y="32"/>
                    </a:lnTo>
                    <a:lnTo>
                      <a:pt x="25" y="32"/>
                    </a:lnTo>
                    <a:lnTo>
                      <a:pt x="85" y="190"/>
                    </a:lnTo>
                    <a:lnTo>
                      <a:pt x="107" y="190"/>
                    </a:lnTo>
                    <a:lnTo>
                      <a:pt x="165" y="32"/>
                    </a:lnTo>
                    <a:lnTo>
                      <a:pt x="166" y="32"/>
                    </a:lnTo>
                    <a:lnTo>
                      <a:pt x="167" y="190"/>
                    </a:lnTo>
                    <a:lnTo>
                      <a:pt x="191" y="189"/>
                    </a:lnTo>
                    <a:lnTo>
                      <a:pt x="190" y="0"/>
                    </a:lnTo>
                    <a:lnTo>
                      <a:pt x="155" y="0"/>
                    </a:lnTo>
                    <a:lnTo>
                      <a:pt x="96" y="160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1" name="Freeform 16">
                <a:extLst>
                  <a:ext uri="{FF2B5EF4-FFF2-40B4-BE49-F238E27FC236}">
                    <a16:creationId xmlns:a16="http://schemas.microsoft.com/office/drawing/2014/main" id="{4A24B29F-7429-41C5-99A2-8F4B518377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207" y="4885360"/>
                <a:ext cx="1216025" cy="0"/>
              </a:xfrm>
              <a:custGeom>
                <a:avLst/>
                <a:gdLst>
                  <a:gd name="T0" fmla="*/ 0 w 1270"/>
                  <a:gd name="T1" fmla="*/ 0 w 1270"/>
                  <a:gd name="T2" fmla="*/ 1270 w 127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270">
                    <a:moveTo>
                      <a:pt x="0" y="0"/>
                    </a:moveTo>
                    <a:lnTo>
                      <a:pt x="0" y="0"/>
                    </a:lnTo>
                    <a:lnTo>
                      <a:pt x="127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3E2F806C-FB91-4108-845D-05BE26F71446}"/>
                  </a:ext>
                </a:extLst>
              </p:cNvPr>
              <p:cNvSpPr txBox="1"/>
              <p:nvPr/>
            </p:nvSpPr>
            <p:spPr>
              <a:xfrm>
                <a:off x="584736" y="4661313"/>
                <a:ext cx="4732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Roboto" panose="02000000000000000000" pitchFamily="2" charset="0"/>
                    <a:ea typeface="Roboto" panose="02000000000000000000" pitchFamily="2" charset="0"/>
                    <a:cs typeface="Calibri" panose="020F0502020204030204" pitchFamily="34" charset="0"/>
                  </a:rPr>
                  <a:t>Q3</a:t>
                </a: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8DCEC70-0485-44C6-89E6-D74CE53C3146}"/>
              </a:ext>
            </a:extLst>
          </p:cNvPr>
          <p:cNvGrpSpPr/>
          <p:nvPr/>
        </p:nvGrpSpPr>
        <p:grpSpPr>
          <a:xfrm>
            <a:off x="197965" y="2615567"/>
            <a:ext cx="2213697" cy="2258046"/>
            <a:chOff x="393166" y="2608471"/>
            <a:chExt cx="2213697" cy="2258046"/>
          </a:xfrm>
        </p:grpSpPr>
        <p:sp>
          <p:nvSpPr>
            <p:cNvPr id="182" name="AutoShape 3">
              <a:extLst>
                <a:ext uri="{FF2B5EF4-FFF2-40B4-BE49-F238E27FC236}">
                  <a16:creationId xmlns:a16="http://schemas.microsoft.com/office/drawing/2014/main" id="{A7B5BBC2-AD7D-4FFD-BABC-64B7ABF6974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21611" y="2608471"/>
              <a:ext cx="2184400" cy="104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3" name="AutoShape 3">
              <a:extLst>
                <a:ext uri="{FF2B5EF4-FFF2-40B4-BE49-F238E27FC236}">
                  <a16:creationId xmlns:a16="http://schemas.microsoft.com/office/drawing/2014/main" id="{4F14830B-453D-44AE-9CC2-A6C1C919256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22463" y="3825117"/>
              <a:ext cx="2184400" cy="104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BF0A077F-A4AE-4A5F-AC75-2E45BBCF7A18}"/>
                </a:ext>
              </a:extLst>
            </p:cNvPr>
            <p:cNvGrpSpPr/>
            <p:nvPr/>
          </p:nvGrpSpPr>
          <p:grpSpPr>
            <a:xfrm>
              <a:off x="393166" y="2622371"/>
              <a:ext cx="2209670" cy="446049"/>
              <a:chOff x="568297" y="2887276"/>
              <a:chExt cx="2209670" cy="446049"/>
            </a:xfrm>
          </p:grpSpPr>
          <p:sp>
            <p:nvSpPr>
              <p:cNvPr id="203" name="Freeform 9">
                <a:extLst>
                  <a:ext uri="{FF2B5EF4-FFF2-40B4-BE49-F238E27FC236}">
                    <a16:creationId xmlns:a16="http://schemas.microsoft.com/office/drawing/2014/main" id="{E84E99B9-27BC-4904-BFEA-58767D3503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66792" y="2906714"/>
                <a:ext cx="511175" cy="396875"/>
              </a:xfrm>
              <a:custGeom>
                <a:avLst/>
                <a:gdLst>
                  <a:gd name="T0" fmla="*/ 0 w 535"/>
                  <a:gd name="T1" fmla="*/ 3 h 414"/>
                  <a:gd name="T2" fmla="*/ 0 w 535"/>
                  <a:gd name="T3" fmla="*/ 3 h 414"/>
                  <a:gd name="T4" fmla="*/ 533 w 535"/>
                  <a:gd name="T5" fmla="*/ 0 h 414"/>
                  <a:gd name="T6" fmla="*/ 535 w 535"/>
                  <a:gd name="T7" fmla="*/ 411 h 414"/>
                  <a:gd name="T8" fmla="*/ 2 w 535"/>
                  <a:gd name="T9" fmla="*/ 414 h 414"/>
                  <a:gd name="T10" fmla="*/ 0 w 535"/>
                  <a:gd name="T11" fmla="*/ 3 h 414"/>
                  <a:gd name="T12" fmla="*/ 0 w 535"/>
                  <a:gd name="T13" fmla="*/ 3 h 414"/>
                  <a:gd name="T14" fmla="*/ 0 w 535"/>
                  <a:gd name="T15" fmla="*/ 3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35" h="414">
                    <a:moveTo>
                      <a:pt x="0" y="3"/>
                    </a:moveTo>
                    <a:lnTo>
                      <a:pt x="0" y="3"/>
                    </a:lnTo>
                    <a:lnTo>
                      <a:pt x="533" y="0"/>
                    </a:lnTo>
                    <a:lnTo>
                      <a:pt x="535" y="411"/>
                    </a:lnTo>
                    <a:lnTo>
                      <a:pt x="2" y="414"/>
                    </a:lnTo>
                    <a:lnTo>
                      <a:pt x="0" y="3"/>
                    </a:lnTo>
                    <a:close/>
                    <a:moveTo>
                      <a:pt x="0" y="3"/>
                    </a:move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1D355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4" name="Freeform 10">
                <a:extLst>
                  <a:ext uri="{FF2B5EF4-FFF2-40B4-BE49-F238E27FC236}">
                    <a16:creationId xmlns:a16="http://schemas.microsoft.com/office/drawing/2014/main" id="{63CEE9D0-35D6-4B1C-A91C-B6AD6FDFBD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66792" y="2906714"/>
                <a:ext cx="511175" cy="396875"/>
              </a:xfrm>
              <a:custGeom>
                <a:avLst/>
                <a:gdLst>
                  <a:gd name="T0" fmla="*/ 0 w 535"/>
                  <a:gd name="T1" fmla="*/ 3 h 414"/>
                  <a:gd name="T2" fmla="*/ 0 w 535"/>
                  <a:gd name="T3" fmla="*/ 3 h 414"/>
                  <a:gd name="T4" fmla="*/ 533 w 535"/>
                  <a:gd name="T5" fmla="*/ 0 h 414"/>
                  <a:gd name="T6" fmla="*/ 535 w 535"/>
                  <a:gd name="T7" fmla="*/ 411 h 414"/>
                  <a:gd name="T8" fmla="*/ 2 w 535"/>
                  <a:gd name="T9" fmla="*/ 414 h 414"/>
                  <a:gd name="T10" fmla="*/ 0 w 535"/>
                  <a:gd name="T11" fmla="*/ 3 h 414"/>
                  <a:gd name="T12" fmla="*/ 0 w 535"/>
                  <a:gd name="T13" fmla="*/ 3 h 414"/>
                  <a:gd name="T14" fmla="*/ 0 w 535"/>
                  <a:gd name="T15" fmla="*/ 3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35" h="414">
                    <a:moveTo>
                      <a:pt x="0" y="3"/>
                    </a:moveTo>
                    <a:lnTo>
                      <a:pt x="0" y="3"/>
                    </a:lnTo>
                    <a:lnTo>
                      <a:pt x="533" y="0"/>
                    </a:lnTo>
                    <a:lnTo>
                      <a:pt x="535" y="411"/>
                    </a:lnTo>
                    <a:lnTo>
                      <a:pt x="2" y="414"/>
                    </a:lnTo>
                    <a:lnTo>
                      <a:pt x="0" y="3"/>
                    </a:lnTo>
                    <a:close/>
                    <a:moveTo>
                      <a:pt x="0" y="3"/>
                    </a:moveTo>
                    <a:lnTo>
                      <a:pt x="0" y="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5" name="Freeform 11">
                <a:extLst>
                  <a:ext uri="{FF2B5EF4-FFF2-40B4-BE49-F238E27FC236}">
                    <a16:creationId xmlns:a16="http://schemas.microsoft.com/office/drawing/2014/main" id="{09DEFA6F-2CAF-4375-A309-0B6B08EBDB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1892" y="3014664"/>
                <a:ext cx="182563" cy="184150"/>
              </a:xfrm>
              <a:custGeom>
                <a:avLst/>
                <a:gdLst>
                  <a:gd name="T0" fmla="*/ 0 w 191"/>
                  <a:gd name="T1" fmla="*/ 1 h 191"/>
                  <a:gd name="T2" fmla="*/ 0 w 191"/>
                  <a:gd name="T3" fmla="*/ 1 h 191"/>
                  <a:gd name="T4" fmla="*/ 1 w 191"/>
                  <a:gd name="T5" fmla="*/ 191 h 191"/>
                  <a:gd name="T6" fmla="*/ 25 w 191"/>
                  <a:gd name="T7" fmla="*/ 191 h 191"/>
                  <a:gd name="T8" fmla="*/ 25 w 191"/>
                  <a:gd name="T9" fmla="*/ 33 h 191"/>
                  <a:gd name="T10" fmla="*/ 25 w 191"/>
                  <a:gd name="T11" fmla="*/ 33 h 191"/>
                  <a:gd name="T12" fmla="*/ 85 w 191"/>
                  <a:gd name="T13" fmla="*/ 190 h 191"/>
                  <a:gd name="T14" fmla="*/ 107 w 191"/>
                  <a:gd name="T15" fmla="*/ 190 h 191"/>
                  <a:gd name="T16" fmla="*/ 165 w 191"/>
                  <a:gd name="T17" fmla="*/ 32 h 191"/>
                  <a:gd name="T18" fmla="*/ 166 w 191"/>
                  <a:gd name="T19" fmla="*/ 32 h 191"/>
                  <a:gd name="T20" fmla="*/ 167 w 191"/>
                  <a:gd name="T21" fmla="*/ 190 h 191"/>
                  <a:gd name="T22" fmla="*/ 191 w 191"/>
                  <a:gd name="T23" fmla="*/ 190 h 191"/>
                  <a:gd name="T24" fmla="*/ 190 w 191"/>
                  <a:gd name="T25" fmla="*/ 0 h 191"/>
                  <a:gd name="T26" fmla="*/ 155 w 191"/>
                  <a:gd name="T27" fmla="*/ 0 h 191"/>
                  <a:gd name="T28" fmla="*/ 96 w 191"/>
                  <a:gd name="T29" fmla="*/ 160 h 191"/>
                  <a:gd name="T30" fmla="*/ 35 w 191"/>
                  <a:gd name="T31" fmla="*/ 1 h 191"/>
                  <a:gd name="T32" fmla="*/ 0 w 191"/>
                  <a:gd name="T33" fmla="*/ 1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1" h="191">
                    <a:moveTo>
                      <a:pt x="0" y="1"/>
                    </a:moveTo>
                    <a:lnTo>
                      <a:pt x="0" y="1"/>
                    </a:lnTo>
                    <a:lnTo>
                      <a:pt x="1" y="191"/>
                    </a:lnTo>
                    <a:lnTo>
                      <a:pt x="25" y="191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85" y="190"/>
                    </a:lnTo>
                    <a:lnTo>
                      <a:pt x="107" y="190"/>
                    </a:lnTo>
                    <a:lnTo>
                      <a:pt x="165" y="32"/>
                    </a:lnTo>
                    <a:lnTo>
                      <a:pt x="166" y="32"/>
                    </a:lnTo>
                    <a:lnTo>
                      <a:pt x="167" y="190"/>
                    </a:lnTo>
                    <a:lnTo>
                      <a:pt x="191" y="190"/>
                    </a:lnTo>
                    <a:lnTo>
                      <a:pt x="190" y="0"/>
                    </a:lnTo>
                    <a:lnTo>
                      <a:pt x="155" y="0"/>
                    </a:lnTo>
                    <a:lnTo>
                      <a:pt x="96" y="160"/>
                    </a:lnTo>
                    <a:lnTo>
                      <a:pt x="35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6" name="Freeform 15">
                <a:extLst>
                  <a:ext uri="{FF2B5EF4-FFF2-40B4-BE49-F238E27FC236}">
                    <a16:creationId xmlns:a16="http://schemas.microsoft.com/office/drawing/2014/main" id="{4CEF1040-2B30-4178-85CC-72C65EB814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2355" y="3105151"/>
                <a:ext cx="1216025" cy="0"/>
              </a:xfrm>
              <a:custGeom>
                <a:avLst/>
                <a:gdLst>
                  <a:gd name="T0" fmla="*/ 0 w 1270"/>
                  <a:gd name="T1" fmla="*/ 0 w 1270"/>
                  <a:gd name="T2" fmla="*/ 1270 w 127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270">
                    <a:moveTo>
                      <a:pt x="0" y="0"/>
                    </a:moveTo>
                    <a:lnTo>
                      <a:pt x="0" y="0"/>
                    </a:lnTo>
                    <a:lnTo>
                      <a:pt x="127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7" name="Rectangle 206">
                <a:extLst>
                  <a:ext uri="{FF2B5EF4-FFF2-40B4-BE49-F238E27FC236}">
                    <a16:creationId xmlns:a16="http://schemas.microsoft.com/office/drawing/2014/main" id="{6C0F99DE-8CAF-40DF-9BCD-434AAED3B5D9}"/>
                  </a:ext>
                </a:extLst>
              </p:cNvPr>
              <p:cNvSpPr/>
              <p:nvPr/>
            </p:nvSpPr>
            <p:spPr>
              <a:xfrm>
                <a:off x="1263531" y="2887276"/>
                <a:ext cx="472495" cy="44604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U</a:t>
                </a:r>
              </a:p>
            </p:txBody>
          </p:sp>
          <p:sp>
            <p:nvSpPr>
              <p:cNvPr id="208" name="TextBox 207">
                <a:extLst>
                  <a:ext uri="{FF2B5EF4-FFF2-40B4-BE49-F238E27FC236}">
                    <a16:creationId xmlns:a16="http://schemas.microsoft.com/office/drawing/2014/main" id="{6CA6CDE7-6020-428D-8896-515BBE00EE4D}"/>
                  </a:ext>
                </a:extLst>
              </p:cNvPr>
              <p:cNvSpPr txBox="1"/>
              <p:nvPr/>
            </p:nvSpPr>
            <p:spPr>
              <a:xfrm>
                <a:off x="568297" y="2934257"/>
                <a:ext cx="4732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Roboto" panose="02000000000000000000" pitchFamily="2" charset="0"/>
                    <a:ea typeface="Roboto" panose="02000000000000000000" pitchFamily="2" charset="0"/>
                    <a:cs typeface="Calibri" panose="020F0502020204030204" pitchFamily="34" charset="0"/>
                  </a:rPr>
                  <a:t>Q0</a:t>
                </a:r>
              </a:p>
            </p:txBody>
          </p:sp>
        </p:grpSp>
        <p:sp>
          <p:nvSpPr>
            <p:cNvPr id="201" name="Freeform 16">
              <a:extLst>
                <a:ext uri="{FF2B5EF4-FFF2-40B4-BE49-F238E27FC236}">
                  <a16:creationId xmlns:a16="http://schemas.microsoft.com/office/drawing/2014/main" id="{E0A9D778-E8E4-4F96-8B64-E3A224493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224" y="3403809"/>
              <a:ext cx="1216025" cy="0"/>
            </a:xfrm>
            <a:custGeom>
              <a:avLst/>
              <a:gdLst>
                <a:gd name="T0" fmla="*/ 0 w 1270"/>
                <a:gd name="T1" fmla="*/ 0 w 1270"/>
                <a:gd name="T2" fmla="*/ 1270 w 127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270">
                  <a:moveTo>
                    <a:pt x="0" y="0"/>
                  </a:moveTo>
                  <a:lnTo>
                    <a:pt x="0" y="0"/>
                  </a:lnTo>
                  <a:lnTo>
                    <a:pt x="127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875B1EBA-F44A-4FDC-99E3-1D1CFBBD4BD4}"/>
                </a:ext>
              </a:extLst>
            </p:cNvPr>
            <p:cNvSpPr txBox="1"/>
            <p:nvPr/>
          </p:nvSpPr>
          <p:spPr>
            <a:xfrm>
              <a:off x="404018" y="3209724"/>
              <a:ext cx="473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Q1</a:t>
              </a:r>
            </a:p>
          </p:txBody>
        </p:sp>
        <p:sp>
          <p:nvSpPr>
            <p:cNvPr id="196" name="Freeform 15">
              <a:extLst>
                <a:ext uri="{FF2B5EF4-FFF2-40B4-BE49-F238E27FC236}">
                  <a16:creationId xmlns:a16="http://schemas.microsoft.com/office/drawing/2014/main" id="{AD489945-5D1A-453F-9327-6C9B7DAAD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076" y="4056892"/>
              <a:ext cx="1216025" cy="0"/>
            </a:xfrm>
            <a:custGeom>
              <a:avLst/>
              <a:gdLst>
                <a:gd name="T0" fmla="*/ 0 w 1270"/>
                <a:gd name="T1" fmla="*/ 0 w 1270"/>
                <a:gd name="T2" fmla="*/ 1270 w 127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270">
                  <a:moveTo>
                    <a:pt x="0" y="0"/>
                  </a:moveTo>
                  <a:lnTo>
                    <a:pt x="0" y="0"/>
                  </a:lnTo>
                  <a:lnTo>
                    <a:pt x="127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3CFF2587-D222-434D-9DA2-3B55D026DE3F}"/>
                </a:ext>
              </a:extLst>
            </p:cNvPr>
            <p:cNvSpPr txBox="1"/>
            <p:nvPr/>
          </p:nvSpPr>
          <p:spPr>
            <a:xfrm>
              <a:off x="398753" y="3856036"/>
              <a:ext cx="473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Q2</a:t>
              </a:r>
            </a:p>
          </p:txBody>
        </p:sp>
        <p:sp>
          <p:nvSpPr>
            <p:cNvPr id="193" name="Freeform 16">
              <a:extLst>
                <a:ext uri="{FF2B5EF4-FFF2-40B4-BE49-F238E27FC236}">
                  <a16:creationId xmlns:a16="http://schemas.microsoft.com/office/drawing/2014/main" id="{9CA42D19-5705-48BC-A4F6-BE5FFA57E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076" y="4620455"/>
              <a:ext cx="1216025" cy="0"/>
            </a:xfrm>
            <a:custGeom>
              <a:avLst/>
              <a:gdLst>
                <a:gd name="T0" fmla="*/ 0 w 1270"/>
                <a:gd name="T1" fmla="*/ 0 w 1270"/>
                <a:gd name="T2" fmla="*/ 1270 w 127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270">
                  <a:moveTo>
                    <a:pt x="0" y="0"/>
                  </a:moveTo>
                  <a:lnTo>
                    <a:pt x="0" y="0"/>
                  </a:lnTo>
                  <a:lnTo>
                    <a:pt x="127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C5F54A3B-0E5E-4FFE-B869-B1DAF531BD5A}"/>
                </a:ext>
              </a:extLst>
            </p:cNvPr>
            <p:cNvSpPr txBox="1"/>
            <p:nvPr/>
          </p:nvSpPr>
          <p:spPr>
            <a:xfrm>
              <a:off x="409605" y="4396408"/>
              <a:ext cx="473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Q3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9838B28-3D68-4418-AAFD-E0F21BDAB3C0}"/>
              </a:ext>
            </a:extLst>
          </p:cNvPr>
          <p:cNvSpPr txBox="1"/>
          <p:nvPr/>
        </p:nvSpPr>
        <p:spPr>
          <a:xfrm>
            <a:off x="572080" y="1878691"/>
            <a:ext cx="1465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Isolated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C025DF45-9324-4270-A021-896E50555137}"/>
              </a:ext>
            </a:extLst>
          </p:cNvPr>
          <p:cNvSpPr txBox="1"/>
          <p:nvPr/>
        </p:nvSpPr>
        <p:spPr>
          <a:xfrm>
            <a:off x="3564494" y="1878691"/>
            <a:ext cx="1957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Concurrent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95DE5689-AC6C-4BB3-B440-B4939C7C8D91}"/>
              </a:ext>
            </a:extLst>
          </p:cNvPr>
          <p:cNvSpPr txBox="1"/>
          <p:nvPr/>
        </p:nvSpPr>
        <p:spPr>
          <a:xfrm>
            <a:off x="7704755" y="1896485"/>
            <a:ext cx="3191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Readout Error Rate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425268-CC85-4054-A862-E5A14A484958}"/>
              </a:ext>
            </a:extLst>
          </p:cNvPr>
          <p:cNvSpPr txBox="1"/>
          <p:nvPr/>
        </p:nvSpPr>
        <p:spPr>
          <a:xfrm>
            <a:off x="9032161" y="5833075"/>
            <a:ext cx="315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Sycamore datasheet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43294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Box 72">
            <a:extLst>
              <a:ext uri="{FF2B5EF4-FFF2-40B4-BE49-F238E27FC236}">
                <a16:creationId xmlns:a16="http://schemas.microsoft.com/office/drawing/2014/main" id="{2F15F2A6-E5D1-C747-A099-7FFD3FDBFD78}"/>
              </a:ext>
            </a:extLst>
          </p:cNvPr>
          <p:cNvSpPr txBox="1"/>
          <p:nvPr/>
        </p:nvSpPr>
        <p:spPr>
          <a:xfrm>
            <a:off x="2" y="6322469"/>
            <a:ext cx="12191998" cy="5355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10912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80" kern="0" dirty="0">
                <a:solidFill>
                  <a:prstClr val="white"/>
                </a:solidFill>
                <a:latin typeface="Calibri"/>
              </a:rPr>
              <a:t>Reading subset of qubits can improve readout fidelity significantly</a:t>
            </a:r>
            <a:endParaRPr kumimoji="0" lang="en-US" sz="288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028B9EC-4B45-47E1-9587-2062490A0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004" y="43938"/>
            <a:ext cx="8992053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Readout Subsetting for Higher Fidelity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6315212-0418-E946-9A67-8EC2AFF5F8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10912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258FFF-F925-446B-8502-81C93398170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56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10912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56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EDA102-299F-4F47-9D07-D6BD4770D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330" y="2245068"/>
            <a:ext cx="2372061" cy="1645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539FE5-A116-8A4F-B99D-2B4FEAB62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8509" y="2243081"/>
            <a:ext cx="2386098" cy="16459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06DAFE-2628-7148-A23E-B0B9931DA0CC}"/>
              </a:ext>
            </a:extLst>
          </p:cNvPr>
          <p:cNvSpPr txBox="1"/>
          <p:nvPr/>
        </p:nvSpPr>
        <p:spPr>
          <a:xfrm>
            <a:off x="8102239" y="2726457"/>
            <a:ext cx="983283" cy="849463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2D2D2">
                    <a:lumMod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. . .</a:t>
            </a:r>
          </a:p>
        </p:txBody>
      </p:sp>
      <p:sp>
        <p:nvSpPr>
          <p:cNvPr id="18" name="Rounded Rectangular Callout 10">
            <a:extLst>
              <a:ext uri="{FF2B5EF4-FFF2-40B4-BE49-F238E27FC236}">
                <a16:creationId xmlns:a16="http://schemas.microsoft.com/office/drawing/2014/main" id="{6E00DB63-FB8B-7841-BAA5-8994BB21788E}"/>
              </a:ext>
            </a:extLst>
          </p:cNvPr>
          <p:cNvSpPr/>
          <p:nvPr/>
        </p:nvSpPr>
        <p:spPr>
          <a:xfrm>
            <a:off x="5150164" y="1456267"/>
            <a:ext cx="6118281" cy="549552"/>
          </a:xfrm>
          <a:prstGeom prst="wedgeRoundRectCallout">
            <a:avLst>
              <a:gd name="adj1" fmla="val -41475"/>
              <a:gd name="adj2" fmla="val -49150"/>
              <a:gd name="adj3" fmla="val 16667"/>
            </a:avLst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Circuits with Partial Measurements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(CPM)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E4A1C1-7A5B-994A-A4BA-29BA266AA5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0058" y="2187092"/>
            <a:ext cx="2386097" cy="1645920"/>
          </a:xfrm>
          <a:prstGeom prst="rect">
            <a:avLst/>
          </a:prstGeom>
        </p:spPr>
      </p:pic>
      <p:sp>
        <p:nvSpPr>
          <p:cNvPr id="38" name="Rounded Rectangular Callout 10">
            <a:extLst>
              <a:ext uri="{FF2B5EF4-FFF2-40B4-BE49-F238E27FC236}">
                <a16:creationId xmlns:a16="http://schemas.microsoft.com/office/drawing/2014/main" id="{4E6483CD-6DCA-C249-A650-2C1810A17DA5}"/>
              </a:ext>
            </a:extLst>
          </p:cNvPr>
          <p:cNvSpPr/>
          <p:nvPr/>
        </p:nvSpPr>
        <p:spPr>
          <a:xfrm>
            <a:off x="427261" y="1590442"/>
            <a:ext cx="2695666" cy="449107"/>
          </a:xfrm>
          <a:prstGeom prst="wedgeRoundRectCallout">
            <a:avLst>
              <a:gd name="adj1" fmla="val -41475"/>
              <a:gd name="adj2" fmla="val -49150"/>
              <a:gd name="adj3" fmla="val 16667"/>
            </a:avLst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Input Circuit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2305837-B9EF-4366-9535-FCB3D90B741A}"/>
              </a:ext>
            </a:extLst>
          </p:cNvPr>
          <p:cNvGrpSpPr/>
          <p:nvPr/>
        </p:nvGrpSpPr>
        <p:grpSpPr>
          <a:xfrm>
            <a:off x="731001" y="4986501"/>
            <a:ext cx="2172390" cy="1176558"/>
            <a:chOff x="731001" y="4986501"/>
            <a:chExt cx="2172390" cy="117655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0BE587E-39B9-4AA9-812E-C27D2BF742EE}"/>
                </a:ext>
              </a:extLst>
            </p:cNvPr>
            <p:cNvGrpSpPr/>
            <p:nvPr/>
          </p:nvGrpSpPr>
          <p:grpSpPr>
            <a:xfrm>
              <a:off x="1037495" y="4986501"/>
              <a:ext cx="1443206" cy="807226"/>
              <a:chOff x="9856457" y="4353947"/>
              <a:chExt cx="980589" cy="585788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13" name="Freeform 71">
                <a:extLst>
                  <a:ext uri="{FF2B5EF4-FFF2-40B4-BE49-F238E27FC236}">
                    <a16:creationId xmlns:a16="http://schemas.microsoft.com/office/drawing/2014/main" id="{5EB1DD81-E614-497B-B8EA-7931F6EEC7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84997" y="4360297"/>
                <a:ext cx="122238" cy="579438"/>
              </a:xfrm>
              <a:custGeom>
                <a:avLst/>
                <a:gdLst>
                  <a:gd name="T0" fmla="*/ 0 w 200"/>
                  <a:gd name="T1" fmla="*/ 730 h 730"/>
                  <a:gd name="T2" fmla="*/ 0 w 200"/>
                  <a:gd name="T3" fmla="*/ 730 h 730"/>
                  <a:gd name="T4" fmla="*/ 200 w 200"/>
                  <a:gd name="T5" fmla="*/ 730 h 730"/>
                  <a:gd name="T6" fmla="*/ 200 w 200"/>
                  <a:gd name="T7" fmla="*/ 0 h 730"/>
                  <a:gd name="T8" fmla="*/ 0 w 200"/>
                  <a:gd name="T9" fmla="*/ 0 h 730"/>
                  <a:gd name="T10" fmla="*/ 0 w 200"/>
                  <a:gd name="T11" fmla="*/ 730 h 7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0" h="730">
                    <a:moveTo>
                      <a:pt x="0" y="730"/>
                    </a:moveTo>
                    <a:lnTo>
                      <a:pt x="0" y="730"/>
                    </a:lnTo>
                    <a:lnTo>
                      <a:pt x="200" y="730"/>
                    </a:lnTo>
                    <a:lnTo>
                      <a:pt x="200" y="0"/>
                    </a:lnTo>
                    <a:lnTo>
                      <a:pt x="0" y="0"/>
                    </a:lnTo>
                    <a:lnTo>
                      <a:pt x="0" y="730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" name="Freeform 72">
                <a:extLst>
                  <a:ext uri="{FF2B5EF4-FFF2-40B4-BE49-F238E27FC236}">
                    <a16:creationId xmlns:a16="http://schemas.microsoft.com/office/drawing/2014/main" id="{F1395826-F976-4D4B-9719-5407D7AE7B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84997" y="4360297"/>
                <a:ext cx="122238" cy="579438"/>
              </a:xfrm>
              <a:custGeom>
                <a:avLst/>
                <a:gdLst>
                  <a:gd name="T0" fmla="*/ 0 w 200"/>
                  <a:gd name="T1" fmla="*/ 0 h 730"/>
                  <a:gd name="T2" fmla="*/ 0 w 200"/>
                  <a:gd name="T3" fmla="*/ 0 h 730"/>
                  <a:gd name="T4" fmla="*/ 200 w 200"/>
                  <a:gd name="T5" fmla="*/ 0 h 730"/>
                  <a:gd name="T6" fmla="*/ 200 w 200"/>
                  <a:gd name="T7" fmla="*/ 730 h 730"/>
                  <a:gd name="T8" fmla="*/ 0 w 200"/>
                  <a:gd name="T9" fmla="*/ 730 h 730"/>
                  <a:gd name="T10" fmla="*/ 0 w 200"/>
                  <a:gd name="T11" fmla="*/ 0 h 7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0" h="730">
                    <a:moveTo>
                      <a:pt x="0" y="0"/>
                    </a:moveTo>
                    <a:lnTo>
                      <a:pt x="0" y="0"/>
                    </a:lnTo>
                    <a:lnTo>
                      <a:pt x="200" y="0"/>
                    </a:lnTo>
                    <a:lnTo>
                      <a:pt x="200" y="730"/>
                    </a:lnTo>
                    <a:lnTo>
                      <a:pt x="0" y="73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" name="Freeform 74">
                <a:extLst>
                  <a:ext uri="{FF2B5EF4-FFF2-40B4-BE49-F238E27FC236}">
                    <a16:creationId xmlns:a16="http://schemas.microsoft.com/office/drawing/2014/main" id="{8B6E0D9F-DE96-43A1-87F6-C235010EEB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20727" y="4463485"/>
                <a:ext cx="122238" cy="476250"/>
              </a:xfrm>
              <a:custGeom>
                <a:avLst/>
                <a:gdLst>
                  <a:gd name="T0" fmla="*/ 0 w 200"/>
                  <a:gd name="T1" fmla="*/ 0 h 600"/>
                  <a:gd name="T2" fmla="*/ 0 w 200"/>
                  <a:gd name="T3" fmla="*/ 0 h 600"/>
                  <a:gd name="T4" fmla="*/ 200 w 200"/>
                  <a:gd name="T5" fmla="*/ 0 h 600"/>
                  <a:gd name="T6" fmla="*/ 200 w 200"/>
                  <a:gd name="T7" fmla="*/ 600 h 600"/>
                  <a:gd name="T8" fmla="*/ 0 w 200"/>
                  <a:gd name="T9" fmla="*/ 600 h 600"/>
                  <a:gd name="T10" fmla="*/ 0 w 200"/>
                  <a:gd name="T11" fmla="*/ 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0" h="600">
                    <a:moveTo>
                      <a:pt x="0" y="0"/>
                    </a:moveTo>
                    <a:lnTo>
                      <a:pt x="0" y="0"/>
                    </a:lnTo>
                    <a:lnTo>
                      <a:pt x="200" y="0"/>
                    </a:lnTo>
                    <a:lnTo>
                      <a:pt x="200" y="600"/>
                    </a:lnTo>
                    <a:lnTo>
                      <a:pt x="0" y="60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" name="Freeform 75">
                <a:extLst>
                  <a:ext uri="{FF2B5EF4-FFF2-40B4-BE49-F238E27FC236}">
                    <a16:creationId xmlns:a16="http://schemas.microsoft.com/office/drawing/2014/main" id="{DA667A95-A657-41F6-9D90-A7D6D6D51B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57620" y="4353947"/>
                <a:ext cx="120650" cy="585788"/>
              </a:xfrm>
              <a:custGeom>
                <a:avLst/>
                <a:gdLst>
                  <a:gd name="T0" fmla="*/ 0 w 200"/>
                  <a:gd name="T1" fmla="*/ 738 h 738"/>
                  <a:gd name="T2" fmla="*/ 0 w 200"/>
                  <a:gd name="T3" fmla="*/ 738 h 738"/>
                  <a:gd name="T4" fmla="*/ 200 w 200"/>
                  <a:gd name="T5" fmla="*/ 738 h 738"/>
                  <a:gd name="T6" fmla="*/ 200 w 200"/>
                  <a:gd name="T7" fmla="*/ 0 h 738"/>
                  <a:gd name="T8" fmla="*/ 0 w 200"/>
                  <a:gd name="T9" fmla="*/ 0 h 738"/>
                  <a:gd name="T10" fmla="*/ 0 w 200"/>
                  <a:gd name="T11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0" h="738">
                    <a:moveTo>
                      <a:pt x="0" y="738"/>
                    </a:moveTo>
                    <a:lnTo>
                      <a:pt x="0" y="738"/>
                    </a:lnTo>
                    <a:lnTo>
                      <a:pt x="200" y="738"/>
                    </a:lnTo>
                    <a:lnTo>
                      <a:pt x="200" y="0"/>
                    </a:lnTo>
                    <a:lnTo>
                      <a:pt x="0" y="0"/>
                    </a:lnTo>
                    <a:lnTo>
                      <a:pt x="0" y="738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" name="Freeform 76">
                <a:extLst>
                  <a:ext uri="{FF2B5EF4-FFF2-40B4-BE49-F238E27FC236}">
                    <a16:creationId xmlns:a16="http://schemas.microsoft.com/office/drawing/2014/main" id="{06388D52-418B-49B0-A6A2-2DE7C4D317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57620" y="4353947"/>
                <a:ext cx="120650" cy="585788"/>
              </a:xfrm>
              <a:custGeom>
                <a:avLst/>
                <a:gdLst>
                  <a:gd name="T0" fmla="*/ 0 w 200"/>
                  <a:gd name="T1" fmla="*/ 0 h 738"/>
                  <a:gd name="T2" fmla="*/ 0 w 200"/>
                  <a:gd name="T3" fmla="*/ 0 h 738"/>
                  <a:gd name="T4" fmla="*/ 200 w 200"/>
                  <a:gd name="T5" fmla="*/ 0 h 738"/>
                  <a:gd name="T6" fmla="*/ 200 w 200"/>
                  <a:gd name="T7" fmla="*/ 738 h 738"/>
                  <a:gd name="T8" fmla="*/ 0 w 200"/>
                  <a:gd name="T9" fmla="*/ 738 h 738"/>
                  <a:gd name="T10" fmla="*/ 0 w 200"/>
                  <a:gd name="T11" fmla="*/ 0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0" h="738">
                    <a:moveTo>
                      <a:pt x="0" y="0"/>
                    </a:moveTo>
                    <a:lnTo>
                      <a:pt x="0" y="0"/>
                    </a:lnTo>
                    <a:lnTo>
                      <a:pt x="200" y="0"/>
                    </a:lnTo>
                    <a:lnTo>
                      <a:pt x="200" y="738"/>
                    </a:lnTo>
                    <a:lnTo>
                      <a:pt x="0" y="73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" name="Freeform 77">
                <a:extLst>
                  <a:ext uri="{FF2B5EF4-FFF2-40B4-BE49-F238E27FC236}">
                    <a16:creationId xmlns:a16="http://schemas.microsoft.com/office/drawing/2014/main" id="{DDF479F9-B3CE-4060-998E-DD063C70C0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7008" y="4638110"/>
                <a:ext cx="120650" cy="301625"/>
              </a:xfrm>
              <a:custGeom>
                <a:avLst/>
                <a:gdLst>
                  <a:gd name="T0" fmla="*/ 0 w 200"/>
                  <a:gd name="T1" fmla="*/ 380 h 380"/>
                  <a:gd name="T2" fmla="*/ 0 w 200"/>
                  <a:gd name="T3" fmla="*/ 380 h 380"/>
                  <a:gd name="T4" fmla="*/ 200 w 200"/>
                  <a:gd name="T5" fmla="*/ 380 h 380"/>
                  <a:gd name="T6" fmla="*/ 200 w 200"/>
                  <a:gd name="T7" fmla="*/ 0 h 380"/>
                  <a:gd name="T8" fmla="*/ 0 w 200"/>
                  <a:gd name="T9" fmla="*/ 0 h 380"/>
                  <a:gd name="T10" fmla="*/ 0 w 200"/>
                  <a:gd name="T11" fmla="*/ 380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0" h="380">
                    <a:moveTo>
                      <a:pt x="0" y="380"/>
                    </a:moveTo>
                    <a:lnTo>
                      <a:pt x="0" y="380"/>
                    </a:lnTo>
                    <a:lnTo>
                      <a:pt x="200" y="380"/>
                    </a:lnTo>
                    <a:lnTo>
                      <a:pt x="200" y="0"/>
                    </a:lnTo>
                    <a:lnTo>
                      <a:pt x="0" y="0"/>
                    </a:lnTo>
                    <a:lnTo>
                      <a:pt x="0" y="380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" name="Freeform 78">
                <a:extLst>
                  <a:ext uri="{FF2B5EF4-FFF2-40B4-BE49-F238E27FC236}">
                    <a16:creationId xmlns:a16="http://schemas.microsoft.com/office/drawing/2014/main" id="{6F107E10-8666-4294-A2D8-55FB76500E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7008" y="4638110"/>
                <a:ext cx="120650" cy="301625"/>
              </a:xfrm>
              <a:custGeom>
                <a:avLst/>
                <a:gdLst>
                  <a:gd name="T0" fmla="*/ 0 w 200"/>
                  <a:gd name="T1" fmla="*/ 0 h 380"/>
                  <a:gd name="T2" fmla="*/ 0 w 200"/>
                  <a:gd name="T3" fmla="*/ 0 h 380"/>
                  <a:gd name="T4" fmla="*/ 200 w 200"/>
                  <a:gd name="T5" fmla="*/ 0 h 380"/>
                  <a:gd name="T6" fmla="*/ 200 w 200"/>
                  <a:gd name="T7" fmla="*/ 380 h 380"/>
                  <a:gd name="T8" fmla="*/ 0 w 200"/>
                  <a:gd name="T9" fmla="*/ 380 h 380"/>
                  <a:gd name="T10" fmla="*/ 0 w 200"/>
                  <a:gd name="T11" fmla="*/ 0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0" h="380">
                    <a:moveTo>
                      <a:pt x="0" y="0"/>
                    </a:moveTo>
                    <a:lnTo>
                      <a:pt x="0" y="0"/>
                    </a:lnTo>
                    <a:lnTo>
                      <a:pt x="200" y="0"/>
                    </a:lnTo>
                    <a:lnTo>
                      <a:pt x="200" y="380"/>
                    </a:lnTo>
                    <a:lnTo>
                      <a:pt x="0" y="38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" name="Freeform 79">
                <a:extLst>
                  <a:ext uri="{FF2B5EF4-FFF2-40B4-BE49-F238E27FC236}">
                    <a16:creationId xmlns:a16="http://schemas.microsoft.com/office/drawing/2014/main" id="{22D09EE8-3F4B-4E0E-8C82-DC5A4F5506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14808" y="4793685"/>
                <a:ext cx="122238" cy="146050"/>
              </a:xfrm>
              <a:custGeom>
                <a:avLst/>
                <a:gdLst>
                  <a:gd name="T0" fmla="*/ 0 w 200"/>
                  <a:gd name="T1" fmla="*/ 184 h 184"/>
                  <a:gd name="T2" fmla="*/ 0 w 200"/>
                  <a:gd name="T3" fmla="*/ 184 h 184"/>
                  <a:gd name="T4" fmla="*/ 200 w 200"/>
                  <a:gd name="T5" fmla="*/ 184 h 184"/>
                  <a:gd name="T6" fmla="*/ 200 w 200"/>
                  <a:gd name="T7" fmla="*/ 0 h 184"/>
                  <a:gd name="T8" fmla="*/ 0 w 200"/>
                  <a:gd name="T9" fmla="*/ 0 h 184"/>
                  <a:gd name="T10" fmla="*/ 0 w 200"/>
                  <a:gd name="T11" fmla="*/ 18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0" h="184">
                    <a:moveTo>
                      <a:pt x="0" y="184"/>
                    </a:moveTo>
                    <a:lnTo>
                      <a:pt x="0" y="184"/>
                    </a:lnTo>
                    <a:lnTo>
                      <a:pt x="200" y="184"/>
                    </a:lnTo>
                    <a:lnTo>
                      <a:pt x="200" y="0"/>
                    </a:lnTo>
                    <a:lnTo>
                      <a:pt x="0" y="0"/>
                    </a:lnTo>
                    <a:lnTo>
                      <a:pt x="0" y="184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" name="Freeform 80">
                <a:extLst>
                  <a:ext uri="{FF2B5EF4-FFF2-40B4-BE49-F238E27FC236}">
                    <a16:creationId xmlns:a16="http://schemas.microsoft.com/office/drawing/2014/main" id="{EE0EAF73-DE4D-4ED1-ADB2-5BFA2910D7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14808" y="4793685"/>
                <a:ext cx="122238" cy="146050"/>
              </a:xfrm>
              <a:custGeom>
                <a:avLst/>
                <a:gdLst>
                  <a:gd name="T0" fmla="*/ 0 w 200"/>
                  <a:gd name="T1" fmla="*/ 0 h 184"/>
                  <a:gd name="T2" fmla="*/ 0 w 200"/>
                  <a:gd name="T3" fmla="*/ 0 h 184"/>
                  <a:gd name="T4" fmla="*/ 200 w 200"/>
                  <a:gd name="T5" fmla="*/ 0 h 184"/>
                  <a:gd name="T6" fmla="*/ 200 w 200"/>
                  <a:gd name="T7" fmla="*/ 184 h 184"/>
                  <a:gd name="T8" fmla="*/ 0 w 200"/>
                  <a:gd name="T9" fmla="*/ 184 h 184"/>
                  <a:gd name="T10" fmla="*/ 0 w 200"/>
                  <a:gd name="T11" fmla="*/ 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0" h="184">
                    <a:moveTo>
                      <a:pt x="0" y="0"/>
                    </a:moveTo>
                    <a:lnTo>
                      <a:pt x="0" y="0"/>
                    </a:lnTo>
                    <a:lnTo>
                      <a:pt x="200" y="0"/>
                    </a:lnTo>
                    <a:lnTo>
                      <a:pt x="200" y="184"/>
                    </a:lnTo>
                    <a:lnTo>
                      <a:pt x="0" y="18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" name="Freeform 82">
                <a:extLst>
                  <a:ext uri="{FF2B5EF4-FFF2-40B4-BE49-F238E27FC236}">
                    <a16:creationId xmlns:a16="http://schemas.microsoft.com/office/drawing/2014/main" id="{85DB178D-82D5-45E4-B06F-D30A86D491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56457" y="4727538"/>
                <a:ext cx="113885" cy="201048"/>
              </a:xfrm>
              <a:custGeom>
                <a:avLst/>
                <a:gdLst>
                  <a:gd name="T0" fmla="*/ 0 w 200"/>
                  <a:gd name="T1" fmla="*/ 0 h 500"/>
                  <a:gd name="T2" fmla="*/ 0 w 200"/>
                  <a:gd name="T3" fmla="*/ 0 h 500"/>
                  <a:gd name="T4" fmla="*/ 200 w 200"/>
                  <a:gd name="T5" fmla="*/ 0 h 500"/>
                  <a:gd name="T6" fmla="*/ 200 w 200"/>
                  <a:gd name="T7" fmla="*/ 500 h 500"/>
                  <a:gd name="T8" fmla="*/ 0 w 200"/>
                  <a:gd name="T9" fmla="*/ 500 h 500"/>
                  <a:gd name="T10" fmla="*/ 0 w 20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0" h="500">
                    <a:moveTo>
                      <a:pt x="0" y="0"/>
                    </a:moveTo>
                    <a:lnTo>
                      <a:pt x="0" y="0"/>
                    </a:lnTo>
                    <a:lnTo>
                      <a:pt x="200" y="0"/>
                    </a:lnTo>
                    <a:lnTo>
                      <a:pt x="200" y="500"/>
                    </a:lnTo>
                    <a:lnTo>
                      <a:pt x="0" y="50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87B6233-DA57-4204-B949-F4FA5F64A15D}"/>
                </a:ext>
              </a:extLst>
            </p:cNvPr>
            <p:cNvSpPr txBox="1"/>
            <p:nvPr/>
          </p:nvSpPr>
          <p:spPr>
            <a:xfrm>
              <a:off x="731001" y="5793727"/>
              <a:ext cx="21723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Output Distribution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C5B107C-7307-414A-8B5C-369020D990A6}"/>
              </a:ext>
            </a:extLst>
          </p:cNvPr>
          <p:cNvGrpSpPr/>
          <p:nvPr/>
        </p:nvGrpSpPr>
        <p:grpSpPr>
          <a:xfrm>
            <a:off x="5167480" y="4276725"/>
            <a:ext cx="6870467" cy="1765090"/>
            <a:chOff x="5167480" y="4276725"/>
            <a:chExt cx="6870467" cy="176509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F588756-CE00-4C84-B38F-899F54593903}"/>
                </a:ext>
              </a:extLst>
            </p:cNvPr>
            <p:cNvGrpSpPr/>
            <p:nvPr/>
          </p:nvGrpSpPr>
          <p:grpSpPr>
            <a:xfrm>
              <a:off x="5167480" y="4986501"/>
              <a:ext cx="1975221" cy="1055314"/>
              <a:chOff x="5167480" y="4986501"/>
              <a:chExt cx="1975221" cy="1055314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1D07B0E9-F23E-43EA-A898-F056752DF949}"/>
                  </a:ext>
                </a:extLst>
              </p:cNvPr>
              <p:cNvGrpSpPr/>
              <p:nvPr/>
            </p:nvGrpSpPr>
            <p:grpSpPr>
              <a:xfrm>
                <a:off x="5861196" y="4986501"/>
                <a:ext cx="710944" cy="656281"/>
                <a:chOff x="10184997" y="4360297"/>
                <a:chExt cx="483052" cy="579438"/>
              </a:xfrm>
              <a:solidFill>
                <a:schemeClr val="accent6">
                  <a:lumMod val="40000"/>
                  <a:lumOff val="60000"/>
                </a:schemeClr>
              </a:solidFill>
            </p:grpSpPr>
            <p:sp>
              <p:nvSpPr>
                <p:cNvPr id="25" name="Freeform 71">
                  <a:extLst>
                    <a:ext uri="{FF2B5EF4-FFF2-40B4-BE49-F238E27FC236}">
                      <a16:creationId xmlns:a16="http://schemas.microsoft.com/office/drawing/2014/main" id="{3B87AB85-52B4-4F6E-895B-DD6120A842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84997" y="4360297"/>
                  <a:ext cx="122238" cy="579438"/>
                </a:xfrm>
                <a:custGeom>
                  <a:avLst/>
                  <a:gdLst>
                    <a:gd name="T0" fmla="*/ 0 w 200"/>
                    <a:gd name="T1" fmla="*/ 730 h 730"/>
                    <a:gd name="T2" fmla="*/ 0 w 200"/>
                    <a:gd name="T3" fmla="*/ 730 h 730"/>
                    <a:gd name="T4" fmla="*/ 200 w 200"/>
                    <a:gd name="T5" fmla="*/ 730 h 730"/>
                    <a:gd name="T6" fmla="*/ 200 w 200"/>
                    <a:gd name="T7" fmla="*/ 0 h 730"/>
                    <a:gd name="T8" fmla="*/ 0 w 200"/>
                    <a:gd name="T9" fmla="*/ 0 h 730"/>
                    <a:gd name="T10" fmla="*/ 0 w 200"/>
                    <a:gd name="T11" fmla="*/ 730 h 7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0" h="730">
                      <a:moveTo>
                        <a:pt x="0" y="730"/>
                      </a:moveTo>
                      <a:lnTo>
                        <a:pt x="0" y="730"/>
                      </a:lnTo>
                      <a:lnTo>
                        <a:pt x="200" y="730"/>
                      </a:lnTo>
                      <a:lnTo>
                        <a:pt x="200" y="0"/>
                      </a:lnTo>
                      <a:lnTo>
                        <a:pt x="0" y="0"/>
                      </a:lnTo>
                      <a:lnTo>
                        <a:pt x="0" y="730"/>
                      </a:lnTo>
                      <a:close/>
                    </a:path>
                  </a:pathLst>
                </a:custGeom>
                <a:grp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6" name="Freeform 72">
                  <a:extLst>
                    <a:ext uri="{FF2B5EF4-FFF2-40B4-BE49-F238E27FC236}">
                      <a16:creationId xmlns:a16="http://schemas.microsoft.com/office/drawing/2014/main" id="{4FD81289-6022-4993-9651-23F04EE335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84997" y="4360297"/>
                  <a:ext cx="122238" cy="579438"/>
                </a:xfrm>
                <a:custGeom>
                  <a:avLst/>
                  <a:gdLst>
                    <a:gd name="T0" fmla="*/ 0 w 200"/>
                    <a:gd name="T1" fmla="*/ 0 h 730"/>
                    <a:gd name="T2" fmla="*/ 0 w 200"/>
                    <a:gd name="T3" fmla="*/ 0 h 730"/>
                    <a:gd name="T4" fmla="*/ 200 w 200"/>
                    <a:gd name="T5" fmla="*/ 0 h 730"/>
                    <a:gd name="T6" fmla="*/ 200 w 200"/>
                    <a:gd name="T7" fmla="*/ 730 h 730"/>
                    <a:gd name="T8" fmla="*/ 0 w 200"/>
                    <a:gd name="T9" fmla="*/ 730 h 730"/>
                    <a:gd name="T10" fmla="*/ 0 w 200"/>
                    <a:gd name="T11" fmla="*/ 0 h 7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0" h="73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00" y="0"/>
                      </a:lnTo>
                      <a:lnTo>
                        <a:pt x="200" y="730"/>
                      </a:lnTo>
                      <a:lnTo>
                        <a:pt x="0" y="7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793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" name="Freeform 78">
                  <a:extLst>
                    <a:ext uri="{FF2B5EF4-FFF2-40B4-BE49-F238E27FC236}">
                      <a16:creationId xmlns:a16="http://schemas.microsoft.com/office/drawing/2014/main" id="{D780F829-591B-4D06-9661-94F50848BE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8011" y="4638110"/>
                  <a:ext cx="120650" cy="301625"/>
                </a:xfrm>
                <a:custGeom>
                  <a:avLst/>
                  <a:gdLst>
                    <a:gd name="T0" fmla="*/ 0 w 200"/>
                    <a:gd name="T1" fmla="*/ 0 h 380"/>
                    <a:gd name="T2" fmla="*/ 0 w 200"/>
                    <a:gd name="T3" fmla="*/ 0 h 380"/>
                    <a:gd name="T4" fmla="*/ 200 w 200"/>
                    <a:gd name="T5" fmla="*/ 0 h 380"/>
                    <a:gd name="T6" fmla="*/ 200 w 200"/>
                    <a:gd name="T7" fmla="*/ 380 h 380"/>
                    <a:gd name="T8" fmla="*/ 0 w 200"/>
                    <a:gd name="T9" fmla="*/ 380 h 380"/>
                    <a:gd name="T10" fmla="*/ 0 w 200"/>
                    <a:gd name="T11" fmla="*/ 0 h 3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0" h="38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00" y="0"/>
                      </a:lnTo>
                      <a:lnTo>
                        <a:pt x="200" y="380"/>
                      </a:lnTo>
                      <a:lnTo>
                        <a:pt x="0" y="38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793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3" name="Freeform 80">
                  <a:extLst>
                    <a:ext uri="{FF2B5EF4-FFF2-40B4-BE49-F238E27FC236}">
                      <a16:creationId xmlns:a16="http://schemas.microsoft.com/office/drawing/2014/main" id="{269BF183-FD24-41DB-9AD8-A0CB9CCBBD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5811" y="4793685"/>
                  <a:ext cx="122238" cy="146050"/>
                </a:xfrm>
                <a:custGeom>
                  <a:avLst/>
                  <a:gdLst>
                    <a:gd name="T0" fmla="*/ 0 w 200"/>
                    <a:gd name="T1" fmla="*/ 0 h 184"/>
                    <a:gd name="T2" fmla="*/ 0 w 200"/>
                    <a:gd name="T3" fmla="*/ 0 h 184"/>
                    <a:gd name="T4" fmla="*/ 200 w 200"/>
                    <a:gd name="T5" fmla="*/ 0 h 184"/>
                    <a:gd name="T6" fmla="*/ 200 w 200"/>
                    <a:gd name="T7" fmla="*/ 184 h 184"/>
                    <a:gd name="T8" fmla="*/ 0 w 200"/>
                    <a:gd name="T9" fmla="*/ 184 h 184"/>
                    <a:gd name="T10" fmla="*/ 0 w 200"/>
                    <a:gd name="T11" fmla="*/ 0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0" h="18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00" y="0"/>
                      </a:lnTo>
                      <a:lnTo>
                        <a:pt x="200" y="184"/>
                      </a:lnTo>
                      <a:lnTo>
                        <a:pt x="0" y="18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793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E9CF0EF-2E8F-4E7C-8557-86EC768F55DA}"/>
                  </a:ext>
                </a:extLst>
              </p:cNvPr>
              <p:cNvSpPr txBox="1"/>
              <p:nvPr/>
            </p:nvSpPr>
            <p:spPr>
              <a:xfrm>
                <a:off x="5167480" y="5734038"/>
                <a:ext cx="197522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Marginal Distribution-1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9508BD1-2861-444C-AD94-4FBE440A1F92}"/>
                </a:ext>
              </a:extLst>
            </p:cNvPr>
            <p:cNvGrpSpPr/>
            <p:nvPr/>
          </p:nvGrpSpPr>
          <p:grpSpPr>
            <a:xfrm>
              <a:off x="10032270" y="4987559"/>
              <a:ext cx="2005677" cy="1051729"/>
              <a:chOff x="10084755" y="4903790"/>
              <a:chExt cx="2005677" cy="1051729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03629D14-AF1B-43F2-A865-607678BA0D8D}"/>
                  </a:ext>
                </a:extLst>
              </p:cNvPr>
              <p:cNvGrpSpPr/>
              <p:nvPr/>
            </p:nvGrpSpPr>
            <p:grpSpPr>
              <a:xfrm>
                <a:off x="10729453" y="4903790"/>
                <a:ext cx="708607" cy="656282"/>
                <a:chOff x="10184997" y="4360297"/>
                <a:chExt cx="481464" cy="579439"/>
              </a:xfrm>
              <a:solidFill>
                <a:schemeClr val="accent6">
                  <a:lumMod val="40000"/>
                  <a:lumOff val="60000"/>
                </a:schemeClr>
              </a:solidFill>
            </p:grpSpPr>
            <p:sp>
              <p:nvSpPr>
                <p:cNvPr id="48" name="Freeform 71">
                  <a:extLst>
                    <a:ext uri="{FF2B5EF4-FFF2-40B4-BE49-F238E27FC236}">
                      <a16:creationId xmlns:a16="http://schemas.microsoft.com/office/drawing/2014/main" id="{CE6393EF-8699-410D-AB80-9A3A18C081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84997" y="4360297"/>
                  <a:ext cx="122238" cy="579438"/>
                </a:xfrm>
                <a:custGeom>
                  <a:avLst/>
                  <a:gdLst>
                    <a:gd name="T0" fmla="*/ 0 w 200"/>
                    <a:gd name="T1" fmla="*/ 730 h 730"/>
                    <a:gd name="T2" fmla="*/ 0 w 200"/>
                    <a:gd name="T3" fmla="*/ 730 h 730"/>
                    <a:gd name="T4" fmla="*/ 200 w 200"/>
                    <a:gd name="T5" fmla="*/ 730 h 730"/>
                    <a:gd name="T6" fmla="*/ 200 w 200"/>
                    <a:gd name="T7" fmla="*/ 0 h 730"/>
                    <a:gd name="T8" fmla="*/ 0 w 200"/>
                    <a:gd name="T9" fmla="*/ 0 h 730"/>
                    <a:gd name="T10" fmla="*/ 0 w 200"/>
                    <a:gd name="T11" fmla="*/ 730 h 7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0" h="730">
                      <a:moveTo>
                        <a:pt x="0" y="730"/>
                      </a:moveTo>
                      <a:lnTo>
                        <a:pt x="0" y="730"/>
                      </a:lnTo>
                      <a:lnTo>
                        <a:pt x="200" y="730"/>
                      </a:lnTo>
                      <a:lnTo>
                        <a:pt x="200" y="0"/>
                      </a:lnTo>
                      <a:lnTo>
                        <a:pt x="0" y="0"/>
                      </a:lnTo>
                      <a:lnTo>
                        <a:pt x="0" y="730"/>
                      </a:lnTo>
                      <a:close/>
                    </a:path>
                  </a:pathLst>
                </a:custGeom>
                <a:grp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9" name="Freeform 72">
                  <a:extLst>
                    <a:ext uri="{FF2B5EF4-FFF2-40B4-BE49-F238E27FC236}">
                      <a16:creationId xmlns:a16="http://schemas.microsoft.com/office/drawing/2014/main" id="{0C18DC82-BD5B-4BC6-905E-DCF6E1FAD4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84997" y="4360297"/>
                  <a:ext cx="122238" cy="579438"/>
                </a:xfrm>
                <a:custGeom>
                  <a:avLst/>
                  <a:gdLst>
                    <a:gd name="T0" fmla="*/ 0 w 200"/>
                    <a:gd name="T1" fmla="*/ 0 h 730"/>
                    <a:gd name="T2" fmla="*/ 0 w 200"/>
                    <a:gd name="T3" fmla="*/ 0 h 730"/>
                    <a:gd name="T4" fmla="*/ 200 w 200"/>
                    <a:gd name="T5" fmla="*/ 0 h 730"/>
                    <a:gd name="T6" fmla="*/ 200 w 200"/>
                    <a:gd name="T7" fmla="*/ 730 h 730"/>
                    <a:gd name="T8" fmla="*/ 0 w 200"/>
                    <a:gd name="T9" fmla="*/ 730 h 730"/>
                    <a:gd name="T10" fmla="*/ 0 w 200"/>
                    <a:gd name="T11" fmla="*/ 0 h 7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0" h="73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00" y="0"/>
                      </a:lnTo>
                      <a:lnTo>
                        <a:pt x="200" y="730"/>
                      </a:lnTo>
                      <a:lnTo>
                        <a:pt x="0" y="7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793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0" name="Freeform 78">
                  <a:extLst>
                    <a:ext uri="{FF2B5EF4-FFF2-40B4-BE49-F238E27FC236}">
                      <a16:creationId xmlns:a16="http://schemas.microsoft.com/office/drawing/2014/main" id="{7F5E6AEA-1516-4847-A899-169E386297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8011" y="4387411"/>
                  <a:ext cx="120650" cy="552325"/>
                </a:xfrm>
                <a:custGeom>
                  <a:avLst/>
                  <a:gdLst>
                    <a:gd name="T0" fmla="*/ 0 w 200"/>
                    <a:gd name="T1" fmla="*/ 0 h 380"/>
                    <a:gd name="T2" fmla="*/ 0 w 200"/>
                    <a:gd name="T3" fmla="*/ 0 h 380"/>
                    <a:gd name="T4" fmla="*/ 200 w 200"/>
                    <a:gd name="T5" fmla="*/ 0 h 380"/>
                    <a:gd name="T6" fmla="*/ 200 w 200"/>
                    <a:gd name="T7" fmla="*/ 380 h 380"/>
                    <a:gd name="T8" fmla="*/ 0 w 200"/>
                    <a:gd name="T9" fmla="*/ 380 h 380"/>
                    <a:gd name="T10" fmla="*/ 0 w 200"/>
                    <a:gd name="T11" fmla="*/ 0 h 3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0" h="38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00" y="0"/>
                      </a:lnTo>
                      <a:lnTo>
                        <a:pt x="200" y="380"/>
                      </a:lnTo>
                      <a:lnTo>
                        <a:pt x="0" y="38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793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1" name="Freeform 80">
                  <a:extLst>
                    <a:ext uri="{FF2B5EF4-FFF2-40B4-BE49-F238E27FC236}">
                      <a16:creationId xmlns:a16="http://schemas.microsoft.com/office/drawing/2014/main" id="{3FC2FA11-F445-4883-9E9A-98B5ECA25D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5811" y="4360297"/>
                  <a:ext cx="120650" cy="579439"/>
                </a:xfrm>
                <a:custGeom>
                  <a:avLst/>
                  <a:gdLst>
                    <a:gd name="T0" fmla="*/ 0 w 200"/>
                    <a:gd name="T1" fmla="*/ 0 h 184"/>
                    <a:gd name="T2" fmla="*/ 0 w 200"/>
                    <a:gd name="T3" fmla="*/ 0 h 184"/>
                    <a:gd name="T4" fmla="*/ 200 w 200"/>
                    <a:gd name="T5" fmla="*/ 0 h 184"/>
                    <a:gd name="T6" fmla="*/ 200 w 200"/>
                    <a:gd name="T7" fmla="*/ 184 h 184"/>
                    <a:gd name="T8" fmla="*/ 0 w 200"/>
                    <a:gd name="T9" fmla="*/ 184 h 184"/>
                    <a:gd name="T10" fmla="*/ 0 w 200"/>
                    <a:gd name="T11" fmla="*/ 0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0" h="18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00" y="0"/>
                      </a:lnTo>
                      <a:lnTo>
                        <a:pt x="200" y="184"/>
                      </a:lnTo>
                      <a:lnTo>
                        <a:pt x="0" y="18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793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86ECA56-95A6-47D7-8BE8-4B56B097E32F}"/>
                  </a:ext>
                </a:extLst>
              </p:cNvPr>
              <p:cNvSpPr txBox="1"/>
              <p:nvPr/>
            </p:nvSpPr>
            <p:spPr>
              <a:xfrm>
                <a:off x="10084755" y="5647742"/>
                <a:ext cx="200567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Marginal Distribution-N</a:t>
                </a:r>
              </a:p>
            </p:txBody>
          </p:sp>
        </p:grp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BF98C51A-0478-4DC8-A868-C57FE767DA64}"/>
                </a:ext>
              </a:extLst>
            </p:cNvPr>
            <p:cNvCxnSpPr>
              <a:cxnSpLocks/>
            </p:cNvCxnSpPr>
            <p:nvPr/>
          </p:nvCxnSpPr>
          <p:spPr>
            <a:xfrm>
              <a:off x="6156616" y="4276725"/>
              <a:ext cx="0" cy="37702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9995F506-12AF-4C14-A450-36F8531A170B}"/>
                </a:ext>
              </a:extLst>
            </p:cNvPr>
            <p:cNvCxnSpPr>
              <a:cxnSpLocks/>
            </p:cNvCxnSpPr>
            <p:nvPr/>
          </p:nvCxnSpPr>
          <p:spPr>
            <a:xfrm>
              <a:off x="10943660" y="4276725"/>
              <a:ext cx="0" cy="37702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8D7F5D5-3619-4E6C-A4F4-3BDB7FA3E9C8}"/>
              </a:ext>
            </a:extLst>
          </p:cNvPr>
          <p:cNvCxnSpPr>
            <a:cxnSpLocks/>
          </p:cNvCxnSpPr>
          <p:nvPr/>
        </p:nvCxnSpPr>
        <p:spPr>
          <a:xfrm>
            <a:off x="1722885" y="4179485"/>
            <a:ext cx="0" cy="3770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801805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0F166F3-DAF8-1F48-8B82-35926B4E90B9}"/>
              </a:ext>
            </a:extLst>
          </p:cNvPr>
          <p:cNvGraphicFramePr>
            <a:graphicFrameLocks/>
          </p:cNvGraphicFramePr>
          <p:nvPr/>
        </p:nvGraphicFramePr>
        <p:xfrm>
          <a:off x="366532" y="1470185"/>
          <a:ext cx="11583284" cy="4507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8BABACE-4DEB-4C20-BAD8-C689E8D1E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532" y="117889"/>
            <a:ext cx="8128000" cy="1143000"/>
          </a:xfrm>
        </p:spPr>
        <p:txBody>
          <a:bodyPr>
            <a:normAutofit/>
          </a:bodyPr>
          <a:lstStyle/>
          <a:p>
            <a:r>
              <a:rPr lang="en-US" sz="4000" b="1" dirty="0"/>
              <a:t>Evaluations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6315212-0418-E946-9A67-8EC2AFF5F8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091246"/>
            <a:fld id="{27258FFF-F925-446B-8502-81C933981705}" type="slidenum">
              <a:rPr lang="en-US">
                <a:latin typeface="Segoe UI"/>
              </a:rPr>
              <a:pPr defTabSz="1091246"/>
              <a:t>33</a:t>
            </a:fld>
            <a:endParaRPr lang="en-US" dirty="0">
              <a:latin typeface="Segoe UI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17E5340-35A6-C045-B527-D091D35FD19E}"/>
              </a:ext>
            </a:extLst>
          </p:cNvPr>
          <p:cNvCxnSpPr>
            <a:cxnSpLocks/>
          </p:cNvCxnSpPr>
          <p:nvPr/>
        </p:nvCxnSpPr>
        <p:spPr>
          <a:xfrm>
            <a:off x="1498066" y="4293350"/>
            <a:ext cx="10209567" cy="0"/>
          </a:xfrm>
          <a:prstGeom prst="line">
            <a:avLst/>
          </a:prstGeom>
          <a:ln w="50800">
            <a:solidFill>
              <a:schemeClr val="bg2">
                <a:lumMod val="10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ular Callout 10">
            <a:extLst>
              <a:ext uri="{FF2B5EF4-FFF2-40B4-BE49-F238E27FC236}">
                <a16:creationId xmlns:a16="http://schemas.microsoft.com/office/drawing/2014/main" id="{BBEC2FBB-5F04-EA47-B062-2C36D314A304}"/>
              </a:ext>
            </a:extLst>
          </p:cNvPr>
          <p:cNvSpPr/>
          <p:nvPr/>
        </p:nvSpPr>
        <p:spPr>
          <a:xfrm>
            <a:off x="0" y="6301660"/>
            <a:ext cx="12192000" cy="517609"/>
          </a:xfrm>
          <a:prstGeom prst="wedgeRoundRectCallout">
            <a:avLst>
              <a:gd name="adj1" fmla="val -41475"/>
              <a:gd name="adj2" fmla="val -49150"/>
              <a:gd name="adj3" fmla="val 16667"/>
            </a:avLst>
          </a:prstGeom>
          <a:solidFill>
            <a:schemeClr val="tx1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2400" kern="0" dirty="0">
                <a:solidFill>
                  <a:prstClr val="white"/>
                </a:solidFill>
                <a:latin typeface="Calibri"/>
              </a:rPr>
              <a:t>Average Fidelity Improvements: JigSaw: 2.1x, JigSaw-M:  2.5x</a:t>
            </a:r>
          </a:p>
        </p:txBody>
      </p:sp>
    </p:spTree>
    <p:extLst>
      <p:ext uri="{BB962C8B-B14F-4D97-AF65-F5344CB8AC3E}">
        <p14:creationId xmlns:p14="http://schemas.microsoft.com/office/powerpoint/2010/main" val="3288772126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F20CE5-85E8-45E6-A636-174BB8E6E844}"/>
              </a:ext>
            </a:extLst>
          </p:cNvPr>
          <p:cNvCxnSpPr>
            <a:cxnSpLocks/>
          </p:cNvCxnSpPr>
          <p:nvPr/>
        </p:nvCxnSpPr>
        <p:spPr>
          <a:xfrm>
            <a:off x="0" y="985963"/>
            <a:ext cx="12192000" cy="0"/>
          </a:xfrm>
          <a:prstGeom prst="line">
            <a:avLst/>
          </a:prstGeom>
          <a:ln w="63500">
            <a:solidFill>
              <a:schemeClr val="accent1">
                <a:lumMod val="5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5F1E538-37D4-F448-8A31-05B4C1F436F6}"/>
              </a:ext>
            </a:extLst>
          </p:cNvPr>
          <p:cNvGrpSpPr/>
          <p:nvPr/>
        </p:nvGrpSpPr>
        <p:grpSpPr>
          <a:xfrm>
            <a:off x="-883" y="-13935"/>
            <a:ext cx="12192883" cy="1119161"/>
            <a:chOff x="0" y="5033523"/>
            <a:chExt cx="10160736" cy="932634"/>
          </a:xfrm>
          <a:solidFill>
            <a:schemeClr val="tx1"/>
          </a:solidFill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4923867-6512-B742-97C8-5F60133F0723}"/>
                </a:ext>
              </a:extLst>
            </p:cNvPr>
            <p:cNvSpPr/>
            <p:nvPr/>
          </p:nvSpPr>
          <p:spPr bwMode="auto">
            <a:xfrm>
              <a:off x="0" y="5033523"/>
              <a:ext cx="10160000" cy="932634"/>
            </a:xfrm>
            <a:prstGeom prst="rect">
              <a:avLst/>
            </a:prstGeom>
            <a:grpFill/>
            <a:ln w="254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0912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51DF601-0FD1-2A41-884D-786AC9637391}"/>
                </a:ext>
              </a:extLst>
            </p:cNvPr>
            <p:cNvSpPr txBox="1"/>
            <p:nvPr/>
          </p:nvSpPr>
          <p:spPr>
            <a:xfrm>
              <a:off x="737" y="5150550"/>
              <a:ext cx="10159999" cy="71814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0912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Not All Errors Are Equally Likely</a:t>
              </a:r>
            </a:p>
          </p:txBody>
        </p:sp>
      </p:grpSp>
      <p:graphicFrame>
        <p:nvGraphicFramePr>
          <p:cNvPr id="61" name="Chart 60">
            <a:extLst>
              <a:ext uri="{FF2B5EF4-FFF2-40B4-BE49-F238E27FC236}">
                <a16:creationId xmlns:a16="http://schemas.microsoft.com/office/drawing/2014/main" id="{312D75CA-7881-5045-8885-052496BCD5BC}"/>
              </a:ext>
            </a:extLst>
          </p:cNvPr>
          <p:cNvGraphicFramePr>
            <a:graphicFrameLocks/>
          </p:cNvGraphicFramePr>
          <p:nvPr/>
        </p:nvGraphicFramePr>
        <p:xfrm>
          <a:off x="-55545" y="2503295"/>
          <a:ext cx="5828270" cy="2926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2" name="Rounded Rectangular Callout 10">
            <a:extLst>
              <a:ext uri="{FF2B5EF4-FFF2-40B4-BE49-F238E27FC236}">
                <a16:creationId xmlns:a16="http://schemas.microsoft.com/office/drawing/2014/main" id="{1AB5B5E8-2CE1-7A4B-A885-091448ADB641}"/>
              </a:ext>
            </a:extLst>
          </p:cNvPr>
          <p:cNvSpPr/>
          <p:nvPr/>
        </p:nvSpPr>
        <p:spPr>
          <a:xfrm>
            <a:off x="1562363" y="1753720"/>
            <a:ext cx="3333034" cy="837000"/>
          </a:xfrm>
          <a:prstGeom prst="wedgeRoundRectCallout">
            <a:avLst>
              <a:gd name="adj1" fmla="val -41475"/>
              <a:gd name="adj2" fmla="val -49150"/>
              <a:gd name="adj3" fmla="val 16667"/>
            </a:avLst>
          </a:prstGeom>
          <a:solidFill>
            <a:srgbClr val="EDF6F9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4-qubit Bernstein Vazirani Program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A4B5E97-B995-9942-B648-E9982238ACB1}"/>
              </a:ext>
            </a:extLst>
          </p:cNvPr>
          <p:cNvSpPr/>
          <p:nvPr/>
        </p:nvSpPr>
        <p:spPr>
          <a:xfrm>
            <a:off x="5439092" y="2984921"/>
            <a:ext cx="86497" cy="1394632"/>
          </a:xfrm>
          <a:prstGeom prst="rect">
            <a:avLst/>
          </a:prstGeom>
          <a:solidFill>
            <a:srgbClr val="386641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Donut 64">
            <a:extLst>
              <a:ext uri="{FF2B5EF4-FFF2-40B4-BE49-F238E27FC236}">
                <a16:creationId xmlns:a16="http://schemas.microsoft.com/office/drawing/2014/main" id="{C8EA6E02-6498-C64F-BA15-FE13346657B6}"/>
              </a:ext>
            </a:extLst>
          </p:cNvPr>
          <p:cNvSpPr/>
          <p:nvPr/>
        </p:nvSpPr>
        <p:spPr bwMode="auto">
          <a:xfrm>
            <a:off x="706454" y="3204829"/>
            <a:ext cx="4819135" cy="1712031"/>
          </a:xfrm>
          <a:prstGeom prst="donut">
            <a:avLst>
              <a:gd name="adj" fmla="val 4079"/>
            </a:avLst>
          </a:prstGeom>
          <a:solidFill>
            <a:srgbClr val="FFC000"/>
          </a:solidFill>
          <a:ln>
            <a:solidFill>
              <a:schemeClr val="bg2">
                <a:lumMod val="10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6" name="Picture 10" descr="❌ Cross Mark Emoji — Meaning In Texting, Copy &amp;amp; Paste 📚">
            <a:extLst>
              <a:ext uri="{FF2B5EF4-FFF2-40B4-BE49-F238E27FC236}">
                <a16:creationId xmlns:a16="http://schemas.microsoft.com/office/drawing/2014/main" id="{E8DEED8E-56C6-DC4C-B08D-725D8CE11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056" y="2786388"/>
            <a:ext cx="424936" cy="33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ounded Rectangular Callout 10">
            <a:extLst>
              <a:ext uri="{FF2B5EF4-FFF2-40B4-BE49-F238E27FC236}">
                <a16:creationId xmlns:a16="http://schemas.microsoft.com/office/drawing/2014/main" id="{B5B957A7-FC6D-2245-8902-1D9E7735B2E7}"/>
              </a:ext>
            </a:extLst>
          </p:cNvPr>
          <p:cNvSpPr/>
          <p:nvPr/>
        </p:nvSpPr>
        <p:spPr>
          <a:xfrm>
            <a:off x="2616798" y="2733266"/>
            <a:ext cx="1509560" cy="427700"/>
          </a:xfrm>
          <a:prstGeom prst="wedgeRoundRectCallout">
            <a:avLst>
              <a:gd name="adj1" fmla="val -41475"/>
              <a:gd name="adj2" fmla="val -49150"/>
              <a:gd name="adj3" fmla="val 16667"/>
            </a:avLst>
          </a:prstGeom>
          <a:solidFill>
            <a:srgbClr val="C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Incorrect</a:t>
            </a:r>
          </a:p>
        </p:txBody>
      </p:sp>
      <p:sp>
        <p:nvSpPr>
          <p:cNvPr id="68" name="Rounded Rectangular Callout 10">
            <a:extLst>
              <a:ext uri="{FF2B5EF4-FFF2-40B4-BE49-F238E27FC236}">
                <a16:creationId xmlns:a16="http://schemas.microsoft.com/office/drawing/2014/main" id="{2782384D-78BE-9E40-BBD8-D47A355E231A}"/>
              </a:ext>
            </a:extLst>
          </p:cNvPr>
          <p:cNvSpPr/>
          <p:nvPr/>
        </p:nvSpPr>
        <p:spPr>
          <a:xfrm>
            <a:off x="3369027" y="2731924"/>
            <a:ext cx="1980757" cy="427700"/>
          </a:xfrm>
          <a:prstGeom prst="wedgeRoundRectCallout">
            <a:avLst>
              <a:gd name="adj1" fmla="val -41475"/>
              <a:gd name="adj2" fmla="val -49150"/>
              <a:gd name="adj3" fmla="val 16667"/>
            </a:avLst>
          </a:prstGeom>
          <a:solidFill>
            <a:srgbClr val="EDF6F9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 likely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7372B63C-7F87-6441-A56B-8C1341EEB85C}"/>
              </a:ext>
            </a:extLst>
          </p:cNvPr>
          <p:cNvCxnSpPr>
            <a:cxnSpLocks/>
            <a:stCxn id="123" idx="2"/>
          </p:cNvCxnSpPr>
          <p:nvPr/>
        </p:nvCxnSpPr>
        <p:spPr>
          <a:xfrm flipH="1">
            <a:off x="1965528" y="3155847"/>
            <a:ext cx="2287" cy="1134311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  <a:prstDash val="solid"/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E60E147-84A6-4B44-BE3F-5C3C7E61C236}"/>
              </a:ext>
            </a:extLst>
          </p:cNvPr>
          <p:cNvCxnSpPr>
            <a:cxnSpLocks/>
            <a:stCxn id="68" idx="2"/>
          </p:cNvCxnSpPr>
          <p:nvPr/>
        </p:nvCxnSpPr>
        <p:spPr>
          <a:xfrm>
            <a:off x="4359406" y="3159624"/>
            <a:ext cx="832550" cy="659013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  <a:prstDash val="solid"/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980663C1-593E-2644-B606-63E1A06978BB}"/>
              </a:ext>
            </a:extLst>
          </p:cNvPr>
          <p:cNvCxnSpPr>
            <a:cxnSpLocks/>
            <a:stCxn id="68" idx="2"/>
          </p:cNvCxnSpPr>
          <p:nvPr/>
        </p:nvCxnSpPr>
        <p:spPr>
          <a:xfrm>
            <a:off x="4359406" y="3159624"/>
            <a:ext cx="535991" cy="86327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  <a:prstDash val="solid"/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63286912-0FAE-4548-B35E-A93C0178B61D}"/>
              </a:ext>
            </a:extLst>
          </p:cNvPr>
          <p:cNvCxnSpPr>
            <a:cxnSpLocks/>
            <a:stCxn id="68" idx="2"/>
          </p:cNvCxnSpPr>
          <p:nvPr/>
        </p:nvCxnSpPr>
        <p:spPr>
          <a:xfrm>
            <a:off x="4359406" y="3159624"/>
            <a:ext cx="233048" cy="1018133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  <a:prstDash val="solid"/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8989145C-9F31-6B46-AA42-6606CF8AC86C}"/>
              </a:ext>
            </a:extLst>
          </p:cNvPr>
          <p:cNvCxnSpPr>
            <a:cxnSpLocks/>
            <a:stCxn id="68" idx="2"/>
          </p:cNvCxnSpPr>
          <p:nvPr/>
        </p:nvCxnSpPr>
        <p:spPr>
          <a:xfrm flipH="1">
            <a:off x="4294668" y="3159624"/>
            <a:ext cx="64738" cy="1039483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  <a:prstDash val="solid"/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352117D9-0E3E-8149-844A-36F0D86C712C}"/>
              </a:ext>
            </a:extLst>
          </p:cNvPr>
          <p:cNvCxnSpPr>
            <a:cxnSpLocks/>
          </p:cNvCxnSpPr>
          <p:nvPr/>
        </p:nvCxnSpPr>
        <p:spPr>
          <a:xfrm flipH="1">
            <a:off x="900836" y="4267230"/>
            <a:ext cx="4741984" cy="0"/>
          </a:xfrm>
          <a:prstGeom prst="line">
            <a:avLst/>
          </a:prstGeom>
          <a:ln w="31750">
            <a:solidFill>
              <a:schemeClr val="accent1">
                <a:lumMod val="50000"/>
              </a:schemeClr>
            </a:solidFill>
            <a:prstDash val="dash"/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Rounded Rectangular Callout 10">
            <a:extLst>
              <a:ext uri="{FF2B5EF4-FFF2-40B4-BE49-F238E27FC236}">
                <a16:creationId xmlns:a16="http://schemas.microsoft.com/office/drawing/2014/main" id="{D0084521-E6C0-704E-95EA-B8335D552A66}"/>
              </a:ext>
            </a:extLst>
          </p:cNvPr>
          <p:cNvSpPr/>
          <p:nvPr/>
        </p:nvSpPr>
        <p:spPr>
          <a:xfrm>
            <a:off x="977436" y="2728147"/>
            <a:ext cx="1980757" cy="427700"/>
          </a:xfrm>
          <a:prstGeom prst="wedgeRoundRectCallout">
            <a:avLst>
              <a:gd name="adj1" fmla="val -41475"/>
              <a:gd name="adj2" fmla="val -49150"/>
              <a:gd name="adj3" fmla="val 16667"/>
            </a:avLst>
          </a:prstGeom>
          <a:solidFill>
            <a:srgbClr val="EDF6F9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Uniform</a:t>
            </a:r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F8A54B5C-4090-684A-AD7B-D269F1CD8376}"/>
              </a:ext>
            </a:extLst>
          </p:cNvPr>
          <p:cNvCxnSpPr>
            <a:cxnSpLocks/>
          </p:cNvCxnSpPr>
          <p:nvPr/>
        </p:nvCxnSpPr>
        <p:spPr>
          <a:xfrm flipH="1">
            <a:off x="3116020" y="3175876"/>
            <a:ext cx="1243385" cy="1036829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  <a:prstDash val="solid"/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1D21F8A9-25FD-9542-9B99-2652B7F0BCC8}"/>
              </a:ext>
            </a:extLst>
          </p:cNvPr>
          <p:cNvCxnSpPr>
            <a:cxnSpLocks/>
          </p:cNvCxnSpPr>
          <p:nvPr/>
        </p:nvCxnSpPr>
        <p:spPr>
          <a:xfrm>
            <a:off x="5919135" y="3684355"/>
            <a:ext cx="534839" cy="0"/>
          </a:xfrm>
          <a:prstGeom prst="straightConnector1">
            <a:avLst/>
          </a:prstGeom>
          <a:noFill/>
          <a:ln w="88900" cap="flat" cmpd="sng" algn="ctr">
            <a:solidFill>
              <a:srgbClr val="002050"/>
            </a:solidFill>
            <a:prstDash val="solid"/>
            <a:headEnd type="none"/>
            <a:tailEnd type="triangle"/>
          </a:ln>
          <a:effectLst/>
        </p:spPr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CC04FEAB-C5DF-9F4A-98B5-2BCAC8A1F2BE}"/>
              </a:ext>
            </a:extLst>
          </p:cNvPr>
          <p:cNvSpPr/>
          <p:nvPr/>
        </p:nvSpPr>
        <p:spPr>
          <a:xfrm>
            <a:off x="10498933" y="2652501"/>
            <a:ext cx="1201782" cy="1691640"/>
          </a:xfrm>
          <a:prstGeom prst="rect">
            <a:avLst/>
          </a:prstGeom>
          <a:solidFill>
            <a:srgbClr val="D3DEDC">
              <a:alpha val="34000"/>
            </a:srgbClr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B0376962-1FF9-AA45-9602-A0130F698E76}"/>
              </a:ext>
            </a:extLst>
          </p:cNvPr>
          <p:cNvSpPr/>
          <p:nvPr/>
        </p:nvSpPr>
        <p:spPr>
          <a:xfrm>
            <a:off x="8738364" y="2652501"/>
            <a:ext cx="1749301" cy="1691640"/>
          </a:xfrm>
          <a:prstGeom prst="rect">
            <a:avLst/>
          </a:prstGeom>
          <a:solidFill>
            <a:schemeClr val="accent6">
              <a:lumMod val="20000"/>
              <a:lumOff val="80000"/>
              <a:alpha val="34000"/>
            </a:schemeClr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1C769344-F758-4245-993C-6D0C431F80B3}"/>
              </a:ext>
            </a:extLst>
          </p:cNvPr>
          <p:cNvSpPr/>
          <p:nvPr/>
        </p:nvSpPr>
        <p:spPr>
          <a:xfrm>
            <a:off x="7575791" y="2652501"/>
            <a:ext cx="1151305" cy="1691640"/>
          </a:xfrm>
          <a:prstGeom prst="rect">
            <a:avLst/>
          </a:prstGeom>
          <a:solidFill>
            <a:schemeClr val="accent2">
              <a:lumMod val="20000"/>
              <a:lumOff val="80000"/>
              <a:alpha val="34000"/>
            </a:schemeClr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0C28671C-4BFD-FC41-80CB-3958C9F7E5B0}"/>
              </a:ext>
            </a:extLst>
          </p:cNvPr>
          <p:cNvSpPr/>
          <p:nvPr/>
        </p:nvSpPr>
        <p:spPr>
          <a:xfrm>
            <a:off x="7261315" y="2650185"/>
            <a:ext cx="299097" cy="1691640"/>
          </a:xfrm>
          <a:prstGeom prst="rect">
            <a:avLst/>
          </a:prstGeom>
          <a:solidFill>
            <a:schemeClr val="bg1">
              <a:lumMod val="95000"/>
              <a:alpha val="34000"/>
            </a:schemeClr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1" name="Rounded Rectangular Callout 10">
            <a:extLst>
              <a:ext uri="{FF2B5EF4-FFF2-40B4-BE49-F238E27FC236}">
                <a16:creationId xmlns:a16="http://schemas.microsoft.com/office/drawing/2014/main" id="{25E3C776-C68F-5045-958D-704114FC32DF}"/>
              </a:ext>
            </a:extLst>
          </p:cNvPr>
          <p:cNvSpPr/>
          <p:nvPr/>
        </p:nvSpPr>
        <p:spPr>
          <a:xfrm>
            <a:off x="10610268" y="2728147"/>
            <a:ext cx="979111" cy="313315"/>
          </a:xfrm>
          <a:prstGeom prst="wedgeRoundRectCallout">
            <a:avLst>
              <a:gd name="adj1" fmla="val -41475"/>
              <a:gd name="adj2" fmla="val -49150"/>
              <a:gd name="adj3" fmla="val 16667"/>
            </a:avLst>
          </a:prstGeom>
          <a:solidFill>
            <a:srgbClr val="EDF6F9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HD=1</a:t>
            </a:r>
          </a:p>
        </p:txBody>
      </p:sp>
      <p:sp>
        <p:nvSpPr>
          <p:cNvPr id="132" name="Rounded Rectangular Callout 10">
            <a:extLst>
              <a:ext uri="{FF2B5EF4-FFF2-40B4-BE49-F238E27FC236}">
                <a16:creationId xmlns:a16="http://schemas.microsoft.com/office/drawing/2014/main" id="{50BEAEFA-2C0E-964E-B997-698EDFECC926}"/>
              </a:ext>
            </a:extLst>
          </p:cNvPr>
          <p:cNvSpPr/>
          <p:nvPr/>
        </p:nvSpPr>
        <p:spPr>
          <a:xfrm>
            <a:off x="9123458" y="2751320"/>
            <a:ext cx="979111" cy="290142"/>
          </a:xfrm>
          <a:prstGeom prst="wedgeRoundRectCallout">
            <a:avLst>
              <a:gd name="adj1" fmla="val -41475"/>
              <a:gd name="adj2" fmla="val -49150"/>
              <a:gd name="adj3" fmla="val 16667"/>
            </a:avLst>
          </a:prstGeom>
          <a:solidFill>
            <a:srgbClr val="EDF6F9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HD=2</a:t>
            </a:r>
          </a:p>
        </p:txBody>
      </p:sp>
      <p:sp>
        <p:nvSpPr>
          <p:cNvPr id="133" name="Rounded Rectangular Callout 10">
            <a:extLst>
              <a:ext uri="{FF2B5EF4-FFF2-40B4-BE49-F238E27FC236}">
                <a16:creationId xmlns:a16="http://schemas.microsoft.com/office/drawing/2014/main" id="{5A0FBF11-4F0F-1848-88DF-19C42605C60E}"/>
              </a:ext>
            </a:extLst>
          </p:cNvPr>
          <p:cNvSpPr/>
          <p:nvPr/>
        </p:nvSpPr>
        <p:spPr>
          <a:xfrm>
            <a:off x="7661887" y="2751320"/>
            <a:ext cx="979111" cy="290142"/>
          </a:xfrm>
          <a:prstGeom prst="wedgeRoundRectCallout">
            <a:avLst>
              <a:gd name="adj1" fmla="val -41475"/>
              <a:gd name="adj2" fmla="val -49150"/>
              <a:gd name="adj3" fmla="val 16667"/>
            </a:avLst>
          </a:prstGeom>
          <a:solidFill>
            <a:srgbClr val="EDF6F9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HD=3</a:t>
            </a:r>
          </a:p>
        </p:txBody>
      </p:sp>
      <p:sp>
        <p:nvSpPr>
          <p:cNvPr id="134" name="Rounded Rectangular Callout 10">
            <a:extLst>
              <a:ext uri="{FF2B5EF4-FFF2-40B4-BE49-F238E27FC236}">
                <a16:creationId xmlns:a16="http://schemas.microsoft.com/office/drawing/2014/main" id="{F3EF1046-B309-F94A-8836-EDC02E63F456}"/>
              </a:ext>
            </a:extLst>
          </p:cNvPr>
          <p:cNvSpPr/>
          <p:nvPr/>
        </p:nvSpPr>
        <p:spPr>
          <a:xfrm rot="16200000">
            <a:off x="6935530" y="3095538"/>
            <a:ext cx="979111" cy="290142"/>
          </a:xfrm>
          <a:prstGeom prst="wedgeRoundRectCallout">
            <a:avLst>
              <a:gd name="adj1" fmla="val -41475"/>
              <a:gd name="adj2" fmla="val -49150"/>
              <a:gd name="adj3" fmla="val 16667"/>
            </a:avLst>
          </a:prstGeom>
          <a:solidFill>
            <a:srgbClr val="EDF6F9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HD=4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4BB3359-DBA6-BF4A-8577-7E39B60FF071}"/>
              </a:ext>
            </a:extLst>
          </p:cNvPr>
          <p:cNvGrpSpPr/>
          <p:nvPr/>
        </p:nvGrpSpPr>
        <p:grpSpPr>
          <a:xfrm>
            <a:off x="134186" y="5136036"/>
            <a:ext cx="4868779" cy="1185675"/>
            <a:chOff x="134186" y="5136036"/>
            <a:chExt cx="4868779" cy="1185675"/>
          </a:xfrm>
        </p:grpSpPr>
        <p:pic>
          <p:nvPicPr>
            <p:cNvPr id="33" name="Graphic 32" descr="Thought outline">
              <a:extLst>
                <a:ext uri="{FF2B5EF4-FFF2-40B4-BE49-F238E27FC236}">
                  <a16:creationId xmlns:a16="http://schemas.microsoft.com/office/drawing/2014/main" id="{957F525F-0ABE-E74E-8AE1-FCE5D7673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4186" y="5136036"/>
              <a:ext cx="1185675" cy="1185675"/>
            </a:xfrm>
            <a:prstGeom prst="rect">
              <a:avLst/>
            </a:prstGeom>
          </p:spPr>
        </p:pic>
        <p:pic>
          <p:nvPicPr>
            <p:cNvPr id="35" name="Graphic 34" descr="Question Mark with solid fill">
              <a:extLst>
                <a:ext uri="{FF2B5EF4-FFF2-40B4-BE49-F238E27FC236}">
                  <a16:creationId xmlns:a16="http://schemas.microsoft.com/office/drawing/2014/main" id="{AF4E2E82-A362-5B40-A1AE-6BE142B56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78047" y="5260086"/>
              <a:ext cx="433162" cy="433162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CE3A3C59-51A5-5D4A-80BF-36EC45D8DE61}"/>
                </a:ext>
              </a:extLst>
            </p:cNvPr>
            <p:cNvSpPr txBox="1"/>
            <p:nvPr/>
          </p:nvSpPr>
          <p:spPr>
            <a:xfrm>
              <a:off x="1319861" y="5683706"/>
              <a:ext cx="36831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0912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72C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Do errors have a structure?</a:t>
              </a:r>
            </a:p>
          </p:txBody>
        </p:sp>
      </p:grpSp>
      <p:sp>
        <p:nvSpPr>
          <p:cNvPr id="136" name="Rounded Rectangular Callout 10">
            <a:extLst>
              <a:ext uri="{FF2B5EF4-FFF2-40B4-BE49-F238E27FC236}">
                <a16:creationId xmlns:a16="http://schemas.microsoft.com/office/drawing/2014/main" id="{F6E2E962-2DC5-A24D-B91F-FCB40F174D05}"/>
              </a:ext>
            </a:extLst>
          </p:cNvPr>
          <p:cNvSpPr/>
          <p:nvPr/>
        </p:nvSpPr>
        <p:spPr>
          <a:xfrm>
            <a:off x="7946496" y="1753720"/>
            <a:ext cx="3333034" cy="837000"/>
          </a:xfrm>
          <a:prstGeom prst="wedgeRoundRectCallout">
            <a:avLst>
              <a:gd name="adj1" fmla="val -41475"/>
              <a:gd name="adj2" fmla="val -49150"/>
              <a:gd name="adj3" fmla="val 16667"/>
            </a:avLst>
          </a:prstGeom>
          <a:solidFill>
            <a:srgbClr val="EDF6F9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Sorted by Hamming Distance (HD)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4563519-BD80-B640-BEBF-54E1507DD4F4}"/>
              </a:ext>
            </a:extLst>
          </p:cNvPr>
          <p:cNvGrpSpPr/>
          <p:nvPr/>
        </p:nvGrpSpPr>
        <p:grpSpPr>
          <a:xfrm>
            <a:off x="6297958" y="5469227"/>
            <a:ext cx="5894042" cy="830997"/>
            <a:chOff x="6297958" y="5469227"/>
            <a:chExt cx="5894042" cy="830997"/>
          </a:xfrm>
        </p:grpSpPr>
        <p:pic>
          <p:nvPicPr>
            <p:cNvPr id="137" name="Graphic 136" descr="Lightbulb and gear with solid fill">
              <a:extLst>
                <a:ext uri="{FF2B5EF4-FFF2-40B4-BE49-F238E27FC236}">
                  <a16:creationId xmlns:a16="http://schemas.microsoft.com/office/drawing/2014/main" id="{D25575B5-EF2F-C141-8481-583CDA9AE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297958" y="5609344"/>
              <a:ext cx="608091" cy="608091"/>
            </a:xfrm>
            <a:prstGeom prst="rect">
              <a:avLst/>
            </a:prstGeom>
          </p:spPr>
        </p:pic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1B9BDE1A-5AAE-344C-A788-BC51D585D2EB}"/>
                </a:ext>
              </a:extLst>
            </p:cNvPr>
            <p:cNvSpPr txBox="1"/>
            <p:nvPr/>
          </p:nvSpPr>
          <p:spPr>
            <a:xfrm>
              <a:off x="7015491" y="5469227"/>
              <a:ext cx="51765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0912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72C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Frequent incorrect outcomes are close to the correct one(s) in Hamming Space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C549ED7-4B3C-43B4-B42E-726EA0DA7845}"/>
              </a:ext>
            </a:extLst>
          </p:cNvPr>
          <p:cNvGrpSpPr/>
          <p:nvPr/>
        </p:nvGrpSpPr>
        <p:grpSpPr>
          <a:xfrm>
            <a:off x="6297958" y="2468003"/>
            <a:ext cx="5828270" cy="2929160"/>
            <a:chOff x="6297958" y="2468003"/>
            <a:chExt cx="5828270" cy="2929160"/>
          </a:xfrm>
        </p:grpSpPr>
        <p:graphicFrame>
          <p:nvGraphicFramePr>
            <p:cNvPr id="126" name="Chart 125">
              <a:extLst>
                <a:ext uri="{FF2B5EF4-FFF2-40B4-BE49-F238E27FC236}">
                  <a16:creationId xmlns:a16="http://schemas.microsoft.com/office/drawing/2014/main" id="{8307F226-9F1B-7E40-B9A2-6043EBAB2FE1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6297958" y="2468003"/>
            <a:ext cx="5828270" cy="292916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2"/>
            </a:graphicData>
          </a:graphic>
        </p:graphicFrame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6E96308-6E0B-46DC-A67B-06E5ABD6624B}"/>
                </a:ext>
              </a:extLst>
            </p:cNvPr>
            <p:cNvSpPr/>
            <p:nvPr/>
          </p:nvSpPr>
          <p:spPr>
            <a:xfrm>
              <a:off x="11803729" y="2949509"/>
              <a:ext cx="86497" cy="1394632"/>
            </a:xfrm>
            <a:prstGeom prst="rect">
              <a:avLst/>
            </a:prstGeom>
            <a:solidFill>
              <a:srgbClr val="386641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391073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5" grpId="1" animBg="1"/>
      <p:bldP spid="67" grpId="0" animBg="1"/>
      <p:bldP spid="67" grpId="1" animBg="1"/>
      <p:bldP spid="68" grpId="0" animBg="1"/>
      <p:bldP spid="123" grpId="0" animBg="1"/>
      <p:bldP spid="31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F20CE5-85E8-45E6-A636-174BB8E6E844}"/>
              </a:ext>
            </a:extLst>
          </p:cNvPr>
          <p:cNvCxnSpPr>
            <a:cxnSpLocks/>
          </p:cNvCxnSpPr>
          <p:nvPr/>
        </p:nvCxnSpPr>
        <p:spPr>
          <a:xfrm>
            <a:off x="0" y="985963"/>
            <a:ext cx="12192000" cy="0"/>
          </a:xfrm>
          <a:prstGeom prst="line">
            <a:avLst/>
          </a:prstGeom>
          <a:ln w="63500">
            <a:solidFill>
              <a:schemeClr val="accent1">
                <a:lumMod val="5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5F1E538-37D4-F448-8A31-05B4C1F436F6}"/>
              </a:ext>
            </a:extLst>
          </p:cNvPr>
          <p:cNvGrpSpPr/>
          <p:nvPr/>
        </p:nvGrpSpPr>
        <p:grpSpPr>
          <a:xfrm>
            <a:off x="-883" y="-13935"/>
            <a:ext cx="12192883" cy="1119161"/>
            <a:chOff x="0" y="5033523"/>
            <a:chExt cx="10160736" cy="932634"/>
          </a:xfrm>
          <a:solidFill>
            <a:schemeClr val="tx1"/>
          </a:solidFill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4923867-6512-B742-97C8-5F60133F0723}"/>
                </a:ext>
              </a:extLst>
            </p:cNvPr>
            <p:cNvSpPr/>
            <p:nvPr/>
          </p:nvSpPr>
          <p:spPr bwMode="auto">
            <a:xfrm>
              <a:off x="0" y="5033523"/>
              <a:ext cx="10160000" cy="932634"/>
            </a:xfrm>
            <a:prstGeom prst="rect">
              <a:avLst/>
            </a:prstGeom>
            <a:grpFill/>
            <a:ln w="254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0912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51DF601-0FD1-2A41-884D-786AC9637391}"/>
                </a:ext>
              </a:extLst>
            </p:cNvPr>
            <p:cNvSpPr txBox="1"/>
            <p:nvPr/>
          </p:nvSpPr>
          <p:spPr>
            <a:xfrm>
              <a:off x="737" y="5150550"/>
              <a:ext cx="10159999" cy="71814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0912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HAMMER: Postprocessing 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DFC84DA-CEBC-433A-B159-5252EE519415}"/>
              </a:ext>
            </a:extLst>
          </p:cNvPr>
          <p:cNvGrpSpPr/>
          <p:nvPr/>
        </p:nvGrpSpPr>
        <p:grpSpPr>
          <a:xfrm>
            <a:off x="0" y="6289499"/>
            <a:ext cx="12192000" cy="606308"/>
            <a:chOff x="0" y="5241242"/>
            <a:chExt cx="10160000" cy="505256"/>
          </a:xfrm>
          <a:solidFill>
            <a:srgbClr val="333F50"/>
          </a:solidFill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FAE76FD-A345-4F32-AF79-C9F1B2149BB4}"/>
                </a:ext>
              </a:extLst>
            </p:cNvPr>
            <p:cNvSpPr/>
            <p:nvPr/>
          </p:nvSpPr>
          <p:spPr bwMode="auto">
            <a:xfrm>
              <a:off x="0" y="5260348"/>
              <a:ext cx="10160000" cy="486150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0912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2A231B3-A17A-4128-BFF5-3F9A811AA29A}"/>
                </a:ext>
              </a:extLst>
            </p:cNvPr>
            <p:cNvSpPr txBox="1"/>
            <p:nvPr/>
          </p:nvSpPr>
          <p:spPr>
            <a:xfrm>
              <a:off x="1" y="5241242"/>
              <a:ext cx="10159999" cy="44627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10912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8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Can we leverage the Hamming Structure to improve fidelity of NISQ programs?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60A92F1-9540-44DB-A3DE-C3E0AF1767EC}"/>
                  </a:ext>
                </a:extLst>
              </p:cNvPr>
              <p:cNvSpPr txBox="1"/>
              <p:nvPr/>
            </p:nvSpPr>
            <p:spPr>
              <a:xfrm>
                <a:off x="7184232" y="2079882"/>
                <a:ext cx="42337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𝐿𝑖𝑘𝑒𝑙𝑖h𝑜𝑜𝑑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𝐸𝑠𝑡𝑖𝑚𝑎𝑡𝑒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60A92F1-9540-44DB-A3DE-C3E0AF1767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4232" y="2079882"/>
                <a:ext cx="4233723" cy="276999"/>
              </a:xfrm>
              <a:prstGeom prst="rect">
                <a:avLst/>
              </a:prstGeom>
              <a:blipFill>
                <a:blip r:embed="rId4"/>
                <a:stretch>
                  <a:fillRect l="-432" t="-2174" r="-1009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F9B99687-CDBA-4829-9AE1-E15D049794A6}"/>
              </a:ext>
            </a:extLst>
          </p:cNvPr>
          <p:cNvGrpSpPr/>
          <p:nvPr/>
        </p:nvGrpSpPr>
        <p:grpSpPr>
          <a:xfrm>
            <a:off x="1277054" y="1533499"/>
            <a:ext cx="2367238" cy="1589492"/>
            <a:chOff x="8549137" y="3198177"/>
            <a:chExt cx="2843621" cy="2491340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2A0718F-8E7B-4D7D-897F-20180331DD49}"/>
                </a:ext>
              </a:extLst>
            </p:cNvPr>
            <p:cNvSpPr/>
            <p:nvPr/>
          </p:nvSpPr>
          <p:spPr>
            <a:xfrm>
              <a:off x="9186942" y="3744765"/>
              <a:ext cx="107538" cy="1545831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861DF28-23B7-47F9-821D-9A9A37448A1C}"/>
                </a:ext>
              </a:extLst>
            </p:cNvPr>
            <p:cNvSpPr/>
            <p:nvPr/>
          </p:nvSpPr>
          <p:spPr>
            <a:xfrm>
              <a:off x="9415412" y="3472381"/>
              <a:ext cx="107537" cy="181821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EF32326F-ADB5-4AD9-8D39-2B6CAF49D8A8}"/>
                </a:ext>
              </a:extLst>
            </p:cNvPr>
            <p:cNvSpPr/>
            <p:nvPr/>
          </p:nvSpPr>
          <p:spPr>
            <a:xfrm>
              <a:off x="9643881" y="3282055"/>
              <a:ext cx="114719" cy="200854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C0C216C8-3DFA-456A-88AF-7233254A8363}"/>
                </a:ext>
              </a:extLst>
            </p:cNvPr>
            <p:cNvSpPr/>
            <p:nvPr/>
          </p:nvSpPr>
          <p:spPr>
            <a:xfrm>
              <a:off x="9872352" y="3744764"/>
              <a:ext cx="107538" cy="1545831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289BE3F6-1420-4F75-B46F-7645BE4B5292}"/>
                </a:ext>
              </a:extLst>
            </p:cNvPr>
            <p:cNvSpPr/>
            <p:nvPr/>
          </p:nvSpPr>
          <p:spPr>
            <a:xfrm>
              <a:off x="10100822" y="4348414"/>
              <a:ext cx="106162" cy="94399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39335197-0A4E-4848-9E1B-C112B6F80234}"/>
                </a:ext>
              </a:extLst>
            </p:cNvPr>
            <p:cNvSpPr/>
            <p:nvPr/>
          </p:nvSpPr>
          <p:spPr>
            <a:xfrm>
              <a:off x="10329292" y="4555013"/>
              <a:ext cx="106162" cy="735581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29001153-E8E4-459E-9997-9E27ABAFDD6C}"/>
                </a:ext>
              </a:extLst>
            </p:cNvPr>
            <p:cNvSpPr/>
            <p:nvPr/>
          </p:nvSpPr>
          <p:spPr>
            <a:xfrm>
              <a:off x="10557762" y="4740672"/>
              <a:ext cx="86229" cy="54810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FF8A2BB7-499A-45C1-AEB5-1451547E27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87859" y="3198177"/>
              <a:ext cx="0" cy="209059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A0243B7A-5D7E-4B62-8119-A1080D335886}"/>
                </a:ext>
              </a:extLst>
            </p:cNvPr>
            <p:cNvCxnSpPr>
              <a:cxnSpLocks/>
            </p:cNvCxnSpPr>
            <p:nvPr/>
          </p:nvCxnSpPr>
          <p:spPr>
            <a:xfrm>
              <a:off x="8987859" y="5288776"/>
              <a:ext cx="2404899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FD2E0D9E-66C9-40A1-9A04-7BDAB3651E8B}"/>
                </a:ext>
              </a:extLst>
            </p:cNvPr>
            <p:cNvSpPr txBox="1"/>
            <p:nvPr/>
          </p:nvSpPr>
          <p:spPr>
            <a:xfrm rot="16200000">
              <a:off x="8135979" y="4220164"/>
              <a:ext cx="1195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Probability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5458B7AC-00BA-4B17-9B17-5BFF8F5286E5}"/>
                </a:ext>
              </a:extLst>
            </p:cNvPr>
            <p:cNvSpPr txBox="1"/>
            <p:nvPr/>
          </p:nvSpPr>
          <p:spPr>
            <a:xfrm>
              <a:off x="9186913" y="5320185"/>
              <a:ext cx="15456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Output Strings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B92F153E-D7C5-4950-8E83-629ADE4C6A5F}"/>
              </a:ext>
            </a:extLst>
          </p:cNvPr>
          <p:cNvGrpSpPr/>
          <p:nvPr/>
        </p:nvGrpSpPr>
        <p:grpSpPr>
          <a:xfrm>
            <a:off x="654616" y="3991973"/>
            <a:ext cx="3751594" cy="1912493"/>
            <a:chOff x="7122590" y="2268402"/>
            <a:chExt cx="3726651" cy="2850359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9B7AED77-A7B5-4B83-A96D-252F85926DBB}"/>
                </a:ext>
              </a:extLst>
            </p:cNvPr>
            <p:cNvCxnSpPr>
              <a:stCxn id="105" idx="3"/>
              <a:endCxn id="106" idx="1"/>
            </p:cNvCxnSpPr>
            <p:nvPr/>
          </p:nvCxnSpPr>
          <p:spPr>
            <a:xfrm flipV="1">
              <a:off x="8834823" y="3538499"/>
              <a:ext cx="329539" cy="2570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CA38C4C8-BE40-4CD1-A27F-3C6E140B9793}"/>
                </a:ext>
              </a:extLst>
            </p:cNvPr>
            <p:cNvGrpSpPr/>
            <p:nvPr/>
          </p:nvGrpSpPr>
          <p:grpSpPr>
            <a:xfrm>
              <a:off x="7122590" y="2268402"/>
              <a:ext cx="3726651" cy="2850359"/>
              <a:chOff x="7122590" y="2268402"/>
              <a:chExt cx="3726651" cy="2850359"/>
            </a:xfrm>
          </p:grpSpPr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E1D96503-E2CF-4A99-9A8C-519430A06430}"/>
                  </a:ext>
                </a:extLst>
              </p:cNvPr>
              <p:cNvCxnSpPr>
                <a:cxnSpLocks/>
                <a:stCxn id="107" idx="0"/>
                <a:endCxn id="105" idx="2"/>
              </p:cNvCxnSpPr>
              <p:nvPr/>
            </p:nvCxnSpPr>
            <p:spPr>
              <a:xfrm flipH="1" flipV="1">
                <a:off x="8465029" y="3712119"/>
                <a:ext cx="720070" cy="3294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3AC7C5EB-A7D2-402F-82EE-0D90727EBFEF}"/>
                  </a:ext>
                </a:extLst>
              </p:cNvPr>
              <p:cNvCxnSpPr>
                <a:cxnSpLocks/>
                <a:stCxn id="105" idx="2"/>
                <a:endCxn id="109" idx="3"/>
              </p:cNvCxnSpPr>
              <p:nvPr/>
            </p:nvCxnSpPr>
            <p:spPr>
              <a:xfrm flipH="1">
                <a:off x="7913445" y="3712119"/>
                <a:ext cx="551584" cy="22544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BDCB21F1-396E-4DD1-9440-0532AD3E5FFB}"/>
                  </a:ext>
                </a:extLst>
              </p:cNvPr>
              <p:cNvGrpSpPr/>
              <p:nvPr/>
            </p:nvGrpSpPr>
            <p:grpSpPr>
              <a:xfrm>
                <a:off x="7122590" y="2268402"/>
                <a:ext cx="3726651" cy="2850359"/>
                <a:chOff x="7122590" y="2268402"/>
                <a:chExt cx="3726651" cy="2850359"/>
              </a:xfrm>
            </p:grpSpPr>
            <p:sp>
              <p:nvSpPr>
                <p:cNvPr id="105" name="Rectangle: Rounded Corners 104">
                  <a:extLst>
                    <a:ext uri="{FF2B5EF4-FFF2-40B4-BE49-F238E27FC236}">
                      <a16:creationId xmlns:a16="http://schemas.microsoft.com/office/drawing/2014/main" id="{19BE8DDC-5A96-4F2D-96A3-6B9698F5DD8E}"/>
                    </a:ext>
                  </a:extLst>
                </p:cNvPr>
                <p:cNvSpPr/>
                <p:nvPr/>
              </p:nvSpPr>
              <p:spPr>
                <a:xfrm>
                  <a:off x="8095234" y="3416282"/>
                  <a:ext cx="739589" cy="295836"/>
                </a:xfrm>
                <a:prstGeom prst="round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1111</a:t>
                  </a:r>
                </a:p>
              </p:txBody>
            </p:sp>
            <p:sp>
              <p:nvSpPr>
                <p:cNvPr id="106" name="Rectangle: Rounded Corners 105">
                  <a:extLst>
                    <a:ext uri="{FF2B5EF4-FFF2-40B4-BE49-F238E27FC236}">
                      <a16:creationId xmlns:a16="http://schemas.microsoft.com/office/drawing/2014/main" id="{2BB85B6D-17C2-4A3B-BDEE-29AB24FFBA0C}"/>
                    </a:ext>
                  </a:extLst>
                </p:cNvPr>
                <p:cNvSpPr/>
                <p:nvPr/>
              </p:nvSpPr>
              <p:spPr>
                <a:xfrm>
                  <a:off x="9164362" y="3390581"/>
                  <a:ext cx="739589" cy="295836"/>
                </a:xfrm>
                <a:prstGeom prst="round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0111</a:t>
                  </a:r>
                </a:p>
              </p:txBody>
            </p:sp>
            <p:sp>
              <p:nvSpPr>
                <p:cNvPr id="107" name="Rectangle: Rounded Corners 106">
                  <a:extLst>
                    <a:ext uri="{FF2B5EF4-FFF2-40B4-BE49-F238E27FC236}">
                      <a16:creationId xmlns:a16="http://schemas.microsoft.com/office/drawing/2014/main" id="{52E63235-76DD-4F30-961F-329B5B06F293}"/>
                    </a:ext>
                  </a:extLst>
                </p:cNvPr>
                <p:cNvSpPr/>
                <p:nvPr/>
              </p:nvSpPr>
              <p:spPr>
                <a:xfrm>
                  <a:off x="8815304" y="4041615"/>
                  <a:ext cx="739589" cy="305363"/>
                </a:xfrm>
                <a:prstGeom prst="round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1011</a:t>
                  </a:r>
                </a:p>
              </p:txBody>
            </p:sp>
            <p:sp>
              <p:nvSpPr>
                <p:cNvPr id="108" name="Rectangle: Rounded Corners 107">
                  <a:extLst>
                    <a:ext uri="{FF2B5EF4-FFF2-40B4-BE49-F238E27FC236}">
                      <a16:creationId xmlns:a16="http://schemas.microsoft.com/office/drawing/2014/main" id="{E0AC012E-FCE1-44D8-81AF-B3FD98FC60C0}"/>
                    </a:ext>
                  </a:extLst>
                </p:cNvPr>
                <p:cNvSpPr/>
                <p:nvPr/>
              </p:nvSpPr>
              <p:spPr>
                <a:xfrm>
                  <a:off x="7122590" y="2876314"/>
                  <a:ext cx="739589" cy="295836"/>
                </a:xfrm>
                <a:prstGeom prst="round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1110</a:t>
                  </a:r>
                </a:p>
              </p:txBody>
            </p:sp>
            <p:sp>
              <p:nvSpPr>
                <p:cNvPr id="109" name="Rectangle: Rounded Corners 108">
                  <a:extLst>
                    <a:ext uri="{FF2B5EF4-FFF2-40B4-BE49-F238E27FC236}">
                      <a16:creationId xmlns:a16="http://schemas.microsoft.com/office/drawing/2014/main" id="{9B0FB4E5-6ED2-4EF8-92BC-C453011797CE}"/>
                    </a:ext>
                  </a:extLst>
                </p:cNvPr>
                <p:cNvSpPr/>
                <p:nvPr/>
              </p:nvSpPr>
              <p:spPr>
                <a:xfrm>
                  <a:off x="7173856" y="3789647"/>
                  <a:ext cx="739589" cy="295836"/>
                </a:xfrm>
                <a:prstGeom prst="round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1101</a:t>
                  </a:r>
                </a:p>
              </p:txBody>
            </p:sp>
            <p:sp>
              <p:nvSpPr>
                <p:cNvPr id="110" name="Rectangle: Rounded Corners 109">
                  <a:extLst>
                    <a:ext uri="{FF2B5EF4-FFF2-40B4-BE49-F238E27FC236}">
                      <a16:creationId xmlns:a16="http://schemas.microsoft.com/office/drawing/2014/main" id="{A4F56D07-6314-460E-92FD-85DFAE8BAE02}"/>
                    </a:ext>
                  </a:extLst>
                </p:cNvPr>
                <p:cNvSpPr/>
                <p:nvPr/>
              </p:nvSpPr>
              <p:spPr>
                <a:xfrm>
                  <a:off x="10109652" y="4085910"/>
                  <a:ext cx="739589" cy="295836"/>
                </a:xfrm>
                <a:prstGeom prst="round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0011</a:t>
                  </a:r>
                </a:p>
              </p:txBody>
            </p:sp>
            <p:sp>
              <p:nvSpPr>
                <p:cNvPr id="111" name="Rectangle: Rounded Corners 110">
                  <a:extLst>
                    <a:ext uri="{FF2B5EF4-FFF2-40B4-BE49-F238E27FC236}">
                      <a16:creationId xmlns:a16="http://schemas.microsoft.com/office/drawing/2014/main" id="{5C699F89-B01F-46A5-8835-94384539ABA5}"/>
                    </a:ext>
                  </a:extLst>
                </p:cNvPr>
                <p:cNvSpPr/>
                <p:nvPr/>
              </p:nvSpPr>
              <p:spPr>
                <a:xfrm>
                  <a:off x="7752528" y="2268402"/>
                  <a:ext cx="739589" cy="295836"/>
                </a:xfrm>
                <a:prstGeom prst="round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1010</a:t>
                  </a:r>
                </a:p>
              </p:txBody>
            </p:sp>
            <p:sp>
              <p:nvSpPr>
                <p:cNvPr id="112" name="Rectangle: Rounded Corners 111">
                  <a:extLst>
                    <a:ext uri="{FF2B5EF4-FFF2-40B4-BE49-F238E27FC236}">
                      <a16:creationId xmlns:a16="http://schemas.microsoft.com/office/drawing/2014/main" id="{CD46F066-6802-4681-81A7-66DBA2045CA8}"/>
                    </a:ext>
                  </a:extLst>
                </p:cNvPr>
                <p:cNvSpPr/>
                <p:nvPr/>
              </p:nvSpPr>
              <p:spPr>
                <a:xfrm>
                  <a:off x="9060243" y="4822925"/>
                  <a:ext cx="739589" cy="295836"/>
                </a:xfrm>
                <a:prstGeom prst="round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1001</a:t>
                  </a:r>
                </a:p>
              </p:txBody>
            </p:sp>
            <p:grpSp>
              <p:nvGrpSpPr>
                <p:cNvPr id="113" name="Group 112">
                  <a:extLst>
                    <a:ext uri="{FF2B5EF4-FFF2-40B4-BE49-F238E27FC236}">
                      <a16:creationId xmlns:a16="http://schemas.microsoft.com/office/drawing/2014/main" id="{07435021-E49F-485C-9312-E6FFD12E9B32}"/>
                    </a:ext>
                  </a:extLst>
                </p:cNvPr>
                <p:cNvGrpSpPr/>
                <p:nvPr/>
              </p:nvGrpSpPr>
              <p:grpSpPr>
                <a:xfrm>
                  <a:off x="7543651" y="2564238"/>
                  <a:ext cx="2935796" cy="2406605"/>
                  <a:chOff x="7543651" y="2564238"/>
                  <a:chExt cx="2935796" cy="2406605"/>
                </a:xfrm>
              </p:grpSpPr>
              <p:cxnSp>
                <p:nvCxnSpPr>
                  <p:cNvPr id="114" name="Straight Connector 113">
                    <a:extLst>
                      <a:ext uri="{FF2B5EF4-FFF2-40B4-BE49-F238E27FC236}">
                        <a16:creationId xmlns:a16="http://schemas.microsoft.com/office/drawing/2014/main" id="{6DE4F520-ADF8-47DF-8E74-54EA5750411C}"/>
                      </a:ext>
                    </a:extLst>
                  </p:cNvPr>
                  <p:cNvCxnSpPr>
                    <a:cxnSpLocks/>
                    <a:stCxn id="110" idx="1"/>
                  </p:cNvCxnSpPr>
                  <p:nvPr/>
                </p:nvCxnSpPr>
                <p:spPr>
                  <a:xfrm flipH="1">
                    <a:off x="9545209" y="4233828"/>
                    <a:ext cx="564443" cy="42376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Straight Connector 114">
                    <a:extLst>
                      <a:ext uri="{FF2B5EF4-FFF2-40B4-BE49-F238E27FC236}">
                        <a16:creationId xmlns:a16="http://schemas.microsoft.com/office/drawing/2014/main" id="{479A2157-B1DB-4775-AE95-C3C0F74378BC}"/>
                      </a:ext>
                    </a:extLst>
                  </p:cNvPr>
                  <p:cNvCxnSpPr>
                    <a:cxnSpLocks/>
                    <a:stCxn id="105" idx="0"/>
                    <a:endCxn id="108" idx="3"/>
                  </p:cNvCxnSpPr>
                  <p:nvPr/>
                </p:nvCxnSpPr>
                <p:spPr>
                  <a:xfrm flipH="1" flipV="1">
                    <a:off x="7862179" y="3024232"/>
                    <a:ext cx="602850" cy="39205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" name="Straight Connector 115">
                    <a:extLst>
                      <a:ext uri="{FF2B5EF4-FFF2-40B4-BE49-F238E27FC236}">
                        <a16:creationId xmlns:a16="http://schemas.microsoft.com/office/drawing/2014/main" id="{B1631FD4-B708-4648-8111-99F45FDE1476}"/>
                      </a:ext>
                    </a:extLst>
                  </p:cNvPr>
                  <p:cNvCxnSpPr>
                    <a:cxnSpLocks/>
                    <a:stCxn id="108" idx="3"/>
                    <a:endCxn id="111" idx="2"/>
                  </p:cNvCxnSpPr>
                  <p:nvPr/>
                </p:nvCxnSpPr>
                <p:spPr>
                  <a:xfrm flipV="1">
                    <a:off x="7862179" y="2564238"/>
                    <a:ext cx="260144" cy="459994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Straight Connector 116">
                    <a:extLst>
                      <a:ext uri="{FF2B5EF4-FFF2-40B4-BE49-F238E27FC236}">
                        <a16:creationId xmlns:a16="http://schemas.microsoft.com/office/drawing/2014/main" id="{D8CB9CEF-FFD9-42F5-8052-6ABD1E63AA2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9161305" y="4346978"/>
                    <a:ext cx="209954" cy="47551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Straight Connector 117">
                    <a:extLst>
                      <a:ext uri="{FF2B5EF4-FFF2-40B4-BE49-F238E27FC236}">
                        <a16:creationId xmlns:a16="http://schemas.microsoft.com/office/drawing/2014/main" id="{1D94E5A1-B696-45DA-939F-0568DA7046FA}"/>
                      </a:ext>
                    </a:extLst>
                  </p:cNvPr>
                  <p:cNvCxnSpPr>
                    <a:cxnSpLocks/>
                    <a:stCxn id="110" idx="0"/>
                  </p:cNvCxnSpPr>
                  <p:nvPr/>
                </p:nvCxnSpPr>
                <p:spPr>
                  <a:xfrm flipH="1" flipV="1">
                    <a:off x="9873422" y="3647031"/>
                    <a:ext cx="606025" cy="438879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Straight Connector 118">
                    <a:extLst>
                      <a:ext uri="{FF2B5EF4-FFF2-40B4-BE49-F238E27FC236}">
                        <a16:creationId xmlns:a16="http://schemas.microsoft.com/office/drawing/2014/main" id="{C768F7FC-F2A1-44EC-9E60-A0034AA45290}"/>
                      </a:ext>
                    </a:extLst>
                  </p:cNvPr>
                  <p:cNvCxnSpPr>
                    <a:cxnSpLocks/>
                    <a:stCxn id="109" idx="2"/>
                    <a:endCxn id="112" idx="1"/>
                  </p:cNvCxnSpPr>
                  <p:nvPr/>
                </p:nvCxnSpPr>
                <p:spPr>
                  <a:xfrm>
                    <a:off x="7543651" y="4085483"/>
                    <a:ext cx="1516592" cy="88536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cxnSp>
        <p:nvCxnSpPr>
          <p:cNvPr id="120" name="Connector: Elbow 119">
            <a:extLst>
              <a:ext uri="{FF2B5EF4-FFF2-40B4-BE49-F238E27FC236}">
                <a16:creationId xmlns:a16="http://schemas.microsoft.com/office/drawing/2014/main" id="{1E88C12E-688A-47E7-9D81-641DD0F99C3C}"/>
              </a:ext>
            </a:extLst>
          </p:cNvPr>
          <p:cNvCxnSpPr/>
          <p:nvPr/>
        </p:nvCxnSpPr>
        <p:spPr>
          <a:xfrm>
            <a:off x="4884165" y="2800416"/>
            <a:ext cx="626723" cy="537450"/>
          </a:xfrm>
          <a:prstGeom prst="bentConnector3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nector: Elbow 120">
            <a:extLst>
              <a:ext uri="{FF2B5EF4-FFF2-40B4-BE49-F238E27FC236}">
                <a16:creationId xmlns:a16="http://schemas.microsoft.com/office/drawing/2014/main" id="{B6DA29CC-AD5C-4278-8AA6-D438A4851CF6}"/>
              </a:ext>
            </a:extLst>
          </p:cNvPr>
          <p:cNvCxnSpPr>
            <a:cxnSpLocks/>
          </p:cNvCxnSpPr>
          <p:nvPr/>
        </p:nvCxnSpPr>
        <p:spPr>
          <a:xfrm flipV="1">
            <a:off x="4815823" y="3868151"/>
            <a:ext cx="695065" cy="512202"/>
          </a:xfrm>
          <a:prstGeom prst="bentConnector3">
            <a:avLst>
              <a:gd name="adj1" fmla="val 52006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6AD32EAB-6B0F-4161-B8F0-D30F082EBD1C}"/>
              </a:ext>
            </a:extLst>
          </p:cNvPr>
          <p:cNvGrpSpPr/>
          <p:nvPr/>
        </p:nvGrpSpPr>
        <p:grpSpPr>
          <a:xfrm>
            <a:off x="7978423" y="2893360"/>
            <a:ext cx="2398173" cy="1589492"/>
            <a:chOff x="8511977" y="3198177"/>
            <a:chExt cx="2880781" cy="2491340"/>
          </a:xfrm>
        </p:grpSpPr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1DCD3825-8A1C-4D62-A8B7-9D597C16E424}"/>
                </a:ext>
              </a:extLst>
            </p:cNvPr>
            <p:cNvSpPr/>
            <p:nvPr/>
          </p:nvSpPr>
          <p:spPr>
            <a:xfrm>
              <a:off x="9186943" y="3439016"/>
              <a:ext cx="114716" cy="1851582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2DF96129-1919-41C3-B684-092656DEE3F0}"/>
                </a:ext>
              </a:extLst>
            </p:cNvPr>
            <p:cNvSpPr/>
            <p:nvPr/>
          </p:nvSpPr>
          <p:spPr>
            <a:xfrm>
              <a:off x="9415412" y="3970253"/>
              <a:ext cx="114716" cy="1320343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F6740C45-C01F-4B9E-853A-8B1CA14EFE13}"/>
                </a:ext>
              </a:extLst>
            </p:cNvPr>
            <p:cNvSpPr/>
            <p:nvPr/>
          </p:nvSpPr>
          <p:spPr>
            <a:xfrm>
              <a:off x="9643881" y="3970255"/>
              <a:ext cx="106162" cy="1320343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D497FE74-6187-4D4D-8D7B-7CAABF96F011}"/>
                </a:ext>
              </a:extLst>
            </p:cNvPr>
            <p:cNvSpPr/>
            <p:nvPr/>
          </p:nvSpPr>
          <p:spPr>
            <a:xfrm>
              <a:off x="9872352" y="3744764"/>
              <a:ext cx="107538" cy="1545831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6EC5EA1B-FA6B-4F99-A7D3-955FE7E74937}"/>
                </a:ext>
              </a:extLst>
            </p:cNvPr>
            <p:cNvSpPr/>
            <p:nvPr/>
          </p:nvSpPr>
          <p:spPr>
            <a:xfrm>
              <a:off x="10100822" y="4348414"/>
              <a:ext cx="106162" cy="94399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E3EFFDE5-5030-43FD-B56F-D984006B87DF}"/>
                </a:ext>
              </a:extLst>
            </p:cNvPr>
            <p:cNvSpPr/>
            <p:nvPr/>
          </p:nvSpPr>
          <p:spPr>
            <a:xfrm>
              <a:off x="10329292" y="4555013"/>
              <a:ext cx="106162" cy="735581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9D03FEA9-FE84-4611-A2A4-EFF401DC0D61}"/>
                </a:ext>
              </a:extLst>
            </p:cNvPr>
            <p:cNvSpPr/>
            <p:nvPr/>
          </p:nvSpPr>
          <p:spPr>
            <a:xfrm>
              <a:off x="10557762" y="4740672"/>
              <a:ext cx="86229" cy="54810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2960D3D2-786D-422F-8711-AD0F84AADB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87859" y="3198177"/>
              <a:ext cx="0" cy="209059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A738923B-8D92-4893-9673-253E704BFF93}"/>
                </a:ext>
              </a:extLst>
            </p:cNvPr>
            <p:cNvCxnSpPr>
              <a:cxnSpLocks/>
            </p:cNvCxnSpPr>
            <p:nvPr/>
          </p:nvCxnSpPr>
          <p:spPr>
            <a:xfrm>
              <a:off x="8987859" y="5288776"/>
              <a:ext cx="2404899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7819CD30-B907-4141-A146-A6313440AA20}"/>
                </a:ext>
              </a:extLst>
            </p:cNvPr>
            <p:cNvSpPr txBox="1"/>
            <p:nvPr/>
          </p:nvSpPr>
          <p:spPr>
            <a:xfrm rot="16200000">
              <a:off x="7839901" y="4183002"/>
              <a:ext cx="1787807" cy="443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Likelihood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4FAA784D-459A-4443-8F00-6480BB92B65C}"/>
                </a:ext>
              </a:extLst>
            </p:cNvPr>
            <p:cNvSpPr txBox="1"/>
            <p:nvPr/>
          </p:nvSpPr>
          <p:spPr>
            <a:xfrm>
              <a:off x="9186913" y="5320185"/>
              <a:ext cx="15456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Output Strings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86E2F2F-FE61-4420-A487-20F81A2C84A4}"/>
              </a:ext>
            </a:extLst>
          </p:cNvPr>
          <p:cNvGrpSpPr/>
          <p:nvPr/>
        </p:nvGrpSpPr>
        <p:grpSpPr>
          <a:xfrm>
            <a:off x="5461927" y="3115858"/>
            <a:ext cx="2040607" cy="981867"/>
            <a:chOff x="8581249" y="1960647"/>
            <a:chExt cx="2538204" cy="1241653"/>
          </a:xfrm>
          <a:solidFill>
            <a:schemeClr val="accent1">
              <a:lumMod val="75000"/>
            </a:schemeClr>
          </a:solidFill>
        </p:grpSpPr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7E2B4DD8-F9CB-4DD1-ABC2-28F52D0C38BF}"/>
                </a:ext>
              </a:extLst>
            </p:cNvPr>
            <p:cNvCxnSpPr>
              <a:cxnSpLocks/>
            </p:cNvCxnSpPr>
            <p:nvPr/>
          </p:nvCxnSpPr>
          <p:spPr>
            <a:xfrm>
              <a:off x="10162997" y="2581473"/>
              <a:ext cx="956456" cy="0"/>
            </a:xfrm>
            <a:prstGeom prst="straightConnector1">
              <a:avLst/>
            </a:prstGeom>
            <a:grpFill/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C461624-78F1-4D99-981F-DBA7308FED71}"/>
                </a:ext>
              </a:extLst>
            </p:cNvPr>
            <p:cNvSpPr/>
            <p:nvPr/>
          </p:nvSpPr>
          <p:spPr>
            <a:xfrm>
              <a:off x="8581249" y="1960647"/>
              <a:ext cx="2059976" cy="1241653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Hammer</a:t>
              </a:r>
            </a:p>
          </p:txBody>
        </p:sp>
      </p:grpSp>
      <p:sp>
        <p:nvSpPr>
          <p:cNvPr id="141" name="Rectangle 140">
            <a:extLst>
              <a:ext uri="{FF2B5EF4-FFF2-40B4-BE49-F238E27FC236}">
                <a16:creationId xmlns:a16="http://schemas.microsoft.com/office/drawing/2014/main" id="{139FFC3D-9BBE-4D59-ABE2-16D8C3A8F724}"/>
              </a:ext>
            </a:extLst>
          </p:cNvPr>
          <p:cNvSpPr/>
          <p:nvPr/>
        </p:nvSpPr>
        <p:spPr>
          <a:xfrm>
            <a:off x="524006" y="1409219"/>
            <a:ext cx="4047140" cy="18534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848CD195-47A4-46EA-8DDD-1F6AE9D8C9C5}"/>
              </a:ext>
            </a:extLst>
          </p:cNvPr>
          <p:cNvSpPr/>
          <p:nvPr/>
        </p:nvSpPr>
        <p:spPr>
          <a:xfrm>
            <a:off x="524005" y="3793170"/>
            <a:ext cx="4047141" cy="22443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0C3664B0-AD31-4CD5-91E3-7346D8059795}"/>
              </a:ext>
            </a:extLst>
          </p:cNvPr>
          <p:cNvSpPr txBox="1"/>
          <p:nvPr/>
        </p:nvSpPr>
        <p:spPr>
          <a:xfrm>
            <a:off x="2716208" y="3791052"/>
            <a:ext cx="1895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Structure in Errors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BF64629B-7980-4CA9-AB9A-B592BE2D9EA8}"/>
              </a:ext>
            </a:extLst>
          </p:cNvPr>
          <p:cNvSpPr txBox="1"/>
          <p:nvPr/>
        </p:nvSpPr>
        <p:spPr>
          <a:xfrm>
            <a:off x="2551261" y="1424570"/>
            <a:ext cx="2067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 distribution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1539161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347D0-2088-4B9C-9D9A-453378466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0B146-8786-45D3-80BE-FEFECFAF8A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65371" y="2174310"/>
            <a:ext cx="5637348" cy="3789645"/>
          </a:xfrm>
        </p:spPr>
        <p:txBody>
          <a:bodyPr>
            <a:normAutofit/>
          </a:bodyPr>
          <a:lstStyle/>
          <a:p>
            <a:r>
              <a:rPr lang="en-US" dirty="0"/>
              <a:t>Algorithmic quality of solution improves with number of layers used in the QAOA circuit </a:t>
            </a:r>
          </a:p>
          <a:p>
            <a:endParaRPr lang="en-US" dirty="0"/>
          </a:p>
          <a:p>
            <a:r>
              <a:rPr lang="en-US" dirty="0"/>
              <a:t> Increasing number layers demand more gates which results in higher noise, degrading quality of solution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5249D47-BD6F-7949-9680-DAEA492925A0}"/>
              </a:ext>
            </a:extLst>
          </p:cNvPr>
          <p:cNvGrpSpPr/>
          <p:nvPr/>
        </p:nvGrpSpPr>
        <p:grpSpPr>
          <a:xfrm>
            <a:off x="-883" y="-13935"/>
            <a:ext cx="12192883" cy="1119161"/>
            <a:chOff x="0" y="5033523"/>
            <a:chExt cx="10160736" cy="932634"/>
          </a:xfrm>
          <a:solidFill>
            <a:schemeClr val="tx1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51D436D-8D03-2B47-AFE7-59B13EF4FCA3}"/>
                </a:ext>
              </a:extLst>
            </p:cNvPr>
            <p:cNvSpPr/>
            <p:nvPr/>
          </p:nvSpPr>
          <p:spPr bwMode="auto">
            <a:xfrm>
              <a:off x="0" y="5033523"/>
              <a:ext cx="10160000" cy="932634"/>
            </a:xfrm>
            <a:prstGeom prst="rect">
              <a:avLst/>
            </a:prstGeom>
            <a:grpFill/>
            <a:ln w="254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0912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1E51FA-AC6F-AF45-AB44-84ED6E01754A}"/>
                </a:ext>
              </a:extLst>
            </p:cNvPr>
            <p:cNvSpPr txBox="1"/>
            <p:nvPr/>
          </p:nvSpPr>
          <p:spPr>
            <a:xfrm>
              <a:off x="737" y="5150550"/>
              <a:ext cx="10159999" cy="71814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0912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Evaluation of HAMMER with QAOA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2FC370DA-F677-47A9-9100-FB28D8535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306355"/>
            <a:ext cx="5486400" cy="3657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562F5E3-CBE7-4DEB-B30E-095FCDCC3F21}"/>
              </a:ext>
            </a:extLst>
          </p:cNvPr>
          <p:cNvGrpSpPr/>
          <p:nvPr/>
        </p:nvGrpSpPr>
        <p:grpSpPr>
          <a:xfrm>
            <a:off x="0" y="6289499"/>
            <a:ext cx="12192000" cy="606308"/>
            <a:chOff x="0" y="5241242"/>
            <a:chExt cx="10160000" cy="505256"/>
          </a:xfrm>
          <a:solidFill>
            <a:srgbClr val="333F50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F091AC5-EA77-4B3A-99DE-4CCFEC310280}"/>
                </a:ext>
              </a:extLst>
            </p:cNvPr>
            <p:cNvSpPr/>
            <p:nvPr/>
          </p:nvSpPr>
          <p:spPr bwMode="auto">
            <a:xfrm>
              <a:off x="0" y="5260348"/>
              <a:ext cx="10160000" cy="486150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0912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8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B801E3D-F740-4BD1-97F4-A5F656D59C56}"/>
                </a:ext>
              </a:extLst>
            </p:cNvPr>
            <p:cNvSpPr txBox="1"/>
            <p:nvPr/>
          </p:nvSpPr>
          <p:spPr>
            <a:xfrm>
              <a:off x="1" y="5241242"/>
              <a:ext cx="10159999" cy="44627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10912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8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HAMMER improves quality of solution by  attenuating spurious outcomes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10089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A9A5F729-F565-46EE-8F60-F5872127A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584" y="54914"/>
            <a:ext cx="10172281" cy="1143000"/>
          </a:xfrm>
        </p:spPr>
        <p:txBody>
          <a:bodyPr>
            <a:normAutofit/>
          </a:bodyPr>
          <a:lstStyle/>
          <a:p>
            <a:r>
              <a:rPr lang="en-US" sz="4000" b="1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C09FA4-6AAA-4FB6-8FC6-CA4C4A087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AE2DB5-4517-4C79-AADE-245F3E0058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D3DA8A-291E-40B9-9DAE-590224600A31}"/>
              </a:ext>
            </a:extLst>
          </p:cNvPr>
          <p:cNvSpPr txBox="1"/>
          <p:nvPr/>
        </p:nvSpPr>
        <p:spPr>
          <a:xfrm>
            <a:off x="331787" y="2014381"/>
            <a:ext cx="115284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sym typeface="Wingdings" panose="05000000000000000000" pitchFamily="2" charset="2"/>
              </a:rPr>
              <a:t>Qubit Errors</a:t>
            </a:r>
            <a:endParaRPr lang="en-US" sz="2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686AB1-D5B4-44D1-A405-793DA5DDC18F}"/>
              </a:ext>
            </a:extLst>
          </p:cNvPr>
          <p:cNvSpPr txBox="1"/>
          <p:nvPr/>
        </p:nvSpPr>
        <p:spPr>
          <a:xfrm>
            <a:off x="331786" y="3429000"/>
            <a:ext cx="115284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sym typeface="Wingdings" panose="05000000000000000000" pitchFamily="2" charset="2"/>
              </a:rPr>
              <a:t>Noisy Neighbors</a:t>
            </a:r>
            <a:endParaRPr lang="en-US" sz="2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6DF9AB-7AA5-425D-9EB0-52D2B813FCA8}"/>
              </a:ext>
            </a:extLst>
          </p:cNvPr>
          <p:cNvSpPr txBox="1"/>
          <p:nvPr/>
        </p:nvSpPr>
        <p:spPr>
          <a:xfrm>
            <a:off x="331785" y="4843619"/>
            <a:ext cx="115284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202124"/>
                </a:solidFill>
                <a:latin typeface="Roboto" panose="02000000000000000000" pitchFamily="2" charset="0"/>
                <a:sym typeface="Wingdings" panose="05000000000000000000" pitchFamily="2" charset="2"/>
              </a:rPr>
              <a:t>Too Many Wires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34094812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560C7B2-62FB-4ED1-9D8F-17531E397916}"/>
              </a:ext>
            </a:extLst>
          </p:cNvPr>
          <p:cNvGrpSpPr/>
          <p:nvPr/>
        </p:nvGrpSpPr>
        <p:grpSpPr>
          <a:xfrm>
            <a:off x="185258" y="1426086"/>
            <a:ext cx="3324478" cy="4949448"/>
            <a:chOff x="-1669691" y="1590260"/>
            <a:chExt cx="3219020" cy="5267739"/>
          </a:xfrm>
        </p:grpSpPr>
        <p:pic>
          <p:nvPicPr>
            <p:cNvPr id="7" name="Picture 18" descr="Image result for IBM quantum computer">
              <a:extLst>
                <a:ext uri="{FF2B5EF4-FFF2-40B4-BE49-F238E27FC236}">
                  <a16:creationId xmlns:a16="http://schemas.microsoft.com/office/drawing/2014/main" id="{994D8293-6541-4F0F-B0F7-AA665DB055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29" r="31451"/>
            <a:stretch/>
          </p:blipFill>
          <p:spPr bwMode="auto">
            <a:xfrm>
              <a:off x="-1669691" y="1590260"/>
              <a:ext cx="3158355" cy="5267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27AB5D8-10C8-4947-800F-9D55B0E61177}"/>
                </a:ext>
              </a:extLst>
            </p:cNvPr>
            <p:cNvSpPr txBox="1"/>
            <p:nvPr/>
          </p:nvSpPr>
          <p:spPr>
            <a:xfrm>
              <a:off x="-430283" y="5509748"/>
              <a:ext cx="973510" cy="687896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Qubits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(20 mK)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8FDC33-0920-48EA-AC62-81C0307A4785}"/>
                </a:ext>
              </a:extLst>
            </p:cNvPr>
            <p:cNvSpPr txBox="1"/>
            <p:nvPr/>
          </p:nvSpPr>
          <p:spPr>
            <a:xfrm>
              <a:off x="-1203019" y="3091721"/>
              <a:ext cx="2752348" cy="40744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Dilution Refrigerator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B8A5166-EFFF-4724-8C7F-98120D8C7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607" y="63980"/>
            <a:ext cx="11426026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Quantum Bits Require Cryogenic Temperature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38B07D-1EB8-406B-ACA8-1BC2CF27E9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AE2DB5-4517-4C79-AADE-245F3E00587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" name="Oval 42">
            <a:extLst>
              <a:ext uri="{FF2B5EF4-FFF2-40B4-BE49-F238E27FC236}">
                <a16:creationId xmlns:a16="http://schemas.microsoft.com/office/drawing/2014/main" id="{8215DE9F-CD86-47DE-8E57-17EA409FE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34424" y="4621233"/>
            <a:ext cx="51519" cy="10520"/>
          </a:xfrm>
          <a:prstGeom prst="ellipse">
            <a:avLst/>
          </a:prstGeom>
          <a:solidFill>
            <a:srgbClr val="BFBFB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9" name="Oval 43">
            <a:extLst>
              <a:ext uri="{FF2B5EF4-FFF2-40B4-BE49-F238E27FC236}">
                <a16:creationId xmlns:a16="http://schemas.microsoft.com/office/drawing/2014/main" id="{A5A9FA97-F7B1-44C6-AD8C-D3CA012C56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34424" y="4621233"/>
            <a:ext cx="51519" cy="10520"/>
          </a:xfrm>
          <a:prstGeom prst="ellips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29A1D82C-D6D8-48A4-B841-26B4C3D923E8}"/>
              </a:ext>
            </a:extLst>
          </p:cNvPr>
          <p:cNvSpPr/>
          <p:nvPr/>
        </p:nvSpPr>
        <p:spPr>
          <a:xfrm>
            <a:off x="2861175" y="6520328"/>
            <a:ext cx="7455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Source: IBMQ, Engineering 100 Qubit Experiments </a:t>
            </a:r>
            <a:r>
              <a:rPr lang="en-US" dirty="0" err="1"/>
              <a:t>Krinner</a:t>
            </a:r>
            <a:r>
              <a:rPr lang="en-US" dirty="0"/>
              <a:t> et al. (ETH)</a:t>
            </a:r>
          </a:p>
        </p:txBody>
      </p:sp>
      <p:pic>
        <p:nvPicPr>
          <p:cNvPr id="118" name="Picture 117">
            <a:extLst>
              <a:ext uri="{FF2B5EF4-FFF2-40B4-BE49-F238E27FC236}">
                <a16:creationId xmlns:a16="http://schemas.microsoft.com/office/drawing/2014/main" id="{43CDA685-2529-45EA-AA7C-4D458B2BC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9521" y="1426086"/>
            <a:ext cx="3387571" cy="5058154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6340101F-FAB6-40A2-9871-2A22DD20F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9550" y="1378590"/>
            <a:ext cx="3127362" cy="51531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1107A3-4E29-41FF-8299-D19F2673DD1C}"/>
              </a:ext>
            </a:extLst>
          </p:cNvPr>
          <p:cNvSpPr txBox="1"/>
          <p:nvPr/>
        </p:nvSpPr>
        <p:spPr>
          <a:xfrm>
            <a:off x="1349852" y="5755079"/>
            <a:ext cx="123623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- 459.3</a:t>
            </a:r>
            <a:r>
              <a:rPr lang="en-US" baseline="30000" dirty="0">
                <a:solidFill>
                  <a:schemeClr val="bg1"/>
                </a:solidFill>
              </a:rPr>
              <a:t>o</a:t>
            </a:r>
            <a:r>
              <a:rPr lang="en-US" dirty="0">
                <a:solidFill>
                  <a:schemeClr val="bg1"/>
                </a:solidFill>
              </a:rPr>
              <a:t> F</a:t>
            </a:r>
          </a:p>
        </p:txBody>
      </p:sp>
    </p:spTree>
    <p:extLst>
      <p:ext uri="{BB962C8B-B14F-4D97-AF65-F5344CB8AC3E}">
        <p14:creationId xmlns:p14="http://schemas.microsoft.com/office/powerpoint/2010/main" val="1630258002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5208"/>
            <a:ext cx="8128000" cy="1143000"/>
          </a:xfrm>
        </p:spPr>
        <p:txBody>
          <a:bodyPr>
            <a:normAutofit/>
          </a:bodyPr>
          <a:lstStyle/>
          <a:p>
            <a:r>
              <a:rPr lang="en-US" sz="4000" b="1" dirty="0"/>
              <a:t>Cryogenic Control Processor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32706C-DCAD-4237-BD38-152CBCFB74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AE2DB5-4517-4C79-AADE-245F3E00587B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20750" y="-11993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dirty="0"/>
          </a:p>
        </p:txBody>
      </p:sp>
      <p:sp>
        <p:nvSpPr>
          <p:cNvPr id="7" name="Rectangle: Rounded Corners 6"/>
          <p:cNvSpPr/>
          <p:nvPr/>
        </p:nvSpPr>
        <p:spPr>
          <a:xfrm>
            <a:off x="0" y="5913285"/>
            <a:ext cx="12192000" cy="944716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bg1"/>
              </a:solidFill>
            </a:endParaRPr>
          </a:p>
          <a:p>
            <a:pPr lvl="0" algn="ctr">
              <a:defRPr/>
            </a:pPr>
            <a:r>
              <a:rPr lang="en-US" sz="3200" b="1" kern="0" dirty="0">
                <a:solidFill>
                  <a:schemeClr val="bg1"/>
                </a:solidFill>
              </a:rPr>
              <a:t>Cryogenic Control Processor is essential for scalable Quantum Computer </a:t>
            </a:r>
          </a:p>
          <a:p>
            <a:pPr lvl="0" algn="ctr">
              <a:defRPr/>
            </a:pPr>
            <a:endParaRPr lang="en-US" sz="3200" b="1" dirty="0">
              <a:solidFill>
                <a:schemeClr val="bg1"/>
              </a:solidFill>
            </a:endParaRPr>
          </a:p>
        </p:txBody>
      </p:sp>
      <p:grpSp>
        <p:nvGrpSpPr>
          <p:cNvPr id="399" name="Group 398">
            <a:extLst>
              <a:ext uri="{FF2B5EF4-FFF2-40B4-BE49-F238E27FC236}">
                <a16:creationId xmlns:a16="http://schemas.microsoft.com/office/drawing/2014/main" id="{FFB44AB2-ACFA-4654-A15C-9E70BDB96087}"/>
              </a:ext>
            </a:extLst>
          </p:cNvPr>
          <p:cNvGrpSpPr/>
          <p:nvPr/>
        </p:nvGrpSpPr>
        <p:grpSpPr>
          <a:xfrm>
            <a:off x="-947199" y="1615167"/>
            <a:ext cx="5940195" cy="3627665"/>
            <a:chOff x="-12190561" y="4882768"/>
            <a:chExt cx="9772650" cy="4907657"/>
          </a:xfrm>
        </p:grpSpPr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FFBCA66B-6E4E-45F2-97A1-CA287473AEA2}"/>
                </a:ext>
              </a:extLst>
            </p:cNvPr>
            <p:cNvSpPr/>
            <p:nvPr/>
          </p:nvSpPr>
          <p:spPr>
            <a:xfrm>
              <a:off x="-12190561" y="4882768"/>
              <a:ext cx="9772650" cy="4895850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F83DCF2E-DF60-43AB-8069-C12A067018DB}"/>
                </a:ext>
              </a:extLst>
            </p:cNvPr>
            <p:cNvSpPr/>
            <p:nvPr/>
          </p:nvSpPr>
          <p:spPr>
            <a:xfrm>
              <a:off x="-9141654" y="5164080"/>
              <a:ext cx="2946418" cy="1229843"/>
            </a:xfrm>
            <a:prstGeom prst="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Control Processor</a:t>
              </a:r>
            </a:p>
          </p:txBody>
        </p:sp>
        <p:grpSp>
          <p:nvGrpSpPr>
            <p:cNvPr id="402" name="Group 401">
              <a:extLst>
                <a:ext uri="{FF2B5EF4-FFF2-40B4-BE49-F238E27FC236}">
                  <a16:creationId xmlns:a16="http://schemas.microsoft.com/office/drawing/2014/main" id="{AA16A5C9-275C-47D5-BFEF-4B71B7DDAA53}"/>
                </a:ext>
              </a:extLst>
            </p:cNvPr>
            <p:cNvGrpSpPr/>
            <p:nvPr/>
          </p:nvGrpSpPr>
          <p:grpSpPr>
            <a:xfrm>
              <a:off x="-8648155" y="6347372"/>
              <a:ext cx="2135224" cy="2306451"/>
              <a:chOff x="-2044395" y="5836143"/>
              <a:chExt cx="2292366" cy="287211"/>
            </a:xfrm>
          </p:grpSpPr>
          <p:cxnSp>
            <p:nvCxnSpPr>
              <p:cNvPr id="411" name="Straight Arrow Connector 410">
                <a:extLst>
                  <a:ext uri="{FF2B5EF4-FFF2-40B4-BE49-F238E27FC236}">
                    <a16:creationId xmlns:a16="http://schemas.microsoft.com/office/drawing/2014/main" id="{C51FEF51-5E9B-45EF-AAC5-528D13217EF4}"/>
                  </a:ext>
                </a:extLst>
              </p:cNvPr>
              <p:cNvCxnSpPr/>
              <p:nvPr/>
            </p:nvCxnSpPr>
            <p:spPr>
              <a:xfrm>
                <a:off x="247971" y="5836143"/>
                <a:ext cx="0" cy="287209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412" name="Straight Arrow Connector 411">
                <a:extLst>
                  <a:ext uri="{FF2B5EF4-FFF2-40B4-BE49-F238E27FC236}">
                    <a16:creationId xmlns:a16="http://schemas.microsoft.com/office/drawing/2014/main" id="{C6982E88-EAB6-4F22-A8B6-68B7739172A0}"/>
                  </a:ext>
                </a:extLst>
              </p:cNvPr>
              <p:cNvCxnSpPr/>
              <p:nvPr/>
            </p:nvCxnSpPr>
            <p:spPr>
              <a:xfrm>
                <a:off x="-573584" y="5836144"/>
                <a:ext cx="0" cy="287209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413" name="Straight Arrow Connector 412">
                <a:extLst>
                  <a:ext uri="{FF2B5EF4-FFF2-40B4-BE49-F238E27FC236}">
                    <a16:creationId xmlns:a16="http://schemas.microsoft.com/office/drawing/2014/main" id="{3A28D8D9-2709-4547-A3FB-CE771B1A463F}"/>
                  </a:ext>
                </a:extLst>
              </p:cNvPr>
              <p:cNvCxnSpPr/>
              <p:nvPr/>
            </p:nvCxnSpPr>
            <p:spPr>
              <a:xfrm>
                <a:off x="-1290650" y="5836144"/>
                <a:ext cx="0" cy="287209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414" name="Straight Arrow Connector 413">
                <a:extLst>
                  <a:ext uri="{FF2B5EF4-FFF2-40B4-BE49-F238E27FC236}">
                    <a16:creationId xmlns:a16="http://schemas.microsoft.com/office/drawing/2014/main" id="{46332D51-1DBB-4E7A-BA73-13A065ED3FDC}"/>
                  </a:ext>
                </a:extLst>
              </p:cNvPr>
              <p:cNvCxnSpPr/>
              <p:nvPr/>
            </p:nvCxnSpPr>
            <p:spPr>
              <a:xfrm>
                <a:off x="-2044395" y="5836145"/>
                <a:ext cx="0" cy="287209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</p:grpSp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B3DE31AD-4558-401F-B143-9C0353224367}"/>
                </a:ext>
              </a:extLst>
            </p:cNvPr>
            <p:cNvGrpSpPr/>
            <p:nvPr/>
          </p:nvGrpSpPr>
          <p:grpSpPr>
            <a:xfrm>
              <a:off x="-8965597" y="8653807"/>
              <a:ext cx="2770375" cy="541774"/>
              <a:chOff x="5028342" y="4896038"/>
              <a:chExt cx="1763202" cy="349250"/>
            </a:xfrm>
          </p:grpSpPr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8F354A45-ACD2-47B9-AF97-F45C8FDBF04E}"/>
                  </a:ext>
                </a:extLst>
              </p:cNvPr>
              <p:cNvSpPr/>
              <p:nvPr/>
            </p:nvSpPr>
            <p:spPr>
              <a:xfrm>
                <a:off x="5028342" y="4896038"/>
                <a:ext cx="342092" cy="34925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782FBEC3-8267-4BF5-9476-645ECBA56FEC}"/>
                  </a:ext>
                </a:extLst>
              </p:cNvPr>
              <p:cNvSpPr/>
              <p:nvPr/>
            </p:nvSpPr>
            <p:spPr>
              <a:xfrm>
                <a:off x="5485592" y="4896038"/>
                <a:ext cx="342092" cy="34925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61A0BA8F-2D46-419E-8333-BA118446C4B9}"/>
                  </a:ext>
                </a:extLst>
              </p:cNvPr>
              <p:cNvSpPr/>
              <p:nvPr/>
            </p:nvSpPr>
            <p:spPr>
              <a:xfrm>
                <a:off x="5956704" y="4896038"/>
                <a:ext cx="342092" cy="34925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663EDAE4-2B8D-4EC6-9495-294C9BAF89EB}"/>
                  </a:ext>
                </a:extLst>
              </p:cNvPr>
              <p:cNvSpPr/>
              <p:nvPr/>
            </p:nvSpPr>
            <p:spPr>
              <a:xfrm>
                <a:off x="6449452" y="4896038"/>
                <a:ext cx="342092" cy="34925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B99BE95C-4932-4970-9992-C12935184AB0}"/>
                </a:ext>
              </a:extLst>
            </p:cNvPr>
            <p:cNvSpPr/>
            <p:nvPr/>
          </p:nvSpPr>
          <p:spPr>
            <a:xfrm>
              <a:off x="-9093664" y="9211273"/>
              <a:ext cx="3173452" cy="579152"/>
            </a:xfrm>
            <a:prstGeom prst="rect">
              <a:avLst/>
            </a:prstGeom>
            <a:solidFill>
              <a:sysClr val="windowText" lastClr="000000">
                <a:lumMod val="85000"/>
                <a:lumOff val="15000"/>
              </a:sys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Qubits</a:t>
              </a:r>
            </a:p>
          </p:txBody>
        </p:sp>
        <p:sp>
          <p:nvSpPr>
            <p:cNvPr id="405" name="TextBox 404">
              <a:extLst>
                <a:ext uri="{FF2B5EF4-FFF2-40B4-BE49-F238E27FC236}">
                  <a16:creationId xmlns:a16="http://schemas.microsoft.com/office/drawing/2014/main" id="{E857BCF0-0DE2-45D2-9C99-23AC32512119}"/>
                </a:ext>
              </a:extLst>
            </p:cNvPr>
            <p:cNvSpPr txBox="1"/>
            <p:nvPr/>
          </p:nvSpPr>
          <p:spPr>
            <a:xfrm>
              <a:off x="-5908072" y="9156222"/>
              <a:ext cx="1627690" cy="6245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20mK</a:t>
              </a:r>
            </a:p>
          </p:txBody>
        </p:sp>
        <p:sp>
          <p:nvSpPr>
            <p:cNvPr id="406" name="TextBox 405">
              <a:extLst>
                <a:ext uri="{FF2B5EF4-FFF2-40B4-BE49-F238E27FC236}">
                  <a16:creationId xmlns:a16="http://schemas.microsoft.com/office/drawing/2014/main" id="{140C9199-7425-4DB5-854C-F5458A8CD166}"/>
                </a:ext>
              </a:extLst>
            </p:cNvPr>
            <p:cNvSpPr txBox="1"/>
            <p:nvPr/>
          </p:nvSpPr>
          <p:spPr>
            <a:xfrm>
              <a:off x="-6078323" y="5394529"/>
              <a:ext cx="1769759" cy="624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300K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15" name="Group 414">
            <a:extLst>
              <a:ext uri="{FF2B5EF4-FFF2-40B4-BE49-F238E27FC236}">
                <a16:creationId xmlns:a16="http://schemas.microsoft.com/office/drawing/2014/main" id="{9CA4B5D0-A466-4829-B67B-2DC552EB6265}"/>
              </a:ext>
            </a:extLst>
          </p:cNvPr>
          <p:cNvGrpSpPr/>
          <p:nvPr/>
        </p:nvGrpSpPr>
        <p:grpSpPr>
          <a:xfrm>
            <a:off x="274276" y="4282241"/>
            <a:ext cx="3065527" cy="525077"/>
            <a:chOff x="913484" y="5446411"/>
            <a:chExt cx="3065527" cy="525077"/>
          </a:xfrm>
        </p:grpSpPr>
        <p:grpSp>
          <p:nvGrpSpPr>
            <p:cNvPr id="416" name="Group 415">
              <a:extLst>
                <a:ext uri="{FF2B5EF4-FFF2-40B4-BE49-F238E27FC236}">
                  <a16:creationId xmlns:a16="http://schemas.microsoft.com/office/drawing/2014/main" id="{7A2BEAA5-6CE0-4D9D-87C1-E9A80B639F26}"/>
                </a:ext>
              </a:extLst>
            </p:cNvPr>
            <p:cNvGrpSpPr/>
            <p:nvPr/>
          </p:nvGrpSpPr>
          <p:grpSpPr>
            <a:xfrm>
              <a:off x="2448145" y="5446411"/>
              <a:ext cx="1530866" cy="516386"/>
              <a:chOff x="1963373" y="5284242"/>
              <a:chExt cx="1777884" cy="718452"/>
            </a:xfrm>
          </p:grpSpPr>
          <p:sp>
            <p:nvSpPr>
              <p:cNvPr id="435" name="Rectangle 434">
                <a:extLst>
                  <a:ext uri="{FF2B5EF4-FFF2-40B4-BE49-F238E27FC236}">
                    <a16:creationId xmlns:a16="http://schemas.microsoft.com/office/drawing/2014/main" id="{28A866DE-C40E-4A7F-A8C1-E7EC59CE30E0}"/>
                  </a:ext>
                </a:extLst>
              </p:cNvPr>
              <p:cNvSpPr/>
              <p:nvPr/>
            </p:nvSpPr>
            <p:spPr>
              <a:xfrm>
                <a:off x="1963373" y="5284242"/>
                <a:ext cx="1777884" cy="718452"/>
              </a:xfrm>
              <a:prstGeom prst="rect">
                <a:avLst/>
              </a:prstGeom>
              <a:solidFill>
                <a:sysClr val="window" lastClr="FFFFFF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436" name="Group 435">
                <a:extLst>
                  <a:ext uri="{FF2B5EF4-FFF2-40B4-BE49-F238E27FC236}">
                    <a16:creationId xmlns:a16="http://schemas.microsoft.com/office/drawing/2014/main" id="{2DF612DB-AEC7-4BAC-8B19-849B1C3205F4}"/>
                  </a:ext>
                </a:extLst>
              </p:cNvPr>
              <p:cNvGrpSpPr/>
              <p:nvPr/>
            </p:nvGrpSpPr>
            <p:grpSpPr>
              <a:xfrm>
                <a:off x="2065342" y="5341157"/>
                <a:ext cx="1675914" cy="592452"/>
                <a:chOff x="-8229118" y="798040"/>
                <a:chExt cx="3075175" cy="846574"/>
              </a:xfrm>
            </p:grpSpPr>
            <p:grpSp>
              <p:nvGrpSpPr>
                <p:cNvPr id="437" name="Group 436">
                  <a:extLst>
                    <a:ext uri="{FF2B5EF4-FFF2-40B4-BE49-F238E27FC236}">
                      <a16:creationId xmlns:a16="http://schemas.microsoft.com/office/drawing/2014/main" id="{348C381F-89D2-4642-B683-61E3F1A25B1F}"/>
                    </a:ext>
                  </a:extLst>
                </p:cNvPr>
                <p:cNvGrpSpPr/>
                <p:nvPr/>
              </p:nvGrpSpPr>
              <p:grpSpPr>
                <a:xfrm>
                  <a:off x="-8229118" y="798040"/>
                  <a:ext cx="2770375" cy="541774"/>
                  <a:chOff x="5028342" y="4896038"/>
                  <a:chExt cx="1763202" cy="349250"/>
                </a:xfrm>
              </p:grpSpPr>
              <p:sp>
                <p:nvSpPr>
                  <p:cNvPr id="448" name="Oval 447">
                    <a:extLst>
                      <a:ext uri="{FF2B5EF4-FFF2-40B4-BE49-F238E27FC236}">
                        <a16:creationId xmlns:a16="http://schemas.microsoft.com/office/drawing/2014/main" id="{28E58F18-5300-4AF7-B103-84B4008B6A17}"/>
                      </a:ext>
                    </a:extLst>
                  </p:cNvPr>
                  <p:cNvSpPr/>
                  <p:nvPr/>
                </p:nvSpPr>
                <p:spPr>
                  <a:xfrm>
                    <a:off x="5028342" y="4896038"/>
                    <a:ext cx="342092" cy="349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9" name="Oval 448">
                    <a:extLst>
                      <a:ext uri="{FF2B5EF4-FFF2-40B4-BE49-F238E27FC236}">
                        <a16:creationId xmlns:a16="http://schemas.microsoft.com/office/drawing/2014/main" id="{1A91CEB7-6209-4BE9-9421-C9DA2D701ADE}"/>
                      </a:ext>
                    </a:extLst>
                  </p:cNvPr>
                  <p:cNvSpPr/>
                  <p:nvPr/>
                </p:nvSpPr>
                <p:spPr>
                  <a:xfrm>
                    <a:off x="5485592" y="4896038"/>
                    <a:ext cx="342092" cy="349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0" name="Oval 449">
                    <a:extLst>
                      <a:ext uri="{FF2B5EF4-FFF2-40B4-BE49-F238E27FC236}">
                        <a16:creationId xmlns:a16="http://schemas.microsoft.com/office/drawing/2014/main" id="{1E80B8AD-7598-4AA0-AE33-14F5BAA0A385}"/>
                      </a:ext>
                    </a:extLst>
                  </p:cNvPr>
                  <p:cNvSpPr/>
                  <p:nvPr/>
                </p:nvSpPr>
                <p:spPr>
                  <a:xfrm>
                    <a:off x="5956704" y="4896038"/>
                    <a:ext cx="342092" cy="349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1" name="Oval 450">
                    <a:extLst>
                      <a:ext uri="{FF2B5EF4-FFF2-40B4-BE49-F238E27FC236}">
                        <a16:creationId xmlns:a16="http://schemas.microsoft.com/office/drawing/2014/main" id="{27B2ADB9-641C-4A1E-BBEC-0C5A70046C85}"/>
                      </a:ext>
                    </a:extLst>
                  </p:cNvPr>
                  <p:cNvSpPr/>
                  <p:nvPr/>
                </p:nvSpPr>
                <p:spPr>
                  <a:xfrm>
                    <a:off x="6449452" y="4896038"/>
                    <a:ext cx="342092" cy="349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8" name="Group 437">
                  <a:extLst>
                    <a:ext uri="{FF2B5EF4-FFF2-40B4-BE49-F238E27FC236}">
                      <a16:creationId xmlns:a16="http://schemas.microsoft.com/office/drawing/2014/main" id="{740E9755-BD29-477B-AEA4-4BDB4E58650A}"/>
                    </a:ext>
                  </a:extLst>
                </p:cNvPr>
                <p:cNvGrpSpPr/>
                <p:nvPr/>
              </p:nvGrpSpPr>
              <p:grpSpPr>
                <a:xfrm>
                  <a:off x="-8076718" y="950440"/>
                  <a:ext cx="2770375" cy="541774"/>
                  <a:chOff x="5028342" y="4896038"/>
                  <a:chExt cx="1763202" cy="349250"/>
                </a:xfrm>
              </p:grpSpPr>
              <p:sp>
                <p:nvSpPr>
                  <p:cNvPr id="444" name="Oval 443">
                    <a:extLst>
                      <a:ext uri="{FF2B5EF4-FFF2-40B4-BE49-F238E27FC236}">
                        <a16:creationId xmlns:a16="http://schemas.microsoft.com/office/drawing/2014/main" id="{5148885F-4606-4DFB-8180-63ECE33FB653}"/>
                      </a:ext>
                    </a:extLst>
                  </p:cNvPr>
                  <p:cNvSpPr/>
                  <p:nvPr/>
                </p:nvSpPr>
                <p:spPr>
                  <a:xfrm>
                    <a:off x="5028342" y="4896038"/>
                    <a:ext cx="342092" cy="349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5" name="Oval 444">
                    <a:extLst>
                      <a:ext uri="{FF2B5EF4-FFF2-40B4-BE49-F238E27FC236}">
                        <a16:creationId xmlns:a16="http://schemas.microsoft.com/office/drawing/2014/main" id="{AB5BF4DB-75B8-4908-98CB-4154341B7FAB}"/>
                      </a:ext>
                    </a:extLst>
                  </p:cNvPr>
                  <p:cNvSpPr/>
                  <p:nvPr/>
                </p:nvSpPr>
                <p:spPr>
                  <a:xfrm>
                    <a:off x="5485592" y="4896038"/>
                    <a:ext cx="342092" cy="349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6" name="Oval 445">
                    <a:extLst>
                      <a:ext uri="{FF2B5EF4-FFF2-40B4-BE49-F238E27FC236}">
                        <a16:creationId xmlns:a16="http://schemas.microsoft.com/office/drawing/2014/main" id="{522F3E11-F486-4BA4-B94C-42FF60AFBC93}"/>
                      </a:ext>
                    </a:extLst>
                  </p:cNvPr>
                  <p:cNvSpPr/>
                  <p:nvPr/>
                </p:nvSpPr>
                <p:spPr>
                  <a:xfrm>
                    <a:off x="5956704" y="4896038"/>
                    <a:ext cx="342092" cy="349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7" name="Oval 446">
                    <a:extLst>
                      <a:ext uri="{FF2B5EF4-FFF2-40B4-BE49-F238E27FC236}">
                        <a16:creationId xmlns:a16="http://schemas.microsoft.com/office/drawing/2014/main" id="{2113A51D-4676-4945-9EA2-3C7E933B99D7}"/>
                      </a:ext>
                    </a:extLst>
                  </p:cNvPr>
                  <p:cNvSpPr/>
                  <p:nvPr/>
                </p:nvSpPr>
                <p:spPr>
                  <a:xfrm>
                    <a:off x="6449452" y="4896038"/>
                    <a:ext cx="342092" cy="349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9" name="Group 438">
                  <a:extLst>
                    <a:ext uri="{FF2B5EF4-FFF2-40B4-BE49-F238E27FC236}">
                      <a16:creationId xmlns:a16="http://schemas.microsoft.com/office/drawing/2014/main" id="{75B5932F-5F6A-463A-960E-F41707D5C81B}"/>
                    </a:ext>
                  </a:extLst>
                </p:cNvPr>
                <p:cNvGrpSpPr/>
                <p:nvPr/>
              </p:nvGrpSpPr>
              <p:grpSpPr>
                <a:xfrm>
                  <a:off x="-7924318" y="1102840"/>
                  <a:ext cx="2770375" cy="541774"/>
                  <a:chOff x="5028342" y="4896038"/>
                  <a:chExt cx="1763202" cy="349250"/>
                </a:xfrm>
              </p:grpSpPr>
              <p:sp>
                <p:nvSpPr>
                  <p:cNvPr id="440" name="Oval 439">
                    <a:extLst>
                      <a:ext uri="{FF2B5EF4-FFF2-40B4-BE49-F238E27FC236}">
                        <a16:creationId xmlns:a16="http://schemas.microsoft.com/office/drawing/2014/main" id="{EADF1BD0-F2C6-41EF-811F-46C975BE692D}"/>
                      </a:ext>
                    </a:extLst>
                  </p:cNvPr>
                  <p:cNvSpPr/>
                  <p:nvPr/>
                </p:nvSpPr>
                <p:spPr>
                  <a:xfrm>
                    <a:off x="5028342" y="4896038"/>
                    <a:ext cx="342092" cy="349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1" name="Oval 440">
                    <a:extLst>
                      <a:ext uri="{FF2B5EF4-FFF2-40B4-BE49-F238E27FC236}">
                        <a16:creationId xmlns:a16="http://schemas.microsoft.com/office/drawing/2014/main" id="{A487C3AF-1D55-4680-A814-663AC6468F93}"/>
                      </a:ext>
                    </a:extLst>
                  </p:cNvPr>
                  <p:cNvSpPr/>
                  <p:nvPr/>
                </p:nvSpPr>
                <p:spPr>
                  <a:xfrm>
                    <a:off x="5485592" y="4896038"/>
                    <a:ext cx="342092" cy="349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2" name="Oval 441">
                    <a:extLst>
                      <a:ext uri="{FF2B5EF4-FFF2-40B4-BE49-F238E27FC236}">
                        <a16:creationId xmlns:a16="http://schemas.microsoft.com/office/drawing/2014/main" id="{A2BFE232-2663-486E-8C73-084E9240D20F}"/>
                      </a:ext>
                    </a:extLst>
                  </p:cNvPr>
                  <p:cNvSpPr/>
                  <p:nvPr/>
                </p:nvSpPr>
                <p:spPr>
                  <a:xfrm>
                    <a:off x="5956704" y="4896038"/>
                    <a:ext cx="342092" cy="349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3" name="Oval 442">
                    <a:extLst>
                      <a:ext uri="{FF2B5EF4-FFF2-40B4-BE49-F238E27FC236}">
                        <a16:creationId xmlns:a16="http://schemas.microsoft.com/office/drawing/2014/main" id="{6D511882-7DA9-4455-B207-CEE72F7E682D}"/>
                      </a:ext>
                    </a:extLst>
                  </p:cNvPr>
                  <p:cNvSpPr/>
                  <p:nvPr/>
                </p:nvSpPr>
                <p:spPr>
                  <a:xfrm>
                    <a:off x="6449452" y="4896038"/>
                    <a:ext cx="342092" cy="349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417" name="Group 416">
              <a:extLst>
                <a:ext uri="{FF2B5EF4-FFF2-40B4-BE49-F238E27FC236}">
                  <a16:creationId xmlns:a16="http://schemas.microsoft.com/office/drawing/2014/main" id="{B1B54BB2-1B85-4D9D-A604-15014E8252D1}"/>
                </a:ext>
              </a:extLst>
            </p:cNvPr>
            <p:cNvGrpSpPr/>
            <p:nvPr/>
          </p:nvGrpSpPr>
          <p:grpSpPr>
            <a:xfrm>
              <a:off x="913484" y="5455102"/>
              <a:ext cx="1530866" cy="516386"/>
              <a:chOff x="1963373" y="5284242"/>
              <a:chExt cx="1777884" cy="718452"/>
            </a:xfrm>
          </p:grpSpPr>
          <p:sp>
            <p:nvSpPr>
              <p:cNvPr id="418" name="Rectangle 417">
                <a:extLst>
                  <a:ext uri="{FF2B5EF4-FFF2-40B4-BE49-F238E27FC236}">
                    <a16:creationId xmlns:a16="http://schemas.microsoft.com/office/drawing/2014/main" id="{9D17F051-F226-436D-9A77-3A3DACAFF50C}"/>
                  </a:ext>
                </a:extLst>
              </p:cNvPr>
              <p:cNvSpPr/>
              <p:nvPr/>
            </p:nvSpPr>
            <p:spPr>
              <a:xfrm>
                <a:off x="1963373" y="5284242"/>
                <a:ext cx="1777884" cy="718452"/>
              </a:xfrm>
              <a:prstGeom prst="rect">
                <a:avLst/>
              </a:prstGeom>
              <a:solidFill>
                <a:sysClr val="window" lastClr="FFFFFF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419" name="Group 418">
                <a:extLst>
                  <a:ext uri="{FF2B5EF4-FFF2-40B4-BE49-F238E27FC236}">
                    <a16:creationId xmlns:a16="http://schemas.microsoft.com/office/drawing/2014/main" id="{928BFD60-A0A3-4270-978F-DE38F84B1EC0}"/>
                  </a:ext>
                </a:extLst>
              </p:cNvPr>
              <p:cNvGrpSpPr/>
              <p:nvPr/>
            </p:nvGrpSpPr>
            <p:grpSpPr>
              <a:xfrm>
                <a:off x="2065342" y="5341157"/>
                <a:ext cx="1675914" cy="592452"/>
                <a:chOff x="-8229118" y="798040"/>
                <a:chExt cx="3075175" cy="846574"/>
              </a:xfrm>
            </p:grpSpPr>
            <p:grpSp>
              <p:nvGrpSpPr>
                <p:cNvPr id="420" name="Group 419">
                  <a:extLst>
                    <a:ext uri="{FF2B5EF4-FFF2-40B4-BE49-F238E27FC236}">
                      <a16:creationId xmlns:a16="http://schemas.microsoft.com/office/drawing/2014/main" id="{A502DCD0-05AC-4018-BBB2-C5852C30F4AB}"/>
                    </a:ext>
                  </a:extLst>
                </p:cNvPr>
                <p:cNvGrpSpPr/>
                <p:nvPr/>
              </p:nvGrpSpPr>
              <p:grpSpPr>
                <a:xfrm>
                  <a:off x="-8229118" y="798040"/>
                  <a:ext cx="2770375" cy="541774"/>
                  <a:chOff x="5028342" y="4896038"/>
                  <a:chExt cx="1763202" cy="349250"/>
                </a:xfrm>
              </p:grpSpPr>
              <p:sp>
                <p:nvSpPr>
                  <p:cNvPr id="431" name="Oval 430">
                    <a:extLst>
                      <a:ext uri="{FF2B5EF4-FFF2-40B4-BE49-F238E27FC236}">
                        <a16:creationId xmlns:a16="http://schemas.microsoft.com/office/drawing/2014/main" id="{B4A22985-624A-452A-9F31-7387568160EB}"/>
                      </a:ext>
                    </a:extLst>
                  </p:cNvPr>
                  <p:cNvSpPr/>
                  <p:nvPr/>
                </p:nvSpPr>
                <p:spPr>
                  <a:xfrm>
                    <a:off x="5028342" y="4896038"/>
                    <a:ext cx="342092" cy="349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2" name="Oval 431">
                    <a:extLst>
                      <a:ext uri="{FF2B5EF4-FFF2-40B4-BE49-F238E27FC236}">
                        <a16:creationId xmlns:a16="http://schemas.microsoft.com/office/drawing/2014/main" id="{44C5BBA5-EAA8-4E64-88CC-52F906714F3B}"/>
                      </a:ext>
                    </a:extLst>
                  </p:cNvPr>
                  <p:cNvSpPr/>
                  <p:nvPr/>
                </p:nvSpPr>
                <p:spPr>
                  <a:xfrm>
                    <a:off x="5485592" y="4896038"/>
                    <a:ext cx="342092" cy="349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3" name="Oval 432">
                    <a:extLst>
                      <a:ext uri="{FF2B5EF4-FFF2-40B4-BE49-F238E27FC236}">
                        <a16:creationId xmlns:a16="http://schemas.microsoft.com/office/drawing/2014/main" id="{CBC072C5-CE27-4C49-BB54-0ACE283886A7}"/>
                      </a:ext>
                    </a:extLst>
                  </p:cNvPr>
                  <p:cNvSpPr/>
                  <p:nvPr/>
                </p:nvSpPr>
                <p:spPr>
                  <a:xfrm>
                    <a:off x="5956704" y="4896038"/>
                    <a:ext cx="342092" cy="349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4" name="Oval 433">
                    <a:extLst>
                      <a:ext uri="{FF2B5EF4-FFF2-40B4-BE49-F238E27FC236}">
                        <a16:creationId xmlns:a16="http://schemas.microsoft.com/office/drawing/2014/main" id="{06C0A35E-494E-46B2-9CD3-ED75854B1DDD}"/>
                      </a:ext>
                    </a:extLst>
                  </p:cNvPr>
                  <p:cNvSpPr/>
                  <p:nvPr/>
                </p:nvSpPr>
                <p:spPr>
                  <a:xfrm>
                    <a:off x="6449452" y="4896038"/>
                    <a:ext cx="342092" cy="349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21" name="Group 420">
                  <a:extLst>
                    <a:ext uri="{FF2B5EF4-FFF2-40B4-BE49-F238E27FC236}">
                      <a16:creationId xmlns:a16="http://schemas.microsoft.com/office/drawing/2014/main" id="{ADDBD3E6-6240-490F-B330-D481E3CC1582}"/>
                    </a:ext>
                  </a:extLst>
                </p:cNvPr>
                <p:cNvGrpSpPr/>
                <p:nvPr/>
              </p:nvGrpSpPr>
              <p:grpSpPr>
                <a:xfrm>
                  <a:off x="-8076718" y="950440"/>
                  <a:ext cx="2770375" cy="541774"/>
                  <a:chOff x="5028342" y="4896038"/>
                  <a:chExt cx="1763202" cy="349250"/>
                </a:xfrm>
              </p:grpSpPr>
              <p:sp>
                <p:nvSpPr>
                  <p:cNvPr id="427" name="Oval 426">
                    <a:extLst>
                      <a:ext uri="{FF2B5EF4-FFF2-40B4-BE49-F238E27FC236}">
                        <a16:creationId xmlns:a16="http://schemas.microsoft.com/office/drawing/2014/main" id="{65939846-D403-4AD1-B17F-3F12C651855C}"/>
                      </a:ext>
                    </a:extLst>
                  </p:cNvPr>
                  <p:cNvSpPr/>
                  <p:nvPr/>
                </p:nvSpPr>
                <p:spPr>
                  <a:xfrm>
                    <a:off x="5028342" y="4896038"/>
                    <a:ext cx="342092" cy="349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8" name="Oval 427">
                    <a:extLst>
                      <a:ext uri="{FF2B5EF4-FFF2-40B4-BE49-F238E27FC236}">
                        <a16:creationId xmlns:a16="http://schemas.microsoft.com/office/drawing/2014/main" id="{72E9BFF1-7556-4C48-A81B-2511CD0BEB92}"/>
                      </a:ext>
                    </a:extLst>
                  </p:cNvPr>
                  <p:cNvSpPr/>
                  <p:nvPr/>
                </p:nvSpPr>
                <p:spPr>
                  <a:xfrm>
                    <a:off x="5485592" y="4896038"/>
                    <a:ext cx="342092" cy="349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9" name="Oval 428">
                    <a:extLst>
                      <a:ext uri="{FF2B5EF4-FFF2-40B4-BE49-F238E27FC236}">
                        <a16:creationId xmlns:a16="http://schemas.microsoft.com/office/drawing/2014/main" id="{62854400-2578-40EE-AD9E-4C1433FFB0C4}"/>
                      </a:ext>
                    </a:extLst>
                  </p:cNvPr>
                  <p:cNvSpPr/>
                  <p:nvPr/>
                </p:nvSpPr>
                <p:spPr>
                  <a:xfrm>
                    <a:off x="5956704" y="4896038"/>
                    <a:ext cx="342092" cy="349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0" name="Oval 429">
                    <a:extLst>
                      <a:ext uri="{FF2B5EF4-FFF2-40B4-BE49-F238E27FC236}">
                        <a16:creationId xmlns:a16="http://schemas.microsoft.com/office/drawing/2014/main" id="{0F08204F-60D9-4D4B-9702-44640F9E787F}"/>
                      </a:ext>
                    </a:extLst>
                  </p:cNvPr>
                  <p:cNvSpPr/>
                  <p:nvPr/>
                </p:nvSpPr>
                <p:spPr>
                  <a:xfrm>
                    <a:off x="6449452" y="4896038"/>
                    <a:ext cx="342092" cy="349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22" name="Group 421">
                  <a:extLst>
                    <a:ext uri="{FF2B5EF4-FFF2-40B4-BE49-F238E27FC236}">
                      <a16:creationId xmlns:a16="http://schemas.microsoft.com/office/drawing/2014/main" id="{DC51A3BA-ADA2-423C-853A-20FB8EC838DB}"/>
                    </a:ext>
                  </a:extLst>
                </p:cNvPr>
                <p:cNvGrpSpPr/>
                <p:nvPr/>
              </p:nvGrpSpPr>
              <p:grpSpPr>
                <a:xfrm>
                  <a:off x="-7924318" y="1102840"/>
                  <a:ext cx="2770375" cy="541774"/>
                  <a:chOff x="5028342" y="4896038"/>
                  <a:chExt cx="1763202" cy="349250"/>
                </a:xfrm>
              </p:grpSpPr>
              <p:sp>
                <p:nvSpPr>
                  <p:cNvPr id="423" name="Oval 422">
                    <a:extLst>
                      <a:ext uri="{FF2B5EF4-FFF2-40B4-BE49-F238E27FC236}">
                        <a16:creationId xmlns:a16="http://schemas.microsoft.com/office/drawing/2014/main" id="{538B7389-0ACB-48A5-B166-D473F0B3FD29}"/>
                      </a:ext>
                    </a:extLst>
                  </p:cNvPr>
                  <p:cNvSpPr/>
                  <p:nvPr/>
                </p:nvSpPr>
                <p:spPr>
                  <a:xfrm>
                    <a:off x="5028342" y="4896038"/>
                    <a:ext cx="342092" cy="349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4" name="Oval 423">
                    <a:extLst>
                      <a:ext uri="{FF2B5EF4-FFF2-40B4-BE49-F238E27FC236}">
                        <a16:creationId xmlns:a16="http://schemas.microsoft.com/office/drawing/2014/main" id="{4F891BD4-51E7-47A8-87F8-FCEBEF23A38A}"/>
                      </a:ext>
                    </a:extLst>
                  </p:cNvPr>
                  <p:cNvSpPr/>
                  <p:nvPr/>
                </p:nvSpPr>
                <p:spPr>
                  <a:xfrm>
                    <a:off x="5485592" y="4896038"/>
                    <a:ext cx="342092" cy="349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5" name="Oval 424">
                    <a:extLst>
                      <a:ext uri="{FF2B5EF4-FFF2-40B4-BE49-F238E27FC236}">
                        <a16:creationId xmlns:a16="http://schemas.microsoft.com/office/drawing/2014/main" id="{42F90ADA-DEE5-42FD-9838-09421F6A6042}"/>
                      </a:ext>
                    </a:extLst>
                  </p:cNvPr>
                  <p:cNvSpPr/>
                  <p:nvPr/>
                </p:nvSpPr>
                <p:spPr>
                  <a:xfrm>
                    <a:off x="5956704" y="4896038"/>
                    <a:ext cx="342092" cy="349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6" name="Oval 425">
                    <a:extLst>
                      <a:ext uri="{FF2B5EF4-FFF2-40B4-BE49-F238E27FC236}">
                        <a16:creationId xmlns:a16="http://schemas.microsoft.com/office/drawing/2014/main" id="{5AA52681-F190-41FC-B290-E22508AD5D15}"/>
                      </a:ext>
                    </a:extLst>
                  </p:cNvPr>
                  <p:cNvSpPr/>
                  <p:nvPr/>
                </p:nvSpPr>
                <p:spPr>
                  <a:xfrm>
                    <a:off x="6449452" y="4896038"/>
                    <a:ext cx="342092" cy="349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grpSp>
        <p:nvGrpSpPr>
          <p:cNvPr id="452" name="Group 451">
            <a:extLst>
              <a:ext uri="{FF2B5EF4-FFF2-40B4-BE49-F238E27FC236}">
                <a16:creationId xmlns:a16="http://schemas.microsoft.com/office/drawing/2014/main" id="{104A4FF7-4E32-4479-8377-03BCF9FF4885}"/>
              </a:ext>
            </a:extLst>
          </p:cNvPr>
          <p:cNvGrpSpPr/>
          <p:nvPr/>
        </p:nvGrpSpPr>
        <p:grpSpPr>
          <a:xfrm>
            <a:off x="434426" y="1716687"/>
            <a:ext cx="2686551" cy="3117376"/>
            <a:chOff x="-7362806" y="12807733"/>
            <a:chExt cx="2686551" cy="3628092"/>
          </a:xfrm>
        </p:grpSpPr>
        <p:grpSp>
          <p:nvGrpSpPr>
            <p:cNvPr id="453" name="Group 452">
              <a:extLst>
                <a:ext uri="{FF2B5EF4-FFF2-40B4-BE49-F238E27FC236}">
                  <a16:creationId xmlns:a16="http://schemas.microsoft.com/office/drawing/2014/main" id="{E755BA5B-0DE7-44C9-A5BF-D461B7DDE049}"/>
                </a:ext>
              </a:extLst>
            </p:cNvPr>
            <p:cNvGrpSpPr/>
            <p:nvPr/>
          </p:nvGrpSpPr>
          <p:grpSpPr>
            <a:xfrm>
              <a:off x="-7362806" y="12807733"/>
              <a:ext cx="2686551" cy="3628092"/>
              <a:chOff x="-7535001" y="12769137"/>
              <a:chExt cx="2686551" cy="3628092"/>
            </a:xfrm>
          </p:grpSpPr>
          <p:sp>
            <p:nvSpPr>
              <p:cNvPr id="455" name="Multiplication Sign 454">
                <a:extLst>
                  <a:ext uri="{FF2B5EF4-FFF2-40B4-BE49-F238E27FC236}">
                    <a16:creationId xmlns:a16="http://schemas.microsoft.com/office/drawing/2014/main" id="{0AFF1980-79CB-4238-A4E3-4AC1FC18C65E}"/>
                  </a:ext>
                </a:extLst>
              </p:cNvPr>
              <p:cNvSpPr/>
              <p:nvPr/>
            </p:nvSpPr>
            <p:spPr>
              <a:xfrm>
                <a:off x="-6574597" y="15648003"/>
                <a:ext cx="922261" cy="749226"/>
              </a:xfrm>
              <a:prstGeom prst="mathMultiply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56" name="Multiplication Sign 455">
                <a:extLst>
                  <a:ext uri="{FF2B5EF4-FFF2-40B4-BE49-F238E27FC236}">
                    <a16:creationId xmlns:a16="http://schemas.microsoft.com/office/drawing/2014/main" id="{A0805396-DB53-4767-9D7E-BBF6DBF0D34F}"/>
                  </a:ext>
                </a:extLst>
              </p:cNvPr>
              <p:cNvSpPr/>
              <p:nvPr/>
            </p:nvSpPr>
            <p:spPr>
              <a:xfrm>
                <a:off x="-7535001" y="15648002"/>
                <a:ext cx="922261" cy="749226"/>
              </a:xfrm>
              <a:prstGeom prst="mathMultiply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57" name="Multiplication Sign 456">
                <a:extLst>
                  <a:ext uri="{FF2B5EF4-FFF2-40B4-BE49-F238E27FC236}">
                    <a16:creationId xmlns:a16="http://schemas.microsoft.com/office/drawing/2014/main" id="{5F1673F4-FD6D-4C73-98A5-7511A872F0C5}"/>
                  </a:ext>
                </a:extLst>
              </p:cNvPr>
              <p:cNvSpPr/>
              <p:nvPr/>
            </p:nvSpPr>
            <p:spPr>
              <a:xfrm>
                <a:off x="-5770711" y="15648001"/>
                <a:ext cx="922261" cy="749228"/>
              </a:xfrm>
              <a:prstGeom prst="mathMultiply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458" name="Picture 457">
                <a:extLst>
                  <a:ext uri="{FF2B5EF4-FFF2-40B4-BE49-F238E27FC236}">
                    <a16:creationId xmlns:a16="http://schemas.microsoft.com/office/drawing/2014/main" id="{4F868284-AE58-456E-8C9F-5898A002A0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7093869" y="12769137"/>
                <a:ext cx="1892498" cy="1336511"/>
              </a:xfrm>
              <a:prstGeom prst="rect">
                <a:avLst/>
              </a:prstGeom>
            </p:spPr>
          </p:pic>
        </p:grpSp>
        <p:sp>
          <p:nvSpPr>
            <p:cNvPr id="454" name="TextBox 453">
              <a:extLst>
                <a:ext uri="{FF2B5EF4-FFF2-40B4-BE49-F238E27FC236}">
                  <a16:creationId xmlns:a16="http://schemas.microsoft.com/office/drawing/2014/main" id="{BFA18385-5BB5-4CFC-A2AC-D8ED984B1DBF}"/>
                </a:ext>
              </a:extLst>
            </p:cNvPr>
            <p:cNvSpPr txBox="1"/>
            <p:nvPr/>
          </p:nvSpPr>
          <p:spPr>
            <a:xfrm>
              <a:off x="-7117062" y="14448936"/>
              <a:ext cx="2281870" cy="752219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Metal Wires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Wingdings" panose="05000000000000000000" pitchFamily="2" charset="2"/>
                </a:rPr>
                <a:t>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Thermal Leakage </a:t>
              </a:r>
            </a:p>
          </p:txBody>
        </p:sp>
      </p:grpSp>
      <p:grpSp>
        <p:nvGrpSpPr>
          <p:cNvPr id="459" name="Group 458">
            <a:extLst>
              <a:ext uri="{FF2B5EF4-FFF2-40B4-BE49-F238E27FC236}">
                <a16:creationId xmlns:a16="http://schemas.microsoft.com/office/drawing/2014/main" id="{711F8859-A916-4355-86BE-2B404025E2DE}"/>
              </a:ext>
            </a:extLst>
          </p:cNvPr>
          <p:cNvGrpSpPr/>
          <p:nvPr/>
        </p:nvGrpSpPr>
        <p:grpSpPr>
          <a:xfrm>
            <a:off x="4803236" y="1850419"/>
            <a:ext cx="3831524" cy="3578090"/>
            <a:chOff x="7457323" y="2455053"/>
            <a:chExt cx="4563901" cy="3700663"/>
          </a:xfrm>
        </p:grpSpPr>
        <p:sp>
          <p:nvSpPr>
            <p:cNvPr id="460" name="Rectangle 459">
              <a:extLst>
                <a:ext uri="{FF2B5EF4-FFF2-40B4-BE49-F238E27FC236}">
                  <a16:creationId xmlns:a16="http://schemas.microsoft.com/office/drawing/2014/main" id="{A5435DD0-1126-4EEC-B09B-2FE007D5B141}"/>
                </a:ext>
              </a:extLst>
            </p:cNvPr>
            <p:cNvSpPr/>
            <p:nvPr/>
          </p:nvSpPr>
          <p:spPr>
            <a:xfrm>
              <a:off x="7457323" y="2455053"/>
              <a:ext cx="3469964" cy="3700663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461" name="Group 460">
              <a:extLst>
                <a:ext uri="{FF2B5EF4-FFF2-40B4-BE49-F238E27FC236}">
                  <a16:creationId xmlns:a16="http://schemas.microsoft.com/office/drawing/2014/main" id="{52CD3237-70BA-4C50-994F-68D8517DDF75}"/>
                </a:ext>
              </a:extLst>
            </p:cNvPr>
            <p:cNvGrpSpPr/>
            <p:nvPr/>
          </p:nvGrpSpPr>
          <p:grpSpPr>
            <a:xfrm>
              <a:off x="8069280" y="2913071"/>
              <a:ext cx="586380" cy="2229515"/>
              <a:chOff x="-2044395" y="5836143"/>
              <a:chExt cx="2169366" cy="287211"/>
            </a:xfrm>
          </p:grpSpPr>
          <p:cxnSp>
            <p:nvCxnSpPr>
              <p:cNvPr id="537" name="Straight Arrow Connector 536">
                <a:extLst>
                  <a:ext uri="{FF2B5EF4-FFF2-40B4-BE49-F238E27FC236}">
                    <a16:creationId xmlns:a16="http://schemas.microsoft.com/office/drawing/2014/main" id="{A413D428-C387-4921-B048-990B7A6941FF}"/>
                  </a:ext>
                </a:extLst>
              </p:cNvPr>
              <p:cNvCxnSpPr/>
              <p:nvPr/>
            </p:nvCxnSpPr>
            <p:spPr>
              <a:xfrm>
                <a:off x="124971" y="5836143"/>
                <a:ext cx="0" cy="287209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85000"/>
                    <a:lumOff val="1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538" name="Straight Arrow Connector 537">
                <a:extLst>
                  <a:ext uri="{FF2B5EF4-FFF2-40B4-BE49-F238E27FC236}">
                    <a16:creationId xmlns:a16="http://schemas.microsoft.com/office/drawing/2014/main" id="{9ECEEDDB-9F83-4BB0-8E98-4FC194E817AE}"/>
                  </a:ext>
                </a:extLst>
              </p:cNvPr>
              <p:cNvCxnSpPr/>
              <p:nvPr/>
            </p:nvCxnSpPr>
            <p:spPr>
              <a:xfrm>
                <a:off x="-598151" y="5836144"/>
                <a:ext cx="0" cy="287209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85000"/>
                    <a:lumOff val="1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539" name="Straight Arrow Connector 538">
                <a:extLst>
                  <a:ext uri="{FF2B5EF4-FFF2-40B4-BE49-F238E27FC236}">
                    <a16:creationId xmlns:a16="http://schemas.microsoft.com/office/drawing/2014/main" id="{76D4AB13-C9CB-48A5-BCFC-BC9724DE9FB7}"/>
                  </a:ext>
                </a:extLst>
              </p:cNvPr>
              <p:cNvCxnSpPr/>
              <p:nvPr/>
            </p:nvCxnSpPr>
            <p:spPr>
              <a:xfrm>
                <a:off x="-1321273" y="5836144"/>
                <a:ext cx="0" cy="287209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85000"/>
                    <a:lumOff val="1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540" name="Straight Arrow Connector 539">
                <a:extLst>
                  <a:ext uri="{FF2B5EF4-FFF2-40B4-BE49-F238E27FC236}">
                    <a16:creationId xmlns:a16="http://schemas.microsoft.com/office/drawing/2014/main" id="{1D714ADF-057A-43C4-9669-3F6C53162FD9}"/>
                  </a:ext>
                </a:extLst>
              </p:cNvPr>
              <p:cNvCxnSpPr/>
              <p:nvPr/>
            </p:nvCxnSpPr>
            <p:spPr>
              <a:xfrm>
                <a:off x="-2044395" y="5836145"/>
                <a:ext cx="0" cy="287209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85000"/>
                    <a:lumOff val="15000"/>
                  </a:sysClr>
                </a:solidFill>
                <a:prstDash val="solid"/>
                <a:tailEnd type="triangle"/>
              </a:ln>
              <a:effectLst/>
            </p:spPr>
          </p:cxnSp>
        </p:grpSp>
        <p:sp>
          <p:nvSpPr>
            <p:cNvPr id="462" name="Rectangle 461">
              <a:extLst>
                <a:ext uri="{FF2B5EF4-FFF2-40B4-BE49-F238E27FC236}">
                  <a16:creationId xmlns:a16="http://schemas.microsoft.com/office/drawing/2014/main" id="{0E9AB79C-C6C1-4D42-B8AB-1D65B720A8B4}"/>
                </a:ext>
              </a:extLst>
            </p:cNvPr>
            <p:cNvSpPr/>
            <p:nvPr/>
          </p:nvSpPr>
          <p:spPr>
            <a:xfrm>
              <a:off x="7650052" y="5602816"/>
              <a:ext cx="3150769" cy="413089"/>
            </a:xfrm>
            <a:prstGeom prst="rect">
              <a:avLst/>
            </a:prstGeom>
            <a:solidFill>
              <a:sysClr val="windowText" lastClr="000000">
                <a:lumMod val="85000"/>
                <a:lumOff val="15000"/>
              </a:sys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Qubits</a:t>
              </a:r>
            </a:p>
          </p:txBody>
        </p:sp>
        <p:sp>
          <p:nvSpPr>
            <p:cNvPr id="463" name="TextBox 462">
              <a:extLst>
                <a:ext uri="{FF2B5EF4-FFF2-40B4-BE49-F238E27FC236}">
                  <a16:creationId xmlns:a16="http://schemas.microsoft.com/office/drawing/2014/main" id="{BF469EE6-EFFF-4A9B-AA77-A832BE1EAB10}"/>
                </a:ext>
              </a:extLst>
            </p:cNvPr>
            <p:cNvSpPr txBox="1"/>
            <p:nvPr/>
          </p:nvSpPr>
          <p:spPr>
            <a:xfrm>
              <a:off x="10800821" y="5602816"/>
              <a:ext cx="1220403" cy="413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20mK</a:t>
              </a:r>
            </a:p>
          </p:txBody>
        </p:sp>
        <p:grpSp>
          <p:nvGrpSpPr>
            <p:cNvPr id="464" name="Group 463">
              <a:extLst>
                <a:ext uri="{FF2B5EF4-FFF2-40B4-BE49-F238E27FC236}">
                  <a16:creationId xmlns:a16="http://schemas.microsoft.com/office/drawing/2014/main" id="{BD5E71BC-2855-4A7E-AADE-C9F44F5B38F9}"/>
                </a:ext>
              </a:extLst>
            </p:cNvPr>
            <p:cNvGrpSpPr/>
            <p:nvPr/>
          </p:nvGrpSpPr>
          <p:grpSpPr>
            <a:xfrm>
              <a:off x="8851120" y="2913072"/>
              <a:ext cx="586380" cy="2229498"/>
              <a:chOff x="-2112257" y="5836143"/>
              <a:chExt cx="2288670" cy="287211"/>
            </a:xfrm>
          </p:grpSpPr>
          <p:cxnSp>
            <p:nvCxnSpPr>
              <p:cNvPr id="533" name="Straight Arrow Connector 532">
                <a:extLst>
                  <a:ext uri="{FF2B5EF4-FFF2-40B4-BE49-F238E27FC236}">
                    <a16:creationId xmlns:a16="http://schemas.microsoft.com/office/drawing/2014/main" id="{F1A608E3-8CAC-4126-A587-A86935282C8E}"/>
                  </a:ext>
                </a:extLst>
              </p:cNvPr>
              <p:cNvCxnSpPr/>
              <p:nvPr/>
            </p:nvCxnSpPr>
            <p:spPr>
              <a:xfrm>
                <a:off x="176413" y="5836143"/>
                <a:ext cx="0" cy="287209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85000"/>
                    <a:lumOff val="1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534" name="Straight Arrow Connector 533">
                <a:extLst>
                  <a:ext uri="{FF2B5EF4-FFF2-40B4-BE49-F238E27FC236}">
                    <a16:creationId xmlns:a16="http://schemas.microsoft.com/office/drawing/2014/main" id="{C6785DAD-04AC-4930-B427-FF5758B70343}"/>
                  </a:ext>
                </a:extLst>
              </p:cNvPr>
              <p:cNvCxnSpPr/>
              <p:nvPr/>
            </p:nvCxnSpPr>
            <p:spPr>
              <a:xfrm>
                <a:off x="-586477" y="5836144"/>
                <a:ext cx="0" cy="287209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85000"/>
                    <a:lumOff val="1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535" name="Straight Arrow Connector 534">
                <a:extLst>
                  <a:ext uri="{FF2B5EF4-FFF2-40B4-BE49-F238E27FC236}">
                    <a16:creationId xmlns:a16="http://schemas.microsoft.com/office/drawing/2014/main" id="{C828B4ED-C141-4F91-8DF6-7ED3E7A44FE4}"/>
                  </a:ext>
                </a:extLst>
              </p:cNvPr>
              <p:cNvCxnSpPr/>
              <p:nvPr/>
            </p:nvCxnSpPr>
            <p:spPr>
              <a:xfrm>
                <a:off x="-1349367" y="5836144"/>
                <a:ext cx="0" cy="287209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85000"/>
                    <a:lumOff val="1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536" name="Straight Arrow Connector 535">
                <a:extLst>
                  <a:ext uri="{FF2B5EF4-FFF2-40B4-BE49-F238E27FC236}">
                    <a16:creationId xmlns:a16="http://schemas.microsoft.com/office/drawing/2014/main" id="{D3ABF451-CA5C-404C-893C-2153180F4F62}"/>
                  </a:ext>
                </a:extLst>
              </p:cNvPr>
              <p:cNvCxnSpPr/>
              <p:nvPr/>
            </p:nvCxnSpPr>
            <p:spPr>
              <a:xfrm>
                <a:off x="-2112257" y="5836145"/>
                <a:ext cx="0" cy="287209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85000"/>
                    <a:lumOff val="15000"/>
                  </a:sysClr>
                </a:solidFill>
                <a:prstDash val="solid"/>
                <a:tailEnd type="triangle"/>
              </a:ln>
              <a:effectLst/>
            </p:spPr>
          </p:cxnSp>
        </p:grpSp>
        <p:grpSp>
          <p:nvGrpSpPr>
            <p:cNvPr id="465" name="Group 464">
              <a:extLst>
                <a:ext uri="{FF2B5EF4-FFF2-40B4-BE49-F238E27FC236}">
                  <a16:creationId xmlns:a16="http://schemas.microsoft.com/office/drawing/2014/main" id="{58915289-8137-42F4-BA5E-E444DBEEA87F}"/>
                </a:ext>
              </a:extLst>
            </p:cNvPr>
            <p:cNvGrpSpPr/>
            <p:nvPr/>
          </p:nvGrpSpPr>
          <p:grpSpPr>
            <a:xfrm>
              <a:off x="9183085" y="5240700"/>
              <a:ext cx="1617736" cy="313419"/>
              <a:chOff x="8156103" y="4785693"/>
              <a:chExt cx="2121687" cy="726346"/>
            </a:xfrm>
          </p:grpSpPr>
          <p:grpSp>
            <p:nvGrpSpPr>
              <p:cNvPr id="503" name="Group 502">
                <a:extLst>
                  <a:ext uri="{FF2B5EF4-FFF2-40B4-BE49-F238E27FC236}">
                    <a16:creationId xmlns:a16="http://schemas.microsoft.com/office/drawing/2014/main" id="{083090BC-13DB-460C-B96D-70A1F59C1B61}"/>
                  </a:ext>
                </a:extLst>
              </p:cNvPr>
              <p:cNvGrpSpPr/>
              <p:nvPr/>
            </p:nvGrpSpPr>
            <p:grpSpPr>
              <a:xfrm>
                <a:off x="8156103" y="4785693"/>
                <a:ext cx="873707" cy="375652"/>
                <a:chOff x="5028342" y="4896038"/>
                <a:chExt cx="1763202" cy="349250"/>
              </a:xfrm>
            </p:grpSpPr>
            <p:sp>
              <p:nvSpPr>
                <p:cNvPr id="529" name="Oval 528">
                  <a:extLst>
                    <a:ext uri="{FF2B5EF4-FFF2-40B4-BE49-F238E27FC236}">
                      <a16:creationId xmlns:a16="http://schemas.microsoft.com/office/drawing/2014/main" id="{F617795D-CF39-4039-9500-65F6EBCB2696}"/>
                    </a:ext>
                  </a:extLst>
                </p:cNvPr>
                <p:cNvSpPr/>
                <p:nvPr/>
              </p:nvSpPr>
              <p:spPr>
                <a:xfrm>
                  <a:off x="5028342" y="4896038"/>
                  <a:ext cx="342092" cy="3492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30" name="Oval 529">
                  <a:extLst>
                    <a:ext uri="{FF2B5EF4-FFF2-40B4-BE49-F238E27FC236}">
                      <a16:creationId xmlns:a16="http://schemas.microsoft.com/office/drawing/2014/main" id="{978E3F78-B0B4-4244-98B9-FAD79F80CB85}"/>
                    </a:ext>
                  </a:extLst>
                </p:cNvPr>
                <p:cNvSpPr/>
                <p:nvPr/>
              </p:nvSpPr>
              <p:spPr>
                <a:xfrm>
                  <a:off x="5485592" y="4896038"/>
                  <a:ext cx="342092" cy="3492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31" name="Oval 530">
                  <a:extLst>
                    <a:ext uri="{FF2B5EF4-FFF2-40B4-BE49-F238E27FC236}">
                      <a16:creationId xmlns:a16="http://schemas.microsoft.com/office/drawing/2014/main" id="{9EE22237-EDBF-4046-93AD-6F628C4148EC}"/>
                    </a:ext>
                  </a:extLst>
                </p:cNvPr>
                <p:cNvSpPr/>
                <p:nvPr/>
              </p:nvSpPr>
              <p:spPr>
                <a:xfrm>
                  <a:off x="5956704" y="4896038"/>
                  <a:ext cx="342092" cy="3492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Oval 531">
                  <a:extLst>
                    <a:ext uri="{FF2B5EF4-FFF2-40B4-BE49-F238E27FC236}">
                      <a16:creationId xmlns:a16="http://schemas.microsoft.com/office/drawing/2014/main" id="{A6CA8386-FEC3-4B17-8400-65B73B30988A}"/>
                    </a:ext>
                  </a:extLst>
                </p:cNvPr>
                <p:cNvSpPr/>
                <p:nvPr/>
              </p:nvSpPr>
              <p:spPr>
                <a:xfrm>
                  <a:off x="6449452" y="4896038"/>
                  <a:ext cx="342092" cy="3492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04" name="Group 503">
                <a:extLst>
                  <a:ext uri="{FF2B5EF4-FFF2-40B4-BE49-F238E27FC236}">
                    <a16:creationId xmlns:a16="http://schemas.microsoft.com/office/drawing/2014/main" id="{8D15D31B-7573-4E70-8E22-8C25EF64E198}"/>
                  </a:ext>
                </a:extLst>
              </p:cNvPr>
              <p:cNvGrpSpPr/>
              <p:nvPr/>
            </p:nvGrpSpPr>
            <p:grpSpPr>
              <a:xfrm>
                <a:off x="9146466" y="4785693"/>
                <a:ext cx="873707" cy="375652"/>
                <a:chOff x="5028342" y="4896038"/>
                <a:chExt cx="1763202" cy="349250"/>
              </a:xfrm>
            </p:grpSpPr>
            <p:sp>
              <p:nvSpPr>
                <p:cNvPr id="525" name="Oval 524">
                  <a:extLst>
                    <a:ext uri="{FF2B5EF4-FFF2-40B4-BE49-F238E27FC236}">
                      <a16:creationId xmlns:a16="http://schemas.microsoft.com/office/drawing/2014/main" id="{FD672D5B-9E67-47C4-8D1D-2F2A2A2ABF4A}"/>
                    </a:ext>
                  </a:extLst>
                </p:cNvPr>
                <p:cNvSpPr/>
                <p:nvPr/>
              </p:nvSpPr>
              <p:spPr>
                <a:xfrm>
                  <a:off x="5028342" y="4896038"/>
                  <a:ext cx="342092" cy="3492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26" name="Oval 525">
                  <a:extLst>
                    <a:ext uri="{FF2B5EF4-FFF2-40B4-BE49-F238E27FC236}">
                      <a16:creationId xmlns:a16="http://schemas.microsoft.com/office/drawing/2014/main" id="{721A73A7-35F7-4CB0-BE1D-2EF5DF358EDF}"/>
                    </a:ext>
                  </a:extLst>
                </p:cNvPr>
                <p:cNvSpPr/>
                <p:nvPr/>
              </p:nvSpPr>
              <p:spPr>
                <a:xfrm>
                  <a:off x="5485592" y="4896038"/>
                  <a:ext cx="342092" cy="3492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27" name="Oval 526">
                  <a:extLst>
                    <a:ext uri="{FF2B5EF4-FFF2-40B4-BE49-F238E27FC236}">
                      <a16:creationId xmlns:a16="http://schemas.microsoft.com/office/drawing/2014/main" id="{53C0F3E5-9B5A-4F36-88C9-835C6F31294E}"/>
                    </a:ext>
                  </a:extLst>
                </p:cNvPr>
                <p:cNvSpPr/>
                <p:nvPr/>
              </p:nvSpPr>
              <p:spPr>
                <a:xfrm>
                  <a:off x="5956704" y="4896038"/>
                  <a:ext cx="342092" cy="3492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28" name="Oval 527">
                  <a:extLst>
                    <a:ext uri="{FF2B5EF4-FFF2-40B4-BE49-F238E27FC236}">
                      <a16:creationId xmlns:a16="http://schemas.microsoft.com/office/drawing/2014/main" id="{37345901-0B44-42B8-B4FA-6D088ACE9765}"/>
                    </a:ext>
                  </a:extLst>
                </p:cNvPr>
                <p:cNvSpPr/>
                <p:nvPr/>
              </p:nvSpPr>
              <p:spPr>
                <a:xfrm>
                  <a:off x="6449452" y="4896038"/>
                  <a:ext cx="342092" cy="3492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05" name="Group 504">
                <a:extLst>
                  <a:ext uri="{FF2B5EF4-FFF2-40B4-BE49-F238E27FC236}">
                    <a16:creationId xmlns:a16="http://schemas.microsoft.com/office/drawing/2014/main" id="{38BF59BE-5F02-48B9-BEE3-BA4B345DB75E}"/>
                  </a:ext>
                </a:extLst>
              </p:cNvPr>
              <p:cNvGrpSpPr/>
              <p:nvPr/>
            </p:nvGrpSpPr>
            <p:grpSpPr>
              <a:xfrm>
                <a:off x="8284912" y="4961040"/>
                <a:ext cx="873707" cy="375652"/>
                <a:chOff x="5028342" y="4896038"/>
                <a:chExt cx="1763202" cy="349250"/>
              </a:xfrm>
            </p:grpSpPr>
            <p:sp>
              <p:nvSpPr>
                <p:cNvPr id="521" name="Oval 520">
                  <a:extLst>
                    <a:ext uri="{FF2B5EF4-FFF2-40B4-BE49-F238E27FC236}">
                      <a16:creationId xmlns:a16="http://schemas.microsoft.com/office/drawing/2014/main" id="{DCCAACDA-3660-4A5B-901C-98AF0ECF612D}"/>
                    </a:ext>
                  </a:extLst>
                </p:cNvPr>
                <p:cNvSpPr/>
                <p:nvPr/>
              </p:nvSpPr>
              <p:spPr>
                <a:xfrm>
                  <a:off x="5028342" y="4896038"/>
                  <a:ext cx="342092" cy="3492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22" name="Oval 521">
                  <a:extLst>
                    <a:ext uri="{FF2B5EF4-FFF2-40B4-BE49-F238E27FC236}">
                      <a16:creationId xmlns:a16="http://schemas.microsoft.com/office/drawing/2014/main" id="{9255D480-331E-48C5-96DA-47C20B1FFD3C}"/>
                    </a:ext>
                  </a:extLst>
                </p:cNvPr>
                <p:cNvSpPr/>
                <p:nvPr/>
              </p:nvSpPr>
              <p:spPr>
                <a:xfrm>
                  <a:off x="5485592" y="4896038"/>
                  <a:ext cx="342092" cy="3492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23" name="Oval 522">
                  <a:extLst>
                    <a:ext uri="{FF2B5EF4-FFF2-40B4-BE49-F238E27FC236}">
                      <a16:creationId xmlns:a16="http://schemas.microsoft.com/office/drawing/2014/main" id="{9907FC8A-4685-433C-B29F-8443B030D008}"/>
                    </a:ext>
                  </a:extLst>
                </p:cNvPr>
                <p:cNvSpPr/>
                <p:nvPr/>
              </p:nvSpPr>
              <p:spPr>
                <a:xfrm>
                  <a:off x="5956704" y="4896038"/>
                  <a:ext cx="342092" cy="3492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24" name="Oval 523">
                  <a:extLst>
                    <a:ext uri="{FF2B5EF4-FFF2-40B4-BE49-F238E27FC236}">
                      <a16:creationId xmlns:a16="http://schemas.microsoft.com/office/drawing/2014/main" id="{A9E4E871-F69C-4E0B-93F5-52CD67A406FE}"/>
                    </a:ext>
                  </a:extLst>
                </p:cNvPr>
                <p:cNvSpPr/>
                <p:nvPr/>
              </p:nvSpPr>
              <p:spPr>
                <a:xfrm>
                  <a:off x="6449452" y="4896038"/>
                  <a:ext cx="342092" cy="3492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06" name="Group 505">
                <a:extLst>
                  <a:ext uri="{FF2B5EF4-FFF2-40B4-BE49-F238E27FC236}">
                    <a16:creationId xmlns:a16="http://schemas.microsoft.com/office/drawing/2014/main" id="{2E3A994D-21EF-4F1D-9DBB-1FC7C873685C}"/>
                  </a:ext>
                </a:extLst>
              </p:cNvPr>
              <p:cNvGrpSpPr/>
              <p:nvPr/>
            </p:nvGrpSpPr>
            <p:grpSpPr>
              <a:xfrm>
                <a:off x="9275275" y="4961040"/>
                <a:ext cx="873707" cy="375652"/>
                <a:chOff x="5028342" y="4896038"/>
                <a:chExt cx="1763202" cy="349250"/>
              </a:xfrm>
            </p:grpSpPr>
            <p:sp>
              <p:nvSpPr>
                <p:cNvPr id="517" name="Oval 516">
                  <a:extLst>
                    <a:ext uri="{FF2B5EF4-FFF2-40B4-BE49-F238E27FC236}">
                      <a16:creationId xmlns:a16="http://schemas.microsoft.com/office/drawing/2014/main" id="{0C51A2BC-2E24-419C-B356-C6854915643A}"/>
                    </a:ext>
                  </a:extLst>
                </p:cNvPr>
                <p:cNvSpPr/>
                <p:nvPr/>
              </p:nvSpPr>
              <p:spPr>
                <a:xfrm>
                  <a:off x="5028342" y="4896038"/>
                  <a:ext cx="342092" cy="3492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18" name="Oval 517">
                  <a:extLst>
                    <a:ext uri="{FF2B5EF4-FFF2-40B4-BE49-F238E27FC236}">
                      <a16:creationId xmlns:a16="http://schemas.microsoft.com/office/drawing/2014/main" id="{E96E107A-0FF0-45B7-AB4F-8AD5E95E5279}"/>
                    </a:ext>
                  </a:extLst>
                </p:cNvPr>
                <p:cNvSpPr/>
                <p:nvPr/>
              </p:nvSpPr>
              <p:spPr>
                <a:xfrm>
                  <a:off x="5485592" y="4896038"/>
                  <a:ext cx="342092" cy="3492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19" name="Oval 518">
                  <a:extLst>
                    <a:ext uri="{FF2B5EF4-FFF2-40B4-BE49-F238E27FC236}">
                      <a16:creationId xmlns:a16="http://schemas.microsoft.com/office/drawing/2014/main" id="{33272679-3723-4641-BF6D-B1DD1863FB91}"/>
                    </a:ext>
                  </a:extLst>
                </p:cNvPr>
                <p:cNvSpPr/>
                <p:nvPr/>
              </p:nvSpPr>
              <p:spPr>
                <a:xfrm>
                  <a:off x="5956704" y="4896038"/>
                  <a:ext cx="342092" cy="3492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20" name="Oval 519">
                  <a:extLst>
                    <a:ext uri="{FF2B5EF4-FFF2-40B4-BE49-F238E27FC236}">
                      <a16:creationId xmlns:a16="http://schemas.microsoft.com/office/drawing/2014/main" id="{7D90BAB7-198A-4249-B8DB-B486F6164B27}"/>
                    </a:ext>
                  </a:extLst>
                </p:cNvPr>
                <p:cNvSpPr/>
                <p:nvPr/>
              </p:nvSpPr>
              <p:spPr>
                <a:xfrm>
                  <a:off x="6449452" y="4896038"/>
                  <a:ext cx="342092" cy="3492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07" name="Group 506">
                <a:extLst>
                  <a:ext uri="{FF2B5EF4-FFF2-40B4-BE49-F238E27FC236}">
                    <a16:creationId xmlns:a16="http://schemas.microsoft.com/office/drawing/2014/main" id="{BA7A7573-16B0-47D9-84E9-DB23C1B05F62}"/>
                  </a:ext>
                </a:extLst>
              </p:cNvPr>
              <p:cNvGrpSpPr/>
              <p:nvPr/>
            </p:nvGrpSpPr>
            <p:grpSpPr>
              <a:xfrm>
                <a:off x="8413720" y="5136387"/>
                <a:ext cx="873707" cy="375652"/>
                <a:chOff x="5028342" y="4896038"/>
                <a:chExt cx="1763202" cy="349250"/>
              </a:xfrm>
            </p:grpSpPr>
            <p:sp>
              <p:nvSpPr>
                <p:cNvPr id="513" name="Oval 512">
                  <a:extLst>
                    <a:ext uri="{FF2B5EF4-FFF2-40B4-BE49-F238E27FC236}">
                      <a16:creationId xmlns:a16="http://schemas.microsoft.com/office/drawing/2014/main" id="{1A9FAED1-5DD6-4C85-AB46-D6C75B6EAD84}"/>
                    </a:ext>
                  </a:extLst>
                </p:cNvPr>
                <p:cNvSpPr/>
                <p:nvPr/>
              </p:nvSpPr>
              <p:spPr>
                <a:xfrm>
                  <a:off x="5028342" y="4896038"/>
                  <a:ext cx="342092" cy="3492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14" name="Oval 513">
                  <a:extLst>
                    <a:ext uri="{FF2B5EF4-FFF2-40B4-BE49-F238E27FC236}">
                      <a16:creationId xmlns:a16="http://schemas.microsoft.com/office/drawing/2014/main" id="{C04D4807-EDCB-49A7-B75E-07542ABC6E75}"/>
                    </a:ext>
                  </a:extLst>
                </p:cNvPr>
                <p:cNvSpPr/>
                <p:nvPr/>
              </p:nvSpPr>
              <p:spPr>
                <a:xfrm>
                  <a:off x="5485592" y="4896038"/>
                  <a:ext cx="342092" cy="3492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15" name="Oval 514">
                  <a:extLst>
                    <a:ext uri="{FF2B5EF4-FFF2-40B4-BE49-F238E27FC236}">
                      <a16:creationId xmlns:a16="http://schemas.microsoft.com/office/drawing/2014/main" id="{882EC258-40A0-4590-89A3-7A357DF2E16C}"/>
                    </a:ext>
                  </a:extLst>
                </p:cNvPr>
                <p:cNvSpPr/>
                <p:nvPr/>
              </p:nvSpPr>
              <p:spPr>
                <a:xfrm>
                  <a:off x="5956704" y="4896038"/>
                  <a:ext cx="342092" cy="3492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16" name="Oval 515">
                  <a:extLst>
                    <a:ext uri="{FF2B5EF4-FFF2-40B4-BE49-F238E27FC236}">
                      <a16:creationId xmlns:a16="http://schemas.microsoft.com/office/drawing/2014/main" id="{320A8D1B-ECBA-4C89-ADF7-84AB9DB8C76F}"/>
                    </a:ext>
                  </a:extLst>
                </p:cNvPr>
                <p:cNvSpPr/>
                <p:nvPr/>
              </p:nvSpPr>
              <p:spPr>
                <a:xfrm>
                  <a:off x="6449452" y="4896038"/>
                  <a:ext cx="342092" cy="3492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08" name="Group 507">
                <a:extLst>
                  <a:ext uri="{FF2B5EF4-FFF2-40B4-BE49-F238E27FC236}">
                    <a16:creationId xmlns:a16="http://schemas.microsoft.com/office/drawing/2014/main" id="{B9B2F3DD-FB00-4C71-B381-831858EF8E43}"/>
                  </a:ext>
                </a:extLst>
              </p:cNvPr>
              <p:cNvGrpSpPr/>
              <p:nvPr/>
            </p:nvGrpSpPr>
            <p:grpSpPr>
              <a:xfrm>
                <a:off x="9404083" y="5136387"/>
                <a:ext cx="873707" cy="375652"/>
                <a:chOff x="5028342" y="4896038"/>
                <a:chExt cx="1763202" cy="349250"/>
              </a:xfrm>
            </p:grpSpPr>
            <p:sp>
              <p:nvSpPr>
                <p:cNvPr id="509" name="Oval 508">
                  <a:extLst>
                    <a:ext uri="{FF2B5EF4-FFF2-40B4-BE49-F238E27FC236}">
                      <a16:creationId xmlns:a16="http://schemas.microsoft.com/office/drawing/2014/main" id="{7949FBDC-AB41-4CDA-B2C4-4292BEE562B1}"/>
                    </a:ext>
                  </a:extLst>
                </p:cNvPr>
                <p:cNvSpPr/>
                <p:nvPr/>
              </p:nvSpPr>
              <p:spPr>
                <a:xfrm>
                  <a:off x="5028342" y="4896038"/>
                  <a:ext cx="342092" cy="3492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10" name="Oval 509">
                  <a:extLst>
                    <a:ext uri="{FF2B5EF4-FFF2-40B4-BE49-F238E27FC236}">
                      <a16:creationId xmlns:a16="http://schemas.microsoft.com/office/drawing/2014/main" id="{0E36A8BF-EF21-48AF-9CEE-D7B65B98240A}"/>
                    </a:ext>
                  </a:extLst>
                </p:cNvPr>
                <p:cNvSpPr/>
                <p:nvPr/>
              </p:nvSpPr>
              <p:spPr>
                <a:xfrm>
                  <a:off x="5485592" y="4896038"/>
                  <a:ext cx="342092" cy="3492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11" name="Oval 510">
                  <a:extLst>
                    <a:ext uri="{FF2B5EF4-FFF2-40B4-BE49-F238E27FC236}">
                      <a16:creationId xmlns:a16="http://schemas.microsoft.com/office/drawing/2014/main" id="{ACAB12B9-A7BA-4DB4-BE50-16C9DD7CA08B}"/>
                    </a:ext>
                  </a:extLst>
                </p:cNvPr>
                <p:cNvSpPr/>
                <p:nvPr/>
              </p:nvSpPr>
              <p:spPr>
                <a:xfrm>
                  <a:off x="5956704" y="4896038"/>
                  <a:ext cx="342092" cy="3492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12" name="Oval 511">
                  <a:extLst>
                    <a:ext uri="{FF2B5EF4-FFF2-40B4-BE49-F238E27FC236}">
                      <a16:creationId xmlns:a16="http://schemas.microsoft.com/office/drawing/2014/main" id="{03DFF29D-6E66-4973-9F70-17A1D228E312}"/>
                    </a:ext>
                  </a:extLst>
                </p:cNvPr>
                <p:cNvSpPr/>
                <p:nvPr/>
              </p:nvSpPr>
              <p:spPr>
                <a:xfrm>
                  <a:off x="6449452" y="4896038"/>
                  <a:ext cx="342092" cy="3492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66" name="Group 465">
              <a:extLst>
                <a:ext uri="{FF2B5EF4-FFF2-40B4-BE49-F238E27FC236}">
                  <a16:creationId xmlns:a16="http://schemas.microsoft.com/office/drawing/2014/main" id="{B599B63D-4143-453D-B04F-5D15D307C2D2}"/>
                </a:ext>
              </a:extLst>
            </p:cNvPr>
            <p:cNvGrpSpPr/>
            <p:nvPr/>
          </p:nvGrpSpPr>
          <p:grpSpPr>
            <a:xfrm>
              <a:off x="7650052" y="5218250"/>
              <a:ext cx="1617736" cy="313419"/>
              <a:chOff x="8156103" y="4785693"/>
              <a:chExt cx="2121687" cy="726346"/>
            </a:xfrm>
          </p:grpSpPr>
          <p:grpSp>
            <p:nvGrpSpPr>
              <p:cNvPr id="473" name="Group 472">
                <a:extLst>
                  <a:ext uri="{FF2B5EF4-FFF2-40B4-BE49-F238E27FC236}">
                    <a16:creationId xmlns:a16="http://schemas.microsoft.com/office/drawing/2014/main" id="{7154A0BD-788C-4226-BE11-6875FD6395C2}"/>
                  </a:ext>
                </a:extLst>
              </p:cNvPr>
              <p:cNvGrpSpPr/>
              <p:nvPr/>
            </p:nvGrpSpPr>
            <p:grpSpPr>
              <a:xfrm>
                <a:off x="8156103" y="4785693"/>
                <a:ext cx="873707" cy="375652"/>
                <a:chOff x="5028342" y="4896038"/>
                <a:chExt cx="1763202" cy="349250"/>
              </a:xfrm>
            </p:grpSpPr>
            <p:sp>
              <p:nvSpPr>
                <p:cNvPr id="499" name="Oval 498">
                  <a:extLst>
                    <a:ext uri="{FF2B5EF4-FFF2-40B4-BE49-F238E27FC236}">
                      <a16:creationId xmlns:a16="http://schemas.microsoft.com/office/drawing/2014/main" id="{7383B60A-F868-4608-8F4C-ACB3997FE790}"/>
                    </a:ext>
                  </a:extLst>
                </p:cNvPr>
                <p:cNvSpPr/>
                <p:nvPr/>
              </p:nvSpPr>
              <p:spPr>
                <a:xfrm>
                  <a:off x="5028342" y="4896038"/>
                  <a:ext cx="342092" cy="3492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00" name="Oval 499">
                  <a:extLst>
                    <a:ext uri="{FF2B5EF4-FFF2-40B4-BE49-F238E27FC236}">
                      <a16:creationId xmlns:a16="http://schemas.microsoft.com/office/drawing/2014/main" id="{5802EC59-E18A-48E4-8B05-207E9F1DC2C7}"/>
                    </a:ext>
                  </a:extLst>
                </p:cNvPr>
                <p:cNvSpPr/>
                <p:nvPr/>
              </p:nvSpPr>
              <p:spPr>
                <a:xfrm>
                  <a:off x="5485592" y="4896038"/>
                  <a:ext cx="342092" cy="3492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01" name="Oval 500">
                  <a:extLst>
                    <a:ext uri="{FF2B5EF4-FFF2-40B4-BE49-F238E27FC236}">
                      <a16:creationId xmlns:a16="http://schemas.microsoft.com/office/drawing/2014/main" id="{1DDAA1A9-14CF-485B-AB4B-D29E11E76CD4}"/>
                    </a:ext>
                  </a:extLst>
                </p:cNvPr>
                <p:cNvSpPr/>
                <p:nvPr/>
              </p:nvSpPr>
              <p:spPr>
                <a:xfrm>
                  <a:off x="5956704" y="4896038"/>
                  <a:ext cx="342092" cy="3492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02" name="Oval 501">
                  <a:extLst>
                    <a:ext uri="{FF2B5EF4-FFF2-40B4-BE49-F238E27FC236}">
                      <a16:creationId xmlns:a16="http://schemas.microsoft.com/office/drawing/2014/main" id="{BF30E2CA-2C60-4A1F-901C-C5140FD2C7BC}"/>
                    </a:ext>
                  </a:extLst>
                </p:cNvPr>
                <p:cNvSpPr/>
                <p:nvPr/>
              </p:nvSpPr>
              <p:spPr>
                <a:xfrm>
                  <a:off x="6449452" y="4896038"/>
                  <a:ext cx="342092" cy="3492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4" name="Group 473">
                <a:extLst>
                  <a:ext uri="{FF2B5EF4-FFF2-40B4-BE49-F238E27FC236}">
                    <a16:creationId xmlns:a16="http://schemas.microsoft.com/office/drawing/2014/main" id="{EBEA6F35-04F6-4070-B25A-00AA2C9A43AD}"/>
                  </a:ext>
                </a:extLst>
              </p:cNvPr>
              <p:cNvGrpSpPr/>
              <p:nvPr/>
            </p:nvGrpSpPr>
            <p:grpSpPr>
              <a:xfrm>
                <a:off x="9146466" y="4785693"/>
                <a:ext cx="873707" cy="375652"/>
                <a:chOff x="5028342" y="4896038"/>
                <a:chExt cx="1763202" cy="349250"/>
              </a:xfrm>
            </p:grpSpPr>
            <p:sp>
              <p:nvSpPr>
                <p:cNvPr id="495" name="Oval 494">
                  <a:extLst>
                    <a:ext uri="{FF2B5EF4-FFF2-40B4-BE49-F238E27FC236}">
                      <a16:creationId xmlns:a16="http://schemas.microsoft.com/office/drawing/2014/main" id="{C6A521C9-2863-48A2-9871-6E7D4258625D}"/>
                    </a:ext>
                  </a:extLst>
                </p:cNvPr>
                <p:cNvSpPr/>
                <p:nvPr/>
              </p:nvSpPr>
              <p:spPr>
                <a:xfrm>
                  <a:off x="5028342" y="4896038"/>
                  <a:ext cx="342092" cy="3492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96" name="Oval 495">
                  <a:extLst>
                    <a:ext uri="{FF2B5EF4-FFF2-40B4-BE49-F238E27FC236}">
                      <a16:creationId xmlns:a16="http://schemas.microsoft.com/office/drawing/2014/main" id="{ECE20DD8-43D9-4918-BBB0-E6CB53AAB656}"/>
                    </a:ext>
                  </a:extLst>
                </p:cNvPr>
                <p:cNvSpPr/>
                <p:nvPr/>
              </p:nvSpPr>
              <p:spPr>
                <a:xfrm>
                  <a:off x="5485592" y="4896038"/>
                  <a:ext cx="342092" cy="3492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97" name="Oval 496">
                  <a:extLst>
                    <a:ext uri="{FF2B5EF4-FFF2-40B4-BE49-F238E27FC236}">
                      <a16:creationId xmlns:a16="http://schemas.microsoft.com/office/drawing/2014/main" id="{47377547-BADD-470B-ACB6-2D13DB729DAC}"/>
                    </a:ext>
                  </a:extLst>
                </p:cNvPr>
                <p:cNvSpPr/>
                <p:nvPr/>
              </p:nvSpPr>
              <p:spPr>
                <a:xfrm>
                  <a:off x="5956704" y="4896038"/>
                  <a:ext cx="342092" cy="3492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98" name="Oval 497">
                  <a:extLst>
                    <a:ext uri="{FF2B5EF4-FFF2-40B4-BE49-F238E27FC236}">
                      <a16:creationId xmlns:a16="http://schemas.microsoft.com/office/drawing/2014/main" id="{4A9A9CDB-595D-4C59-BA45-34E3CEF4097E}"/>
                    </a:ext>
                  </a:extLst>
                </p:cNvPr>
                <p:cNvSpPr/>
                <p:nvPr/>
              </p:nvSpPr>
              <p:spPr>
                <a:xfrm>
                  <a:off x="6449452" y="4896038"/>
                  <a:ext cx="342092" cy="3492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5" name="Group 474">
                <a:extLst>
                  <a:ext uri="{FF2B5EF4-FFF2-40B4-BE49-F238E27FC236}">
                    <a16:creationId xmlns:a16="http://schemas.microsoft.com/office/drawing/2014/main" id="{C1642813-880E-4C62-B378-F9512D878D1C}"/>
                  </a:ext>
                </a:extLst>
              </p:cNvPr>
              <p:cNvGrpSpPr/>
              <p:nvPr/>
            </p:nvGrpSpPr>
            <p:grpSpPr>
              <a:xfrm>
                <a:off x="8284912" y="4961040"/>
                <a:ext cx="873707" cy="375652"/>
                <a:chOff x="5028342" y="4896038"/>
                <a:chExt cx="1763202" cy="349250"/>
              </a:xfrm>
            </p:grpSpPr>
            <p:sp>
              <p:nvSpPr>
                <p:cNvPr id="491" name="Oval 490">
                  <a:extLst>
                    <a:ext uri="{FF2B5EF4-FFF2-40B4-BE49-F238E27FC236}">
                      <a16:creationId xmlns:a16="http://schemas.microsoft.com/office/drawing/2014/main" id="{D483CDA5-B6BC-4C2A-90A9-3668FF9C40C4}"/>
                    </a:ext>
                  </a:extLst>
                </p:cNvPr>
                <p:cNvSpPr/>
                <p:nvPr/>
              </p:nvSpPr>
              <p:spPr>
                <a:xfrm>
                  <a:off x="5028342" y="4896038"/>
                  <a:ext cx="342092" cy="3492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92" name="Oval 491">
                  <a:extLst>
                    <a:ext uri="{FF2B5EF4-FFF2-40B4-BE49-F238E27FC236}">
                      <a16:creationId xmlns:a16="http://schemas.microsoft.com/office/drawing/2014/main" id="{75B4BA22-8470-4DC4-8EFE-F8F319C1FFAA}"/>
                    </a:ext>
                  </a:extLst>
                </p:cNvPr>
                <p:cNvSpPr/>
                <p:nvPr/>
              </p:nvSpPr>
              <p:spPr>
                <a:xfrm>
                  <a:off x="5485592" y="4896038"/>
                  <a:ext cx="342092" cy="3492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93" name="Oval 492">
                  <a:extLst>
                    <a:ext uri="{FF2B5EF4-FFF2-40B4-BE49-F238E27FC236}">
                      <a16:creationId xmlns:a16="http://schemas.microsoft.com/office/drawing/2014/main" id="{356407D6-06DA-4DBC-BFE3-C844C5B6BA35}"/>
                    </a:ext>
                  </a:extLst>
                </p:cNvPr>
                <p:cNvSpPr/>
                <p:nvPr/>
              </p:nvSpPr>
              <p:spPr>
                <a:xfrm>
                  <a:off x="5956704" y="4896038"/>
                  <a:ext cx="342092" cy="3492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94" name="Oval 493">
                  <a:extLst>
                    <a:ext uri="{FF2B5EF4-FFF2-40B4-BE49-F238E27FC236}">
                      <a16:creationId xmlns:a16="http://schemas.microsoft.com/office/drawing/2014/main" id="{C5D183EB-0DFD-4976-9184-38E3EB5F4C48}"/>
                    </a:ext>
                  </a:extLst>
                </p:cNvPr>
                <p:cNvSpPr/>
                <p:nvPr/>
              </p:nvSpPr>
              <p:spPr>
                <a:xfrm>
                  <a:off x="6449452" y="4896038"/>
                  <a:ext cx="342092" cy="3492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6" name="Group 475">
                <a:extLst>
                  <a:ext uri="{FF2B5EF4-FFF2-40B4-BE49-F238E27FC236}">
                    <a16:creationId xmlns:a16="http://schemas.microsoft.com/office/drawing/2014/main" id="{F8FA516C-ACBD-4430-A50B-69474CDFF187}"/>
                  </a:ext>
                </a:extLst>
              </p:cNvPr>
              <p:cNvGrpSpPr/>
              <p:nvPr/>
            </p:nvGrpSpPr>
            <p:grpSpPr>
              <a:xfrm>
                <a:off x="9275275" y="4961040"/>
                <a:ext cx="873707" cy="375652"/>
                <a:chOff x="5028342" y="4896038"/>
                <a:chExt cx="1763202" cy="349250"/>
              </a:xfrm>
            </p:grpSpPr>
            <p:sp>
              <p:nvSpPr>
                <p:cNvPr id="487" name="Oval 486">
                  <a:extLst>
                    <a:ext uri="{FF2B5EF4-FFF2-40B4-BE49-F238E27FC236}">
                      <a16:creationId xmlns:a16="http://schemas.microsoft.com/office/drawing/2014/main" id="{FA75422C-0C76-43ED-ABEB-FF13461F2D38}"/>
                    </a:ext>
                  </a:extLst>
                </p:cNvPr>
                <p:cNvSpPr/>
                <p:nvPr/>
              </p:nvSpPr>
              <p:spPr>
                <a:xfrm>
                  <a:off x="5028342" y="4896038"/>
                  <a:ext cx="342092" cy="3492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88" name="Oval 487">
                  <a:extLst>
                    <a:ext uri="{FF2B5EF4-FFF2-40B4-BE49-F238E27FC236}">
                      <a16:creationId xmlns:a16="http://schemas.microsoft.com/office/drawing/2014/main" id="{51CE330F-5ACD-40BB-A4FF-4CC1EE322C52}"/>
                    </a:ext>
                  </a:extLst>
                </p:cNvPr>
                <p:cNvSpPr/>
                <p:nvPr/>
              </p:nvSpPr>
              <p:spPr>
                <a:xfrm>
                  <a:off x="5485592" y="4896038"/>
                  <a:ext cx="342092" cy="3492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89" name="Oval 488">
                  <a:extLst>
                    <a:ext uri="{FF2B5EF4-FFF2-40B4-BE49-F238E27FC236}">
                      <a16:creationId xmlns:a16="http://schemas.microsoft.com/office/drawing/2014/main" id="{DAB87D89-0436-4B81-8A6A-909A49C69FB9}"/>
                    </a:ext>
                  </a:extLst>
                </p:cNvPr>
                <p:cNvSpPr/>
                <p:nvPr/>
              </p:nvSpPr>
              <p:spPr>
                <a:xfrm>
                  <a:off x="5956704" y="4896038"/>
                  <a:ext cx="342092" cy="3492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90" name="Oval 489">
                  <a:extLst>
                    <a:ext uri="{FF2B5EF4-FFF2-40B4-BE49-F238E27FC236}">
                      <a16:creationId xmlns:a16="http://schemas.microsoft.com/office/drawing/2014/main" id="{5A5D4659-D7FA-4502-B0AD-77099FB74022}"/>
                    </a:ext>
                  </a:extLst>
                </p:cNvPr>
                <p:cNvSpPr/>
                <p:nvPr/>
              </p:nvSpPr>
              <p:spPr>
                <a:xfrm>
                  <a:off x="6449452" y="4896038"/>
                  <a:ext cx="342092" cy="3492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7" name="Group 476">
                <a:extLst>
                  <a:ext uri="{FF2B5EF4-FFF2-40B4-BE49-F238E27FC236}">
                    <a16:creationId xmlns:a16="http://schemas.microsoft.com/office/drawing/2014/main" id="{0C597C7E-068C-42E7-91D5-C6194A40EF88}"/>
                  </a:ext>
                </a:extLst>
              </p:cNvPr>
              <p:cNvGrpSpPr/>
              <p:nvPr/>
            </p:nvGrpSpPr>
            <p:grpSpPr>
              <a:xfrm>
                <a:off x="8413720" y="5136387"/>
                <a:ext cx="873707" cy="375652"/>
                <a:chOff x="5028342" y="4896038"/>
                <a:chExt cx="1763202" cy="349250"/>
              </a:xfrm>
            </p:grpSpPr>
            <p:sp>
              <p:nvSpPr>
                <p:cNvPr id="483" name="Oval 482">
                  <a:extLst>
                    <a:ext uri="{FF2B5EF4-FFF2-40B4-BE49-F238E27FC236}">
                      <a16:creationId xmlns:a16="http://schemas.microsoft.com/office/drawing/2014/main" id="{D012F008-59F6-40DE-A5D4-31B9FF46023D}"/>
                    </a:ext>
                  </a:extLst>
                </p:cNvPr>
                <p:cNvSpPr/>
                <p:nvPr/>
              </p:nvSpPr>
              <p:spPr>
                <a:xfrm>
                  <a:off x="5028342" y="4896038"/>
                  <a:ext cx="342092" cy="3492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84" name="Oval 483">
                  <a:extLst>
                    <a:ext uri="{FF2B5EF4-FFF2-40B4-BE49-F238E27FC236}">
                      <a16:creationId xmlns:a16="http://schemas.microsoft.com/office/drawing/2014/main" id="{F923C6C4-D8B8-4A3A-9DD7-03800EB0975B}"/>
                    </a:ext>
                  </a:extLst>
                </p:cNvPr>
                <p:cNvSpPr/>
                <p:nvPr/>
              </p:nvSpPr>
              <p:spPr>
                <a:xfrm>
                  <a:off x="5485592" y="4896038"/>
                  <a:ext cx="342092" cy="3492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85" name="Oval 484">
                  <a:extLst>
                    <a:ext uri="{FF2B5EF4-FFF2-40B4-BE49-F238E27FC236}">
                      <a16:creationId xmlns:a16="http://schemas.microsoft.com/office/drawing/2014/main" id="{0C74FAA3-FDD4-45EB-BA39-C8B63B798BA2}"/>
                    </a:ext>
                  </a:extLst>
                </p:cNvPr>
                <p:cNvSpPr/>
                <p:nvPr/>
              </p:nvSpPr>
              <p:spPr>
                <a:xfrm>
                  <a:off x="5956704" y="4896038"/>
                  <a:ext cx="342092" cy="3492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86" name="Oval 485">
                  <a:extLst>
                    <a:ext uri="{FF2B5EF4-FFF2-40B4-BE49-F238E27FC236}">
                      <a16:creationId xmlns:a16="http://schemas.microsoft.com/office/drawing/2014/main" id="{708CCEFB-61D1-44BF-821A-8604FE9A11AA}"/>
                    </a:ext>
                  </a:extLst>
                </p:cNvPr>
                <p:cNvSpPr/>
                <p:nvPr/>
              </p:nvSpPr>
              <p:spPr>
                <a:xfrm>
                  <a:off x="6449452" y="4896038"/>
                  <a:ext cx="342092" cy="3492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8" name="Group 477">
                <a:extLst>
                  <a:ext uri="{FF2B5EF4-FFF2-40B4-BE49-F238E27FC236}">
                    <a16:creationId xmlns:a16="http://schemas.microsoft.com/office/drawing/2014/main" id="{B3D32EB6-A4FC-42CF-AED7-1FDCC4FD7107}"/>
                  </a:ext>
                </a:extLst>
              </p:cNvPr>
              <p:cNvGrpSpPr/>
              <p:nvPr/>
            </p:nvGrpSpPr>
            <p:grpSpPr>
              <a:xfrm>
                <a:off x="9404083" y="5136387"/>
                <a:ext cx="873707" cy="375652"/>
                <a:chOff x="5028342" y="4896038"/>
                <a:chExt cx="1763202" cy="349250"/>
              </a:xfrm>
            </p:grpSpPr>
            <p:sp>
              <p:nvSpPr>
                <p:cNvPr id="479" name="Oval 478">
                  <a:extLst>
                    <a:ext uri="{FF2B5EF4-FFF2-40B4-BE49-F238E27FC236}">
                      <a16:creationId xmlns:a16="http://schemas.microsoft.com/office/drawing/2014/main" id="{40F8B0AF-EF35-431A-A7BD-EA86A2FA5B33}"/>
                    </a:ext>
                  </a:extLst>
                </p:cNvPr>
                <p:cNvSpPr/>
                <p:nvPr/>
              </p:nvSpPr>
              <p:spPr>
                <a:xfrm>
                  <a:off x="5028342" y="4896038"/>
                  <a:ext cx="342092" cy="3492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80" name="Oval 479">
                  <a:extLst>
                    <a:ext uri="{FF2B5EF4-FFF2-40B4-BE49-F238E27FC236}">
                      <a16:creationId xmlns:a16="http://schemas.microsoft.com/office/drawing/2014/main" id="{7F9BAE64-6057-497B-BC80-D29020A048B7}"/>
                    </a:ext>
                  </a:extLst>
                </p:cNvPr>
                <p:cNvSpPr/>
                <p:nvPr/>
              </p:nvSpPr>
              <p:spPr>
                <a:xfrm>
                  <a:off x="5485592" y="4896038"/>
                  <a:ext cx="342092" cy="3492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81" name="Oval 480">
                  <a:extLst>
                    <a:ext uri="{FF2B5EF4-FFF2-40B4-BE49-F238E27FC236}">
                      <a16:creationId xmlns:a16="http://schemas.microsoft.com/office/drawing/2014/main" id="{05151140-A0D3-4509-9D66-ADFEEF74C279}"/>
                    </a:ext>
                  </a:extLst>
                </p:cNvPr>
                <p:cNvSpPr/>
                <p:nvPr/>
              </p:nvSpPr>
              <p:spPr>
                <a:xfrm>
                  <a:off x="5956704" y="4896038"/>
                  <a:ext cx="342092" cy="3492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82" name="Oval 481">
                  <a:extLst>
                    <a:ext uri="{FF2B5EF4-FFF2-40B4-BE49-F238E27FC236}">
                      <a16:creationId xmlns:a16="http://schemas.microsoft.com/office/drawing/2014/main" id="{94AFA339-804B-43D7-9D26-C96B02D1B8CE}"/>
                    </a:ext>
                  </a:extLst>
                </p:cNvPr>
                <p:cNvSpPr/>
                <p:nvPr/>
              </p:nvSpPr>
              <p:spPr>
                <a:xfrm>
                  <a:off x="6449452" y="4896038"/>
                  <a:ext cx="342092" cy="3492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67" name="Group 466">
              <a:extLst>
                <a:ext uri="{FF2B5EF4-FFF2-40B4-BE49-F238E27FC236}">
                  <a16:creationId xmlns:a16="http://schemas.microsoft.com/office/drawing/2014/main" id="{813CC632-62D0-45F9-B4F1-BA861D95C3CB}"/>
                </a:ext>
              </a:extLst>
            </p:cNvPr>
            <p:cNvGrpSpPr/>
            <p:nvPr/>
          </p:nvGrpSpPr>
          <p:grpSpPr>
            <a:xfrm>
              <a:off x="9632960" y="2910926"/>
              <a:ext cx="586377" cy="2229515"/>
              <a:chOff x="-1921382" y="5836143"/>
              <a:chExt cx="2169353" cy="287211"/>
            </a:xfrm>
          </p:grpSpPr>
          <p:cxnSp>
            <p:nvCxnSpPr>
              <p:cNvPr id="469" name="Straight Arrow Connector 468">
                <a:extLst>
                  <a:ext uri="{FF2B5EF4-FFF2-40B4-BE49-F238E27FC236}">
                    <a16:creationId xmlns:a16="http://schemas.microsoft.com/office/drawing/2014/main" id="{7194373C-CDBC-427F-91C8-A8D7E6695970}"/>
                  </a:ext>
                </a:extLst>
              </p:cNvPr>
              <p:cNvCxnSpPr/>
              <p:nvPr/>
            </p:nvCxnSpPr>
            <p:spPr>
              <a:xfrm>
                <a:off x="247971" y="5836143"/>
                <a:ext cx="0" cy="287209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85000"/>
                    <a:lumOff val="1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470" name="Straight Arrow Connector 469">
                <a:extLst>
                  <a:ext uri="{FF2B5EF4-FFF2-40B4-BE49-F238E27FC236}">
                    <a16:creationId xmlns:a16="http://schemas.microsoft.com/office/drawing/2014/main" id="{4CCFEE9C-1108-4326-A07B-BDD1D968D0AE}"/>
                  </a:ext>
                </a:extLst>
              </p:cNvPr>
              <p:cNvCxnSpPr/>
              <p:nvPr/>
            </p:nvCxnSpPr>
            <p:spPr>
              <a:xfrm>
                <a:off x="-475139" y="5836144"/>
                <a:ext cx="0" cy="287209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85000"/>
                    <a:lumOff val="1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471" name="Straight Arrow Connector 470">
                <a:extLst>
                  <a:ext uri="{FF2B5EF4-FFF2-40B4-BE49-F238E27FC236}">
                    <a16:creationId xmlns:a16="http://schemas.microsoft.com/office/drawing/2014/main" id="{98CEB290-B044-4B57-BA43-3847EE9CA5B4}"/>
                  </a:ext>
                </a:extLst>
              </p:cNvPr>
              <p:cNvCxnSpPr/>
              <p:nvPr/>
            </p:nvCxnSpPr>
            <p:spPr>
              <a:xfrm>
                <a:off x="-1198261" y="5836144"/>
                <a:ext cx="0" cy="287209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85000"/>
                    <a:lumOff val="1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472" name="Straight Arrow Connector 471">
                <a:extLst>
                  <a:ext uri="{FF2B5EF4-FFF2-40B4-BE49-F238E27FC236}">
                    <a16:creationId xmlns:a16="http://schemas.microsoft.com/office/drawing/2014/main" id="{93F8B60B-D17B-4D13-A765-A4FE9F8D5839}"/>
                  </a:ext>
                </a:extLst>
              </p:cNvPr>
              <p:cNvCxnSpPr/>
              <p:nvPr/>
            </p:nvCxnSpPr>
            <p:spPr>
              <a:xfrm>
                <a:off x="-1921382" y="5836145"/>
                <a:ext cx="0" cy="287209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85000"/>
                    <a:lumOff val="15000"/>
                  </a:sysClr>
                </a:solidFill>
                <a:prstDash val="solid"/>
                <a:tailEnd type="triangle"/>
              </a:ln>
              <a:effectLst/>
            </p:spPr>
          </p:cxnSp>
        </p:grpSp>
        <p:sp>
          <p:nvSpPr>
            <p:cNvPr id="468" name="Rectangle 467">
              <a:extLst>
                <a:ext uri="{FF2B5EF4-FFF2-40B4-BE49-F238E27FC236}">
                  <a16:creationId xmlns:a16="http://schemas.microsoft.com/office/drawing/2014/main" id="{A3DAE646-7461-4AED-8611-2FD8195DF072}"/>
                </a:ext>
              </a:extLst>
            </p:cNvPr>
            <p:cNvSpPr/>
            <p:nvPr/>
          </p:nvSpPr>
          <p:spPr>
            <a:xfrm>
              <a:off x="7920581" y="2474522"/>
              <a:ext cx="2490315" cy="844744"/>
            </a:xfrm>
            <a:prstGeom prst="rect">
              <a:avLst/>
            </a:prstGeom>
            <a:solidFill>
              <a:sysClr val="windowText" lastClr="000000">
                <a:lumMod val="85000"/>
                <a:lumOff val="15000"/>
              </a:sys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Control Processor</a:t>
              </a:r>
            </a:p>
          </p:txBody>
        </p:sp>
      </p:grpSp>
      <p:sp>
        <p:nvSpPr>
          <p:cNvPr id="541" name="Rectangle 540">
            <a:extLst>
              <a:ext uri="{FF2B5EF4-FFF2-40B4-BE49-F238E27FC236}">
                <a16:creationId xmlns:a16="http://schemas.microsoft.com/office/drawing/2014/main" id="{15B0537B-FA00-4AE6-B9CF-1394B952D6EA}"/>
              </a:ext>
            </a:extLst>
          </p:cNvPr>
          <p:cNvSpPr/>
          <p:nvPr/>
        </p:nvSpPr>
        <p:spPr>
          <a:xfrm>
            <a:off x="4883843" y="3218265"/>
            <a:ext cx="2848788" cy="833682"/>
          </a:xfrm>
          <a:prstGeom prst="rect">
            <a:avLst/>
          </a:prstGeom>
          <a:solidFill>
            <a:srgbClr val="9BBB59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Superconducting  wires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Low Leakage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42" name="TextBox 541">
            <a:extLst>
              <a:ext uri="{FF2B5EF4-FFF2-40B4-BE49-F238E27FC236}">
                <a16:creationId xmlns:a16="http://schemas.microsoft.com/office/drawing/2014/main" id="{A0D7FDBC-4B2A-42B1-85E7-F546BA209037}"/>
              </a:ext>
            </a:extLst>
          </p:cNvPr>
          <p:cNvSpPr txBox="1"/>
          <p:nvPr/>
        </p:nvSpPr>
        <p:spPr>
          <a:xfrm>
            <a:off x="7452860" y="1994927"/>
            <a:ext cx="513282" cy="400110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1F497D">
                <a:lumMod val="60000"/>
                <a:lumOff val="40000"/>
              </a:srgbClr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4K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543" name="Group 542">
            <a:extLst>
              <a:ext uri="{FF2B5EF4-FFF2-40B4-BE49-F238E27FC236}">
                <a16:creationId xmlns:a16="http://schemas.microsoft.com/office/drawing/2014/main" id="{2E966BBD-C0D9-4D5D-9D11-881ECD27AE4E}"/>
              </a:ext>
            </a:extLst>
          </p:cNvPr>
          <p:cNvGrpSpPr/>
          <p:nvPr/>
        </p:nvGrpSpPr>
        <p:grpSpPr>
          <a:xfrm>
            <a:off x="9182510" y="1402005"/>
            <a:ext cx="2720086" cy="4103459"/>
            <a:chOff x="9182510" y="1402005"/>
            <a:chExt cx="2720086" cy="4103459"/>
          </a:xfrm>
        </p:grpSpPr>
        <p:pic>
          <p:nvPicPr>
            <p:cNvPr id="544" name="Picture 543">
              <a:extLst>
                <a:ext uri="{FF2B5EF4-FFF2-40B4-BE49-F238E27FC236}">
                  <a16:creationId xmlns:a16="http://schemas.microsoft.com/office/drawing/2014/main" id="{D2B75AC5-913B-40BB-9051-6F7C9A936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85078" y="1402005"/>
              <a:ext cx="917518" cy="637625"/>
            </a:xfrm>
            <a:prstGeom prst="rect">
              <a:avLst/>
            </a:prstGeom>
          </p:spPr>
        </p:pic>
        <p:sp>
          <p:nvSpPr>
            <p:cNvPr id="545" name="Rectangle 544">
              <a:extLst>
                <a:ext uri="{FF2B5EF4-FFF2-40B4-BE49-F238E27FC236}">
                  <a16:creationId xmlns:a16="http://schemas.microsoft.com/office/drawing/2014/main" id="{106706CF-4C0F-4AC4-849A-0B41A03ADBBD}"/>
                </a:ext>
              </a:extLst>
            </p:cNvPr>
            <p:cNvSpPr/>
            <p:nvPr/>
          </p:nvSpPr>
          <p:spPr>
            <a:xfrm>
              <a:off x="9719520" y="5136132"/>
              <a:ext cx="13260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(- 459.6 F) </a:t>
              </a:r>
            </a:p>
          </p:txBody>
        </p:sp>
        <p:grpSp>
          <p:nvGrpSpPr>
            <p:cNvPr id="546" name="Group 545">
              <a:extLst>
                <a:ext uri="{FF2B5EF4-FFF2-40B4-BE49-F238E27FC236}">
                  <a16:creationId xmlns:a16="http://schemas.microsoft.com/office/drawing/2014/main" id="{BC8C6572-5B4E-4A44-B216-BFD2B0DD159F}"/>
                </a:ext>
              </a:extLst>
            </p:cNvPr>
            <p:cNvGrpSpPr/>
            <p:nvPr/>
          </p:nvGrpSpPr>
          <p:grpSpPr>
            <a:xfrm>
              <a:off x="9182510" y="2095548"/>
              <a:ext cx="2381975" cy="3045411"/>
              <a:chOff x="4875563" y="1783783"/>
              <a:chExt cx="2677446" cy="3450345"/>
            </a:xfrm>
          </p:grpSpPr>
          <p:pic>
            <p:nvPicPr>
              <p:cNvPr id="547" name="Picture 546">
                <a:extLst>
                  <a:ext uri="{FF2B5EF4-FFF2-40B4-BE49-F238E27FC236}">
                    <a16:creationId xmlns:a16="http://schemas.microsoft.com/office/drawing/2014/main" id="{6BAC69D4-84CD-4F87-BAFB-D5A2F03E36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75563" y="1783783"/>
                <a:ext cx="2510014" cy="3450345"/>
              </a:xfrm>
              <a:prstGeom prst="rect">
                <a:avLst/>
              </a:prstGeom>
            </p:spPr>
          </p:pic>
          <p:sp>
            <p:nvSpPr>
              <p:cNvPr id="548" name="TextBox 547">
                <a:extLst>
                  <a:ext uri="{FF2B5EF4-FFF2-40B4-BE49-F238E27FC236}">
                    <a16:creationId xmlns:a16="http://schemas.microsoft.com/office/drawing/2014/main" id="{182B01E1-8262-4365-8060-8DAA87152A6E}"/>
                  </a:ext>
                </a:extLst>
              </p:cNvPr>
              <p:cNvSpPr txBox="1"/>
              <p:nvPr/>
            </p:nvSpPr>
            <p:spPr>
              <a:xfrm>
                <a:off x="6945149" y="2214209"/>
                <a:ext cx="607860" cy="369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77K</a:t>
                </a:r>
              </a:p>
            </p:txBody>
          </p:sp>
          <p:sp>
            <p:nvSpPr>
              <p:cNvPr id="549" name="TextBox 548">
                <a:extLst>
                  <a:ext uri="{FF2B5EF4-FFF2-40B4-BE49-F238E27FC236}">
                    <a16:creationId xmlns:a16="http://schemas.microsoft.com/office/drawing/2014/main" id="{8B0F4EEC-6A26-47AF-8B67-5DF136742FC1}"/>
                  </a:ext>
                </a:extLst>
              </p:cNvPr>
              <p:cNvSpPr txBox="1"/>
              <p:nvPr/>
            </p:nvSpPr>
            <p:spPr>
              <a:xfrm>
                <a:off x="6901730" y="3163654"/>
                <a:ext cx="4796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4K</a:t>
                </a:r>
              </a:p>
            </p:txBody>
          </p:sp>
          <p:sp>
            <p:nvSpPr>
              <p:cNvPr id="550" name="TextBox 549">
                <a:extLst>
                  <a:ext uri="{FF2B5EF4-FFF2-40B4-BE49-F238E27FC236}">
                    <a16:creationId xmlns:a16="http://schemas.microsoft.com/office/drawing/2014/main" id="{35668990-6BFF-4147-B3C4-24AC998DBD42}"/>
                  </a:ext>
                </a:extLst>
              </p:cNvPr>
              <p:cNvSpPr txBox="1"/>
              <p:nvPr/>
            </p:nvSpPr>
            <p:spPr>
              <a:xfrm>
                <a:off x="6579964" y="4766389"/>
                <a:ext cx="8771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20 </a:t>
                </a:r>
                <a:r>
                  <a:rPr kumimoji="0" lang="en-US" sz="1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mK</a:t>
                </a: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1" name="TextBox 550">
                <a:extLst>
                  <a:ext uri="{FF2B5EF4-FFF2-40B4-BE49-F238E27FC236}">
                    <a16:creationId xmlns:a16="http://schemas.microsoft.com/office/drawing/2014/main" id="{192F98BC-5976-43C1-8042-E6194D2EBFB4}"/>
                  </a:ext>
                </a:extLst>
              </p:cNvPr>
              <p:cNvSpPr txBox="1"/>
              <p:nvPr/>
            </p:nvSpPr>
            <p:spPr>
              <a:xfrm>
                <a:off x="6656148" y="4049779"/>
                <a:ext cx="755334" cy="4184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0.1K</a:t>
                </a:r>
              </a:p>
            </p:txBody>
          </p:sp>
        </p:grpSp>
      </p:grpSp>
      <p:sp>
        <p:nvSpPr>
          <p:cNvPr id="552" name="TextBox 551">
            <a:extLst>
              <a:ext uri="{FF2B5EF4-FFF2-40B4-BE49-F238E27FC236}">
                <a16:creationId xmlns:a16="http://schemas.microsoft.com/office/drawing/2014/main" id="{5C06B766-7A6F-4525-8494-141269B87DD4}"/>
              </a:ext>
            </a:extLst>
          </p:cNvPr>
          <p:cNvSpPr txBox="1"/>
          <p:nvPr/>
        </p:nvSpPr>
        <p:spPr>
          <a:xfrm>
            <a:off x="10134183" y="248006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?</a:t>
            </a:r>
          </a:p>
        </p:txBody>
      </p:sp>
      <p:sp>
        <p:nvSpPr>
          <p:cNvPr id="553" name="TextBox 552">
            <a:extLst>
              <a:ext uri="{FF2B5EF4-FFF2-40B4-BE49-F238E27FC236}">
                <a16:creationId xmlns:a16="http://schemas.microsoft.com/office/drawing/2014/main" id="{8AFD38FA-C005-4536-9106-59C15FCB6A1C}"/>
              </a:ext>
            </a:extLst>
          </p:cNvPr>
          <p:cNvSpPr txBox="1"/>
          <p:nvPr/>
        </p:nvSpPr>
        <p:spPr>
          <a:xfrm>
            <a:off x="10142567" y="333518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37904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41" grpId="0" animBg="1"/>
      <p:bldP spid="5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: Rounded Corners 138"/>
          <p:cNvSpPr/>
          <p:nvPr/>
        </p:nvSpPr>
        <p:spPr>
          <a:xfrm>
            <a:off x="0" y="6295960"/>
            <a:ext cx="12192000" cy="548640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Quantum Computers can enable solutions to important problems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FF3F14A2-0EDC-4F41-B72B-C300ECDA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057" y="58780"/>
            <a:ext cx="9532295" cy="1143000"/>
          </a:xfrm>
        </p:spPr>
        <p:txBody>
          <a:bodyPr>
            <a:normAutofit/>
          </a:bodyPr>
          <a:lstStyle/>
          <a:p>
            <a:r>
              <a:rPr lang="en-US" sz="4000" b="1" dirty="0"/>
              <a:t>Potential of Quantum Computers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A23BE3F2-7BCA-4115-94C1-0FA6A7AB1A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AE2DB5-4517-4C79-AADE-245F3E00587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A7B05B3-EA62-43B5-B660-F3F2DE433577}"/>
              </a:ext>
            </a:extLst>
          </p:cNvPr>
          <p:cNvGrpSpPr/>
          <p:nvPr/>
        </p:nvGrpSpPr>
        <p:grpSpPr>
          <a:xfrm>
            <a:off x="7590961" y="2212556"/>
            <a:ext cx="4292523" cy="3507548"/>
            <a:chOff x="-444217" y="1243993"/>
            <a:chExt cx="4292523" cy="3507548"/>
          </a:xfrm>
        </p:grpSpPr>
        <p:sp>
          <p:nvSpPr>
            <p:cNvPr id="3" name="AutoShape 2" descr="Image result for IBM"/>
            <p:cNvSpPr>
              <a:spLocks noChangeAspect="1" noChangeArrowheads="1"/>
            </p:cNvSpPr>
            <p:nvPr/>
          </p:nvSpPr>
          <p:spPr bwMode="auto">
            <a:xfrm>
              <a:off x="1150465" y="3290563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" name="AutoShape 4" descr="Image result for IBM"/>
            <p:cNvSpPr>
              <a:spLocks noChangeAspect="1" noChangeArrowheads="1"/>
            </p:cNvSpPr>
            <p:nvPr/>
          </p:nvSpPr>
          <p:spPr bwMode="auto">
            <a:xfrm>
              <a:off x="1302865" y="3442963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AutoShape 22" descr="Image result for MIT Lincoln Labs"/>
            <p:cNvSpPr>
              <a:spLocks noChangeAspect="1" noChangeArrowheads="1"/>
            </p:cNvSpPr>
            <p:nvPr/>
          </p:nvSpPr>
          <p:spPr bwMode="auto">
            <a:xfrm>
              <a:off x="1455265" y="3595363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6E8126-2D73-473A-8CE0-1645DF8325F8}"/>
                </a:ext>
              </a:extLst>
            </p:cNvPr>
            <p:cNvSpPr txBox="1"/>
            <p:nvPr/>
          </p:nvSpPr>
          <p:spPr>
            <a:xfrm>
              <a:off x="2831005" y="3089429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E1882D8-2A79-405B-A367-494558830811}"/>
                </a:ext>
              </a:extLst>
            </p:cNvPr>
            <p:cNvGrpSpPr/>
            <p:nvPr/>
          </p:nvGrpSpPr>
          <p:grpSpPr>
            <a:xfrm>
              <a:off x="-444217" y="1243993"/>
              <a:ext cx="4292523" cy="3507548"/>
              <a:chOff x="7009725" y="1855637"/>
              <a:chExt cx="4292523" cy="3507548"/>
            </a:xfrm>
          </p:grpSpPr>
          <p:sp>
            <p:nvSpPr>
              <p:cNvPr id="46" name="Arc 45">
                <a:extLst>
                  <a:ext uri="{FF2B5EF4-FFF2-40B4-BE49-F238E27FC236}">
                    <a16:creationId xmlns:a16="http://schemas.microsoft.com/office/drawing/2014/main" id="{E9C6C682-146D-4DF5-8551-D6851165512C}"/>
                  </a:ext>
                </a:extLst>
              </p:cNvPr>
              <p:cNvSpPr/>
              <p:nvPr/>
            </p:nvSpPr>
            <p:spPr>
              <a:xfrm rot="5759252">
                <a:off x="6695175" y="2170187"/>
                <a:ext cx="2969022" cy="2339921"/>
              </a:xfrm>
              <a:prstGeom prst="arc">
                <a:avLst>
                  <a:gd name="adj1" fmla="val 15217379"/>
                  <a:gd name="adj2" fmla="val 21408324"/>
                </a:avLst>
              </a:prstGeom>
              <a:ln w="57150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E0E86E1C-0709-456C-B45A-6586D5B05156}"/>
                  </a:ext>
                </a:extLst>
              </p:cNvPr>
              <p:cNvGrpSpPr/>
              <p:nvPr/>
            </p:nvGrpSpPr>
            <p:grpSpPr>
              <a:xfrm>
                <a:off x="7063596" y="2003962"/>
                <a:ext cx="4238652" cy="3359223"/>
                <a:chOff x="7089786" y="2020875"/>
                <a:chExt cx="3845976" cy="3249970"/>
              </a:xfrm>
            </p:grpSpPr>
            <p:cxnSp>
              <p:nvCxnSpPr>
                <p:cNvPr id="48" name="Straight Arrow Connector 47">
                  <a:extLst>
                    <a:ext uri="{FF2B5EF4-FFF2-40B4-BE49-F238E27FC236}">
                      <a16:creationId xmlns:a16="http://schemas.microsoft.com/office/drawing/2014/main" id="{1AED036C-D7D3-4CED-B0F8-974635EEFA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024570" y="2020875"/>
                  <a:ext cx="0" cy="2749370"/>
                </a:xfrm>
                <a:prstGeom prst="straightConnector1">
                  <a:avLst/>
                </a:prstGeom>
                <a:ln w="57150"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A9F29527-AF66-4E9C-8542-9EB901657521}"/>
                    </a:ext>
                  </a:extLst>
                </p:cNvPr>
                <p:cNvSpPr txBox="1"/>
                <p:nvPr/>
              </p:nvSpPr>
              <p:spPr>
                <a:xfrm rot="16200000">
                  <a:off x="6637578" y="3343277"/>
                  <a:ext cx="229005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Execution Time</a:t>
                  </a: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70EDCA3-591C-4247-B916-60D9C2BDEA44}"/>
                    </a:ext>
                  </a:extLst>
                </p:cNvPr>
                <p:cNvSpPr txBox="1"/>
                <p:nvPr/>
              </p:nvSpPr>
              <p:spPr>
                <a:xfrm>
                  <a:off x="9453646" y="2713461"/>
                  <a:ext cx="1066239" cy="565756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Classical Computer</a:t>
                  </a:r>
                </a:p>
              </p:txBody>
            </p:sp>
            <p:sp>
              <p:nvSpPr>
                <p:cNvPr id="51" name="Arc 50">
                  <a:extLst>
                    <a:ext uri="{FF2B5EF4-FFF2-40B4-BE49-F238E27FC236}">
                      <a16:creationId xmlns:a16="http://schemas.microsoft.com/office/drawing/2014/main" id="{AAB24027-8C9B-4BFB-AC38-830AD0C3D9B0}"/>
                    </a:ext>
                  </a:extLst>
                </p:cNvPr>
                <p:cNvSpPr/>
                <p:nvPr/>
              </p:nvSpPr>
              <p:spPr>
                <a:xfrm rot="10128160">
                  <a:off x="7089786" y="4416907"/>
                  <a:ext cx="2715686" cy="278398"/>
                </a:xfrm>
                <a:prstGeom prst="arc">
                  <a:avLst>
                    <a:gd name="adj1" fmla="val 11302496"/>
                    <a:gd name="adj2" fmla="val 20216086"/>
                  </a:avLst>
                </a:prstGeom>
                <a:ln w="57150">
                  <a:solidFill>
                    <a:srgbClr val="6699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60486553-CC41-4595-A253-60B3B61793AB}"/>
                    </a:ext>
                  </a:extLst>
                </p:cNvPr>
                <p:cNvGrpSpPr/>
                <p:nvPr/>
              </p:nvGrpSpPr>
              <p:grpSpPr>
                <a:xfrm>
                  <a:off x="8024569" y="4715382"/>
                  <a:ext cx="2911193" cy="555463"/>
                  <a:chOff x="7543799" y="3547783"/>
                  <a:chExt cx="4424082" cy="555463"/>
                </a:xfrm>
              </p:grpSpPr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1BFDE9B9-8580-4EE8-A99D-EAAAB9C5F105}"/>
                      </a:ext>
                    </a:extLst>
                  </p:cNvPr>
                  <p:cNvSpPr txBox="1"/>
                  <p:nvPr/>
                </p:nvSpPr>
                <p:spPr>
                  <a:xfrm>
                    <a:off x="8458174" y="3641581"/>
                    <a:ext cx="2016899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rPr>
                      <a:t>Problem Size</a:t>
                    </a:r>
                  </a:p>
                </p:txBody>
              </p:sp>
              <p:cxnSp>
                <p:nvCxnSpPr>
                  <p:cNvPr id="55" name="Straight Arrow Connector 54">
                    <a:extLst>
                      <a:ext uri="{FF2B5EF4-FFF2-40B4-BE49-F238E27FC236}">
                        <a16:creationId xmlns:a16="http://schemas.microsoft.com/office/drawing/2014/main" id="{B033B086-E4A2-41FC-87D5-A8A4618A786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543799" y="3547783"/>
                    <a:ext cx="4424082" cy="33617"/>
                  </a:xfrm>
                  <a:prstGeom prst="straightConnector1">
                    <a:avLst/>
                  </a:prstGeom>
                  <a:ln w="57150">
                    <a:tailEnd type="triangle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B28B97AF-4EFE-4587-AE7C-0605205080A5}"/>
                    </a:ext>
                  </a:extLst>
                </p:cNvPr>
                <p:cNvSpPr txBox="1"/>
                <p:nvPr/>
              </p:nvSpPr>
              <p:spPr>
                <a:xfrm>
                  <a:off x="9453646" y="3952084"/>
                  <a:ext cx="1048729" cy="565756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Quantum </a:t>
                  </a: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Computer</a:t>
                  </a:r>
                </a:p>
              </p:txBody>
            </p:sp>
          </p:grp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6B2262D-FBAB-4740-B489-D05BBB8FA6FB}"/>
                </a:ext>
              </a:extLst>
            </p:cNvPr>
            <p:cNvSpPr txBox="1"/>
            <p:nvPr/>
          </p:nvSpPr>
          <p:spPr>
            <a:xfrm>
              <a:off x="2608223" y="3340772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E6C49D7-7386-4A8A-ACBC-EF1EE0B997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2861" y="2587936"/>
              <a:ext cx="1567624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8DBCDF7-F522-442D-8D6C-E9042ECF91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4632" y="3981047"/>
              <a:ext cx="1605853" cy="2387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42DBE1E2-45B9-48E3-A5CF-F750A6010DB1}"/>
              </a:ext>
            </a:extLst>
          </p:cNvPr>
          <p:cNvSpPr txBox="1"/>
          <p:nvPr/>
        </p:nvSpPr>
        <p:spPr>
          <a:xfrm>
            <a:off x="3740930" y="4069790"/>
            <a:ext cx="1672395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Quantum Simulations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99B523B-4299-48D3-A3FB-BE99B372384D}"/>
              </a:ext>
            </a:extLst>
          </p:cNvPr>
          <p:cNvSpPr txBox="1"/>
          <p:nvPr/>
        </p:nvSpPr>
        <p:spPr>
          <a:xfrm>
            <a:off x="1839507" y="4069790"/>
            <a:ext cx="1687985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Optimization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Problems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F9EB2C8-DB21-4657-922E-6F9BEB1D3065}"/>
              </a:ext>
            </a:extLst>
          </p:cNvPr>
          <p:cNvGrpSpPr/>
          <p:nvPr/>
        </p:nvGrpSpPr>
        <p:grpSpPr>
          <a:xfrm>
            <a:off x="234009" y="2051806"/>
            <a:ext cx="6768855" cy="2329841"/>
            <a:chOff x="5185071" y="1327756"/>
            <a:chExt cx="6768855" cy="232984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C93709E-D5A8-40E5-8EB1-ECAFB13BD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85071" y="2351092"/>
              <a:ext cx="1366230" cy="1306505"/>
            </a:xfrm>
            <a:prstGeom prst="rect">
              <a:avLst/>
            </a:prstGeom>
          </p:spPr>
        </p:pic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827986D5-DB39-4140-844E-9957DFD298A6}"/>
                </a:ext>
              </a:extLst>
            </p:cNvPr>
            <p:cNvGrpSpPr/>
            <p:nvPr/>
          </p:nvGrpSpPr>
          <p:grpSpPr>
            <a:xfrm>
              <a:off x="5254889" y="1327756"/>
              <a:ext cx="6699037" cy="2316732"/>
              <a:chOff x="5291087" y="1328244"/>
              <a:chExt cx="7020622" cy="2439627"/>
            </a:xfrm>
          </p:grpSpPr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2F3D7F0E-6584-4820-9C79-2BCADEA7B6FD}"/>
                  </a:ext>
                </a:extLst>
              </p:cNvPr>
              <p:cNvGrpSpPr/>
              <p:nvPr/>
            </p:nvGrpSpPr>
            <p:grpSpPr>
              <a:xfrm>
                <a:off x="10776088" y="1983503"/>
                <a:ext cx="1535621" cy="1784368"/>
                <a:chOff x="10776088" y="1983503"/>
                <a:chExt cx="1535621" cy="1784368"/>
              </a:xfrm>
            </p:grpSpPr>
            <p:pic>
              <p:nvPicPr>
                <p:cNvPr id="91" name="Picture 90">
                  <a:extLst>
                    <a:ext uri="{FF2B5EF4-FFF2-40B4-BE49-F238E27FC236}">
                      <a16:creationId xmlns:a16="http://schemas.microsoft.com/office/drawing/2014/main" id="{D95DA3AF-E9CC-4E2C-ACBB-1140C85F3B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776088" y="2419668"/>
                  <a:ext cx="1535621" cy="1348203"/>
                </a:xfrm>
                <a:prstGeom prst="rect">
                  <a:avLst/>
                </a:prstGeom>
              </p:spPr>
            </p:pic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3D6A3D78-42C7-47E8-B146-536BC3D80927}"/>
                    </a:ext>
                  </a:extLst>
                </p:cNvPr>
                <p:cNvSpPr txBox="1"/>
                <p:nvPr/>
              </p:nvSpPr>
              <p:spPr>
                <a:xfrm>
                  <a:off x="11061875" y="1983503"/>
                  <a:ext cx="833884" cy="3385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Energy</a:t>
                  </a:r>
                </a:p>
              </p:txBody>
            </p: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92ACE066-D745-4A47-8604-55B52C1C7F6F}"/>
                  </a:ext>
                </a:extLst>
              </p:cNvPr>
              <p:cNvGrpSpPr/>
              <p:nvPr/>
            </p:nvGrpSpPr>
            <p:grpSpPr>
              <a:xfrm>
                <a:off x="9005193" y="1328244"/>
                <a:ext cx="1585690" cy="1662593"/>
                <a:chOff x="9005193" y="1328244"/>
                <a:chExt cx="1585690" cy="1662593"/>
              </a:xfrm>
            </p:grpSpPr>
            <p:pic>
              <p:nvPicPr>
                <p:cNvPr id="90" name="Picture 89">
                  <a:extLst>
                    <a:ext uri="{FF2B5EF4-FFF2-40B4-BE49-F238E27FC236}">
                      <a16:creationId xmlns:a16="http://schemas.microsoft.com/office/drawing/2014/main" id="{05D4CB22-9D18-40B5-8E16-8796E76B3E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173040" y="1729628"/>
                  <a:ext cx="1249998" cy="1261209"/>
                </a:xfrm>
                <a:prstGeom prst="rect">
                  <a:avLst/>
                </a:prstGeom>
              </p:spPr>
            </p:pic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30FDD64B-44E5-4F2F-9D74-C6F6943C6BD1}"/>
                    </a:ext>
                  </a:extLst>
                </p:cNvPr>
                <p:cNvSpPr txBox="1"/>
                <p:nvPr/>
              </p:nvSpPr>
              <p:spPr>
                <a:xfrm>
                  <a:off x="9005193" y="1328244"/>
                  <a:ext cx="158569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Drug Discovery</a:t>
                  </a:r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467F6013-82C3-4F65-A4BB-9AAEDAB8BCEF}"/>
                  </a:ext>
                </a:extLst>
              </p:cNvPr>
              <p:cNvGrpSpPr/>
              <p:nvPr/>
            </p:nvGrpSpPr>
            <p:grpSpPr>
              <a:xfrm>
                <a:off x="6610709" y="1328244"/>
                <a:ext cx="1900364" cy="1637226"/>
                <a:chOff x="6610709" y="1328244"/>
                <a:chExt cx="1900364" cy="1637226"/>
              </a:xfrm>
            </p:grpSpPr>
            <p:pic>
              <p:nvPicPr>
                <p:cNvPr id="1034" name="Picture 10" descr="Image result for machine learning">
                  <a:extLst>
                    <a:ext uri="{FF2B5EF4-FFF2-40B4-BE49-F238E27FC236}">
                      <a16:creationId xmlns:a16="http://schemas.microsoft.com/office/drawing/2014/main" id="{7BB712B9-AB3A-4DA1-A2E1-1EC7107CC4B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5454" t="9185" r="29359" b="32181"/>
                <a:stretch/>
              </p:blipFill>
              <p:spPr bwMode="auto">
                <a:xfrm>
                  <a:off x="7047987" y="1657090"/>
                  <a:ext cx="1227018" cy="13083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321056C6-3903-452F-85E5-DF41E0F5F8DB}"/>
                    </a:ext>
                  </a:extLst>
                </p:cNvPr>
                <p:cNvSpPr txBox="1"/>
                <p:nvPr/>
              </p:nvSpPr>
              <p:spPr>
                <a:xfrm>
                  <a:off x="6610709" y="1328244"/>
                  <a:ext cx="1900364" cy="3565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Machine Learning</a:t>
                  </a:r>
                </a:p>
              </p:txBody>
            </p:sp>
          </p:grp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45966AEE-F3D4-408B-9608-F73F7E3465F1}"/>
                  </a:ext>
                </a:extLst>
              </p:cNvPr>
              <p:cNvSpPr txBox="1"/>
              <p:nvPr/>
            </p:nvSpPr>
            <p:spPr>
              <a:xfrm>
                <a:off x="5291087" y="1974523"/>
                <a:ext cx="1028470" cy="3565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Logistics</a:t>
                </a:r>
              </a:p>
            </p:txBody>
          </p:sp>
        </p:grp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FF1AE3E2-22C2-4655-BF00-621F3DE80E87}"/>
              </a:ext>
            </a:extLst>
          </p:cNvPr>
          <p:cNvSpPr txBox="1"/>
          <p:nvPr/>
        </p:nvSpPr>
        <p:spPr>
          <a:xfrm>
            <a:off x="2851452" y="5012271"/>
            <a:ext cx="1672395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Algebraic Problems</a:t>
            </a:r>
          </a:p>
        </p:txBody>
      </p:sp>
    </p:spTree>
    <p:extLst>
      <p:ext uri="{BB962C8B-B14F-4D97-AF65-F5344CB8AC3E}">
        <p14:creationId xmlns:p14="http://schemas.microsoft.com/office/powerpoint/2010/main" val="508759264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5BFBF-59FF-4EFA-8027-633BF9FF7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387" y="62748"/>
            <a:ext cx="10114722" cy="1143000"/>
          </a:xfrm>
        </p:spPr>
        <p:txBody>
          <a:bodyPr>
            <a:normAutofit/>
          </a:bodyPr>
          <a:lstStyle/>
          <a:p>
            <a:r>
              <a:rPr lang="en-US" sz="4000" b="1" dirty="0"/>
              <a:t>Scalable Control Computer Architecture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1DF02F-46E7-4A8D-8897-E6F698B3D6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AE2DB5-4517-4C79-AADE-245F3E00587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AECA64A-AAC5-4434-8CB7-9E4424668276}"/>
              </a:ext>
            </a:extLst>
          </p:cNvPr>
          <p:cNvSpPr/>
          <p:nvPr/>
        </p:nvSpPr>
        <p:spPr>
          <a:xfrm>
            <a:off x="1413270" y="4241341"/>
            <a:ext cx="1778304" cy="719368"/>
          </a:xfrm>
          <a:prstGeom prst="rect">
            <a:avLst/>
          </a:prstGeom>
          <a:solidFill>
            <a:srgbClr val="00B050"/>
          </a:soli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Control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Computer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F23ADE-02E3-406A-B9B3-EA3FFE0A1BE7}"/>
              </a:ext>
            </a:extLst>
          </p:cNvPr>
          <p:cNvSpPr/>
          <p:nvPr/>
        </p:nvSpPr>
        <p:spPr>
          <a:xfrm>
            <a:off x="1422581" y="3277223"/>
            <a:ext cx="1759682" cy="715965"/>
          </a:xfrm>
          <a:prstGeom prst="rect">
            <a:avLst/>
          </a:prstGeom>
          <a:solidFill>
            <a:srgbClr val="7030A0"/>
          </a:soli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Cryogenic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Memory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32F3CB-AB5D-4BA7-B35D-9BA7D0F26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426" y="1626284"/>
            <a:ext cx="1184926" cy="8234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9A1057-19E9-4C89-8B2A-DC33E79C39AB}"/>
              </a:ext>
            </a:extLst>
          </p:cNvPr>
          <p:cNvSpPr txBox="1"/>
          <p:nvPr/>
        </p:nvSpPr>
        <p:spPr>
          <a:xfrm>
            <a:off x="1413269" y="5228011"/>
            <a:ext cx="1843470" cy="707886"/>
          </a:xfrm>
          <a:prstGeom prst="rect">
            <a:avLst/>
          </a:prstGeom>
          <a:solidFill>
            <a:srgbClr val="00B0F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Cryogenic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Interconnects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5C6F93-5C9B-4BFC-969F-0FC4A0E86CF5}"/>
              </a:ext>
            </a:extLst>
          </p:cNvPr>
          <p:cNvSpPr/>
          <p:nvPr/>
        </p:nvSpPr>
        <p:spPr>
          <a:xfrm>
            <a:off x="3877538" y="6123322"/>
            <a:ext cx="132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(- 459.6 F)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089D0D5-D1B1-4D9B-A09D-E019CFCB597B}"/>
              </a:ext>
            </a:extLst>
          </p:cNvPr>
          <p:cNvGrpSpPr/>
          <p:nvPr/>
        </p:nvGrpSpPr>
        <p:grpSpPr>
          <a:xfrm>
            <a:off x="3340527" y="3082738"/>
            <a:ext cx="2552571" cy="3045411"/>
            <a:chOff x="4875563" y="1783783"/>
            <a:chExt cx="2869204" cy="345034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8A1AF61-5705-4155-B26A-4E9A026F6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75563" y="1783783"/>
              <a:ext cx="2510014" cy="345034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878565C-D378-4722-9693-5DA404D8EFED}"/>
                </a:ext>
              </a:extLst>
            </p:cNvPr>
            <p:cNvSpPr txBox="1"/>
            <p:nvPr/>
          </p:nvSpPr>
          <p:spPr>
            <a:xfrm>
              <a:off x="7136907" y="2223378"/>
              <a:ext cx="607860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77K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4C8EDCB-B896-4660-8150-05654843D7F6}"/>
                </a:ext>
              </a:extLst>
            </p:cNvPr>
            <p:cNvSpPr txBox="1"/>
            <p:nvPr/>
          </p:nvSpPr>
          <p:spPr>
            <a:xfrm>
              <a:off x="6901730" y="3163654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4K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A34FEAF-C90B-4AF9-9BF5-44802F05E6B2}"/>
                </a:ext>
              </a:extLst>
            </p:cNvPr>
            <p:cNvSpPr txBox="1"/>
            <p:nvPr/>
          </p:nvSpPr>
          <p:spPr>
            <a:xfrm>
              <a:off x="6579964" y="4766389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20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mK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8BE7F6F-3B06-4DFD-B83F-6D469021A6DD}"/>
                </a:ext>
              </a:extLst>
            </p:cNvPr>
            <p:cNvSpPr txBox="1"/>
            <p:nvPr/>
          </p:nvSpPr>
          <p:spPr>
            <a:xfrm>
              <a:off x="6656148" y="4049779"/>
              <a:ext cx="755334" cy="418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0.1K</a:t>
              </a: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87F7820-9E72-4476-9625-CD47A7965E3A}"/>
              </a:ext>
            </a:extLst>
          </p:cNvPr>
          <p:cNvCxnSpPr>
            <a:cxnSpLocks/>
          </p:cNvCxnSpPr>
          <p:nvPr/>
        </p:nvCxnSpPr>
        <p:spPr>
          <a:xfrm>
            <a:off x="3276516" y="4519382"/>
            <a:ext cx="73764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4A4DFF7-622B-4852-93D5-890A2F101CFC}"/>
              </a:ext>
            </a:extLst>
          </p:cNvPr>
          <p:cNvCxnSpPr>
            <a:cxnSpLocks/>
          </p:cNvCxnSpPr>
          <p:nvPr/>
        </p:nvCxnSpPr>
        <p:spPr>
          <a:xfrm>
            <a:off x="3276516" y="3663442"/>
            <a:ext cx="860821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Arrow: Up-Down 31">
            <a:extLst>
              <a:ext uri="{FF2B5EF4-FFF2-40B4-BE49-F238E27FC236}">
                <a16:creationId xmlns:a16="http://schemas.microsoft.com/office/drawing/2014/main" id="{0591E625-3299-4BE9-B589-D7DD5836F6E6}"/>
              </a:ext>
            </a:extLst>
          </p:cNvPr>
          <p:cNvSpPr/>
          <p:nvPr/>
        </p:nvSpPr>
        <p:spPr>
          <a:xfrm>
            <a:off x="4325209" y="2532977"/>
            <a:ext cx="263658" cy="534233"/>
          </a:xfrm>
          <a:prstGeom prst="upDownArrow">
            <a:avLst>
              <a:gd name="adj1" fmla="val 50000"/>
              <a:gd name="adj2" fmla="val 41432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F53C084-F695-402F-91B0-240F5578FBA4}"/>
              </a:ext>
            </a:extLst>
          </p:cNvPr>
          <p:cNvSpPr txBox="1"/>
          <p:nvPr/>
        </p:nvSpPr>
        <p:spPr>
          <a:xfrm>
            <a:off x="846474" y="1862618"/>
            <a:ext cx="3052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300K (Room Temperature)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9D7810A-69F1-45D6-B448-B4457276B7E7}"/>
              </a:ext>
            </a:extLst>
          </p:cNvPr>
          <p:cNvGrpSpPr/>
          <p:nvPr/>
        </p:nvGrpSpPr>
        <p:grpSpPr>
          <a:xfrm>
            <a:off x="6332479" y="1902987"/>
            <a:ext cx="4062967" cy="4372062"/>
            <a:chOff x="7812286" y="1539085"/>
            <a:chExt cx="4062967" cy="4372062"/>
          </a:xfrm>
        </p:grpSpPr>
        <p:pic>
          <p:nvPicPr>
            <p:cNvPr id="29" name="Content Placeholder 7">
              <a:extLst>
                <a:ext uri="{FF2B5EF4-FFF2-40B4-BE49-F238E27FC236}">
                  <a16:creationId xmlns:a16="http://schemas.microsoft.com/office/drawing/2014/main" id="{8AC3C820-8D87-4CA6-85C1-ACFCEE8B7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7711" y="4155772"/>
              <a:ext cx="3245639" cy="175537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348909A-A176-4678-B8F4-2A6B7EE3AE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655"/>
            <a:stretch/>
          </p:blipFill>
          <p:spPr>
            <a:xfrm>
              <a:off x="7812286" y="1539085"/>
              <a:ext cx="4062967" cy="2263523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286283A-5375-4BC1-8AF2-98D718B84058}"/>
              </a:ext>
            </a:extLst>
          </p:cNvPr>
          <p:cNvGrpSpPr/>
          <p:nvPr/>
        </p:nvGrpSpPr>
        <p:grpSpPr>
          <a:xfrm>
            <a:off x="6105178" y="1595137"/>
            <a:ext cx="4550077" cy="5036384"/>
            <a:chOff x="7641129" y="1660388"/>
            <a:chExt cx="4550077" cy="503638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553BD62-59A7-4542-80F6-D09B30187E3C}"/>
                </a:ext>
              </a:extLst>
            </p:cNvPr>
            <p:cNvSpPr/>
            <p:nvPr/>
          </p:nvSpPr>
          <p:spPr>
            <a:xfrm>
              <a:off x="7705034" y="1660388"/>
              <a:ext cx="4486172" cy="50363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33" name="Content Placeholder 6">
              <a:extLst>
                <a:ext uri="{FF2B5EF4-FFF2-40B4-BE49-F238E27FC236}">
                  <a16:creationId xmlns:a16="http://schemas.microsoft.com/office/drawing/2014/main" id="{33E75C1D-9306-42E5-953F-660E0A82E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41129" y="2863834"/>
              <a:ext cx="4486172" cy="2904989"/>
            </a:xfrm>
            <a:prstGeom prst="rect">
              <a:avLst/>
            </a:prstGeom>
          </p:spPr>
        </p:pic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46FBBC28-250F-4A0D-AB6A-419CE2CDD7B3}"/>
              </a:ext>
            </a:extLst>
          </p:cNvPr>
          <p:cNvSpPr/>
          <p:nvPr/>
        </p:nvSpPr>
        <p:spPr>
          <a:xfrm>
            <a:off x="2058622" y="5637985"/>
            <a:ext cx="914400" cy="914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336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10D41-5DB1-42F4-8936-E6AC250A5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9301"/>
            <a:ext cx="10387013" cy="1143000"/>
          </a:xfrm>
        </p:spPr>
        <p:txBody>
          <a:bodyPr>
            <a:normAutofit/>
          </a:bodyPr>
          <a:lstStyle/>
          <a:p>
            <a:r>
              <a:rPr lang="en-US" sz="4000" b="1" dirty="0"/>
              <a:t>Concurrency and Scalability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6685CC84-90EC-4542-AE4C-5C8820618A0A}"/>
              </a:ext>
            </a:extLst>
          </p:cNvPr>
          <p:cNvSpPr txBox="1"/>
          <p:nvPr/>
        </p:nvSpPr>
        <p:spPr>
          <a:xfrm>
            <a:off x="5238386" y="5741646"/>
            <a:ext cx="6816811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Higher duty cycles can limit max number of qubits we can support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C936811A-7253-4862-B25B-CFF35E43EA44}"/>
              </a:ext>
            </a:extLst>
          </p:cNvPr>
          <p:cNvSpPr txBox="1"/>
          <p:nvPr/>
        </p:nvSpPr>
        <p:spPr>
          <a:xfrm>
            <a:off x="5922258" y="2045111"/>
            <a:ext cx="6132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Number of qubits supported with coaxial cables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54E3C4F5-9817-434D-B916-20E476B20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706" y="2517528"/>
            <a:ext cx="5594021" cy="299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EC6B94-129C-4C06-9B5B-30EB9294ACC7}"/>
              </a:ext>
            </a:extLst>
          </p:cNvPr>
          <p:cNvSpPr/>
          <p:nvPr/>
        </p:nvSpPr>
        <p:spPr>
          <a:xfrm>
            <a:off x="725108" y="2958461"/>
            <a:ext cx="2910811" cy="2493366"/>
          </a:xfrm>
          <a:prstGeom prst="rect">
            <a:avLst/>
          </a:prstGeom>
          <a:solidFill>
            <a:schemeClr val="bg2"/>
          </a:solidFill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ylinder 7">
            <a:extLst>
              <a:ext uri="{FF2B5EF4-FFF2-40B4-BE49-F238E27FC236}">
                <a16:creationId xmlns:a16="http://schemas.microsoft.com/office/drawing/2014/main" id="{6AF920EF-9D32-4CB5-8D0C-CA7893C58AAE}"/>
              </a:ext>
            </a:extLst>
          </p:cNvPr>
          <p:cNvSpPr/>
          <p:nvPr/>
        </p:nvSpPr>
        <p:spPr>
          <a:xfrm>
            <a:off x="1068352" y="3035652"/>
            <a:ext cx="2314334" cy="117446"/>
          </a:xfrm>
          <a:prstGeom prst="can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ylinder 8">
            <a:extLst>
              <a:ext uri="{FF2B5EF4-FFF2-40B4-BE49-F238E27FC236}">
                <a16:creationId xmlns:a16="http://schemas.microsoft.com/office/drawing/2014/main" id="{A679562F-168C-4EF7-A14B-FF904381D63C}"/>
              </a:ext>
            </a:extLst>
          </p:cNvPr>
          <p:cNvSpPr/>
          <p:nvPr/>
        </p:nvSpPr>
        <p:spPr>
          <a:xfrm>
            <a:off x="1243153" y="3408634"/>
            <a:ext cx="1964729" cy="117446"/>
          </a:xfrm>
          <a:prstGeom prst="can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ylinder 9">
            <a:extLst>
              <a:ext uri="{FF2B5EF4-FFF2-40B4-BE49-F238E27FC236}">
                <a16:creationId xmlns:a16="http://schemas.microsoft.com/office/drawing/2014/main" id="{E65398CD-72D5-4629-BD2E-5D9C5920DEED}"/>
              </a:ext>
            </a:extLst>
          </p:cNvPr>
          <p:cNvSpPr/>
          <p:nvPr/>
        </p:nvSpPr>
        <p:spPr>
          <a:xfrm>
            <a:off x="1486555" y="3899063"/>
            <a:ext cx="1477926" cy="117446"/>
          </a:xfrm>
          <a:prstGeom prst="can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ylinder 10">
            <a:extLst>
              <a:ext uri="{FF2B5EF4-FFF2-40B4-BE49-F238E27FC236}">
                <a16:creationId xmlns:a16="http://schemas.microsoft.com/office/drawing/2014/main" id="{D3FC9E88-F980-4A2F-B004-97F9D098AD4E}"/>
              </a:ext>
            </a:extLst>
          </p:cNvPr>
          <p:cNvSpPr/>
          <p:nvPr/>
        </p:nvSpPr>
        <p:spPr>
          <a:xfrm>
            <a:off x="1707774" y="4501869"/>
            <a:ext cx="1035486" cy="117446"/>
          </a:xfrm>
          <a:prstGeom prst="can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ylinder 11">
            <a:extLst>
              <a:ext uri="{FF2B5EF4-FFF2-40B4-BE49-F238E27FC236}">
                <a16:creationId xmlns:a16="http://schemas.microsoft.com/office/drawing/2014/main" id="{27D29A94-E263-4B95-BF59-4E3139B1D506}"/>
              </a:ext>
            </a:extLst>
          </p:cNvPr>
          <p:cNvSpPr/>
          <p:nvPr/>
        </p:nvSpPr>
        <p:spPr>
          <a:xfrm>
            <a:off x="1898522" y="5181936"/>
            <a:ext cx="653994" cy="117446"/>
          </a:xfrm>
          <a:prstGeom prst="can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E3A018-3A6C-47F9-A272-3B90BB7CB3B2}"/>
              </a:ext>
            </a:extLst>
          </p:cNvPr>
          <p:cNvSpPr/>
          <p:nvPr/>
        </p:nvSpPr>
        <p:spPr>
          <a:xfrm>
            <a:off x="2189166" y="3601056"/>
            <a:ext cx="72702" cy="2244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5155AD-AFDC-43A7-8744-89367D362D6F}"/>
              </a:ext>
            </a:extLst>
          </p:cNvPr>
          <p:cNvSpPr/>
          <p:nvPr/>
        </p:nvSpPr>
        <p:spPr>
          <a:xfrm>
            <a:off x="2189166" y="4146986"/>
            <a:ext cx="72702" cy="2244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385260-AFD7-482D-B9ED-443091A2B945}"/>
              </a:ext>
            </a:extLst>
          </p:cNvPr>
          <p:cNvSpPr/>
          <p:nvPr/>
        </p:nvSpPr>
        <p:spPr>
          <a:xfrm>
            <a:off x="2189166" y="4672261"/>
            <a:ext cx="72702" cy="2244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F11873-6DBC-4264-B0DE-A86358CBE71C}"/>
              </a:ext>
            </a:extLst>
          </p:cNvPr>
          <p:cNvSpPr txBox="1"/>
          <p:nvPr/>
        </p:nvSpPr>
        <p:spPr>
          <a:xfrm>
            <a:off x="695170" y="2946859"/>
            <a:ext cx="531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50K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464B87-DA8C-4637-AC89-3390DF524DA6}"/>
              </a:ext>
            </a:extLst>
          </p:cNvPr>
          <p:cNvSpPr txBox="1"/>
          <p:nvPr/>
        </p:nvSpPr>
        <p:spPr>
          <a:xfrm>
            <a:off x="725108" y="3334401"/>
            <a:ext cx="4500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1BCCDC-4FE5-447B-B637-3785F734BCE5}"/>
              </a:ext>
            </a:extLst>
          </p:cNvPr>
          <p:cNvSpPr txBox="1"/>
          <p:nvPr/>
        </p:nvSpPr>
        <p:spPr>
          <a:xfrm>
            <a:off x="725108" y="3802120"/>
            <a:ext cx="725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800mK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BFDEF5-4FF2-4E42-AF8C-1B46919F4EE9}"/>
              </a:ext>
            </a:extLst>
          </p:cNvPr>
          <p:cNvSpPr txBox="1"/>
          <p:nvPr/>
        </p:nvSpPr>
        <p:spPr>
          <a:xfrm>
            <a:off x="710410" y="4422092"/>
            <a:ext cx="725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200mK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84D646-23ED-454D-B6A4-84EC270D718E}"/>
              </a:ext>
            </a:extLst>
          </p:cNvPr>
          <p:cNvSpPr txBox="1"/>
          <p:nvPr/>
        </p:nvSpPr>
        <p:spPr>
          <a:xfrm>
            <a:off x="702233" y="5097115"/>
            <a:ext cx="655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20mK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32B6D45-CBD1-40A2-9FC2-1B9B68E700BC}"/>
              </a:ext>
            </a:extLst>
          </p:cNvPr>
          <p:cNvSpPr/>
          <p:nvPr/>
        </p:nvSpPr>
        <p:spPr>
          <a:xfrm>
            <a:off x="2062631" y="4960904"/>
            <a:ext cx="325772" cy="325772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0AA982-362F-4495-A8A6-03DD1ED16634}"/>
              </a:ext>
            </a:extLst>
          </p:cNvPr>
          <p:cNvSpPr txBox="1"/>
          <p:nvPr/>
        </p:nvSpPr>
        <p:spPr>
          <a:xfrm>
            <a:off x="1398154" y="5572369"/>
            <a:ext cx="2046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Dilution refrigerator</a:t>
            </a:r>
          </a:p>
        </p:txBody>
      </p:sp>
      <p:sp>
        <p:nvSpPr>
          <p:cNvPr id="23" name="Lightning Bolt 22">
            <a:extLst>
              <a:ext uri="{FF2B5EF4-FFF2-40B4-BE49-F238E27FC236}">
                <a16:creationId xmlns:a16="http://schemas.microsoft.com/office/drawing/2014/main" id="{E5B4AE39-5DC3-4CDB-AFFA-F0644A8DBD1A}"/>
              </a:ext>
            </a:extLst>
          </p:cNvPr>
          <p:cNvSpPr/>
          <p:nvPr/>
        </p:nvSpPr>
        <p:spPr>
          <a:xfrm>
            <a:off x="1919904" y="4108366"/>
            <a:ext cx="254293" cy="209783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Graphic 23" descr="Processor outline">
            <a:extLst>
              <a:ext uri="{FF2B5EF4-FFF2-40B4-BE49-F238E27FC236}">
                <a16:creationId xmlns:a16="http://schemas.microsoft.com/office/drawing/2014/main" id="{85774DA5-3164-472D-9F2D-73B79D8AB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62631" y="4959575"/>
            <a:ext cx="325772" cy="325772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9C13726-0283-4D92-808E-DDDA0E99D87A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2225517" y="2607171"/>
            <a:ext cx="0" cy="235240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Graphic 25" descr="Processor with solid fill">
            <a:extLst>
              <a:ext uri="{FF2B5EF4-FFF2-40B4-BE49-F238E27FC236}">
                <a16:creationId xmlns:a16="http://schemas.microsoft.com/office/drawing/2014/main" id="{3E05954B-ED42-49E3-A083-E7B02D15E7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75944" y="2424129"/>
            <a:ext cx="499145" cy="49914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4EF2CDC-2D52-4BF9-ABE5-E20062821D57}"/>
              </a:ext>
            </a:extLst>
          </p:cNvPr>
          <p:cNvSpPr txBox="1"/>
          <p:nvPr/>
        </p:nvSpPr>
        <p:spPr>
          <a:xfrm>
            <a:off x="476229" y="1512573"/>
            <a:ext cx="3709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Active power dissipated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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duty cycle (concurrency)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555AD6-943B-4EE6-B484-EF01A0BF7472}"/>
              </a:ext>
            </a:extLst>
          </p:cNvPr>
          <p:cNvSpPr txBox="1"/>
          <p:nvPr/>
        </p:nvSpPr>
        <p:spPr>
          <a:xfrm>
            <a:off x="1029878" y="6030132"/>
            <a:ext cx="2513554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Wires can limit scalability</a:t>
            </a:r>
          </a:p>
        </p:txBody>
      </p:sp>
      <p:sp>
        <p:nvSpPr>
          <p:cNvPr id="36" name="Star: 5 Points 35">
            <a:extLst>
              <a:ext uri="{FF2B5EF4-FFF2-40B4-BE49-F238E27FC236}">
                <a16:creationId xmlns:a16="http://schemas.microsoft.com/office/drawing/2014/main" id="{D79FA239-C098-46D3-8837-BAA47BD51E70}"/>
              </a:ext>
            </a:extLst>
          </p:cNvPr>
          <p:cNvSpPr/>
          <p:nvPr/>
        </p:nvSpPr>
        <p:spPr>
          <a:xfrm>
            <a:off x="10614454" y="4217773"/>
            <a:ext cx="284206" cy="263026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1AA885-196F-4890-9843-457FE3FA7C2C}"/>
              </a:ext>
            </a:extLst>
          </p:cNvPr>
          <p:cNvSpPr txBox="1"/>
          <p:nvPr/>
        </p:nvSpPr>
        <p:spPr>
          <a:xfrm>
            <a:off x="10109189" y="2631830"/>
            <a:ext cx="1774846" cy="92333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Quantum Error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Correction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Code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6E8F2BD-9833-4A2D-8EA2-34814C4E7B6A}"/>
              </a:ext>
            </a:extLst>
          </p:cNvPr>
          <p:cNvCxnSpPr>
            <a:cxnSpLocks/>
          </p:cNvCxnSpPr>
          <p:nvPr/>
        </p:nvCxnSpPr>
        <p:spPr>
          <a:xfrm flipH="1">
            <a:off x="10828198" y="3447669"/>
            <a:ext cx="120649" cy="8047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61639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A99B7-E7B9-4B04-8AFF-968E3365F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772" y="41414"/>
            <a:ext cx="9851923" cy="1143000"/>
          </a:xfrm>
        </p:spPr>
        <p:txBody>
          <a:bodyPr>
            <a:normAutofit/>
          </a:bodyPr>
          <a:lstStyle/>
          <a:p>
            <a:r>
              <a:rPr lang="en-US" sz="4000" b="1" dirty="0"/>
              <a:t>A Case for Low Latency Digital Control</a:t>
            </a:r>
          </a:p>
        </p:txBody>
      </p: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1F137782-C79F-47CC-A8BB-D369AABCDBD4}"/>
              </a:ext>
            </a:extLst>
          </p:cNvPr>
          <p:cNvCxnSpPr>
            <a:cxnSpLocks/>
            <a:stCxn id="136" idx="3"/>
          </p:cNvCxnSpPr>
          <p:nvPr/>
        </p:nvCxnSpPr>
        <p:spPr>
          <a:xfrm>
            <a:off x="2058576" y="3434613"/>
            <a:ext cx="634144" cy="398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E317B161-680D-4BC9-8F89-A8FD89089409}"/>
              </a:ext>
            </a:extLst>
          </p:cNvPr>
          <p:cNvSpPr txBox="1"/>
          <p:nvPr/>
        </p:nvSpPr>
        <p:spPr>
          <a:xfrm>
            <a:off x="917849" y="4684874"/>
            <a:ext cx="4481113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1. Execute, estimate E[x]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2. Change parameters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3.Repeat until converged</a:t>
            </a:r>
          </a:p>
        </p:txBody>
      </p: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F219CCD2-E914-4BF5-BA56-8BA1D04E679C}"/>
              </a:ext>
            </a:extLst>
          </p:cNvPr>
          <p:cNvCxnSpPr>
            <a:cxnSpLocks/>
          </p:cNvCxnSpPr>
          <p:nvPr/>
        </p:nvCxnSpPr>
        <p:spPr>
          <a:xfrm>
            <a:off x="4033275" y="3438601"/>
            <a:ext cx="95645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ADB9ECA2-AC24-47D2-A48C-C37C406B8404}"/>
              </a:ext>
            </a:extLst>
          </p:cNvPr>
          <p:cNvGrpSpPr/>
          <p:nvPr/>
        </p:nvGrpSpPr>
        <p:grpSpPr>
          <a:xfrm>
            <a:off x="7170558" y="2128670"/>
            <a:ext cx="4715048" cy="3875709"/>
            <a:chOff x="7030613" y="2152695"/>
            <a:chExt cx="4715048" cy="387570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00361A3-268D-4C63-928D-1A5C03CA563F}"/>
                </a:ext>
              </a:extLst>
            </p:cNvPr>
            <p:cNvGrpSpPr/>
            <p:nvPr/>
          </p:nvGrpSpPr>
          <p:grpSpPr>
            <a:xfrm>
              <a:off x="7887002" y="2347886"/>
              <a:ext cx="3858659" cy="3680518"/>
              <a:chOff x="5858069" y="3312815"/>
              <a:chExt cx="3269111" cy="2630777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0344402-1F64-4C9A-9EFE-7254FA0DE828}"/>
                  </a:ext>
                </a:extLst>
              </p:cNvPr>
              <p:cNvSpPr/>
              <p:nvPr/>
            </p:nvSpPr>
            <p:spPr>
              <a:xfrm>
                <a:off x="6019800" y="3972615"/>
                <a:ext cx="2514600" cy="219524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Syndrome Generator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C8B2A63-83F9-496A-8BC7-25DFA9DB608D}"/>
                  </a:ext>
                </a:extLst>
              </p:cNvPr>
              <p:cNvSpPr/>
              <p:nvPr/>
            </p:nvSpPr>
            <p:spPr>
              <a:xfrm>
                <a:off x="5858069" y="5059360"/>
                <a:ext cx="2967135" cy="255784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Syndrome Measurement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7C1015F8-3A07-4734-B341-DD6A356FBAC6}"/>
                  </a:ext>
                </a:extLst>
              </p:cNvPr>
              <p:cNvGrpSpPr/>
              <p:nvPr/>
            </p:nvGrpSpPr>
            <p:grpSpPr>
              <a:xfrm>
                <a:off x="6400801" y="4476943"/>
                <a:ext cx="1419808" cy="402128"/>
                <a:chOff x="6235700" y="3475981"/>
                <a:chExt cx="1847850" cy="581621"/>
              </a:xfrm>
            </p:grpSpPr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C922B44D-51B8-4557-B3A5-A35492FFC2D0}"/>
                    </a:ext>
                  </a:extLst>
                </p:cNvPr>
                <p:cNvGrpSpPr/>
                <p:nvPr/>
              </p:nvGrpSpPr>
              <p:grpSpPr>
                <a:xfrm>
                  <a:off x="6248400" y="3475981"/>
                  <a:ext cx="1835150" cy="270285"/>
                  <a:chOff x="6248400" y="3475981"/>
                  <a:chExt cx="1835150" cy="270285"/>
                </a:xfrm>
              </p:grpSpPr>
              <p:sp>
                <p:nvSpPr>
                  <p:cNvPr id="107" name="Oval 106">
                    <a:extLst>
                      <a:ext uri="{FF2B5EF4-FFF2-40B4-BE49-F238E27FC236}">
                        <a16:creationId xmlns:a16="http://schemas.microsoft.com/office/drawing/2014/main" id="{285DF131-CF6A-4B5F-91EE-5ECCE6EB5E99}"/>
                      </a:ext>
                    </a:extLst>
                  </p:cNvPr>
                  <p:cNvSpPr/>
                  <p:nvPr/>
                </p:nvSpPr>
                <p:spPr>
                  <a:xfrm>
                    <a:off x="6921500" y="3475981"/>
                    <a:ext cx="228600" cy="259408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" name="Oval 107">
                    <a:extLst>
                      <a:ext uri="{FF2B5EF4-FFF2-40B4-BE49-F238E27FC236}">
                        <a16:creationId xmlns:a16="http://schemas.microsoft.com/office/drawing/2014/main" id="{4B3B100D-50FB-4494-8258-6E8E16534C78}"/>
                      </a:ext>
                    </a:extLst>
                  </p:cNvPr>
                  <p:cNvSpPr/>
                  <p:nvPr/>
                </p:nvSpPr>
                <p:spPr>
                  <a:xfrm>
                    <a:off x="7543800" y="3475981"/>
                    <a:ext cx="228600" cy="259408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" name="Oval 108">
                    <a:extLst>
                      <a:ext uri="{FF2B5EF4-FFF2-40B4-BE49-F238E27FC236}">
                        <a16:creationId xmlns:a16="http://schemas.microsoft.com/office/drawing/2014/main" id="{25C856BF-5444-47C0-BC6F-081E143546F2}"/>
                      </a:ext>
                    </a:extLst>
                  </p:cNvPr>
                  <p:cNvSpPr/>
                  <p:nvPr/>
                </p:nvSpPr>
                <p:spPr>
                  <a:xfrm>
                    <a:off x="7232650" y="3475981"/>
                    <a:ext cx="228600" cy="259408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" name="Oval 109">
                    <a:extLst>
                      <a:ext uri="{FF2B5EF4-FFF2-40B4-BE49-F238E27FC236}">
                        <a16:creationId xmlns:a16="http://schemas.microsoft.com/office/drawing/2014/main" id="{ADE49272-06EC-4466-BE68-3B44F977BC3C}"/>
                      </a:ext>
                    </a:extLst>
                  </p:cNvPr>
                  <p:cNvSpPr/>
                  <p:nvPr/>
                </p:nvSpPr>
                <p:spPr>
                  <a:xfrm>
                    <a:off x="7854950" y="3475981"/>
                    <a:ext cx="228600" cy="259408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" name="Oval 110">
                    <a:extLst>
                      <a:ext uri="{FF2B5EF4-FFF2-40B4-BE49-F238E27FC236}">
                        <a16:creationId xmlns:a16="http://schemas.microsoft.com/office/drawing/2014/main" id="{A4383FDA-73DE-4DC6-B417-3DA18F73007D}"/>
                      </a:ext>
                    </a:extLst>
                  </p:cNvPr>
                  <p:cNvSpPr/>
                  <p:nvPr/>
                </p:nvSpPr>
                <p:spPr>
                  <a:xfrm>
                    <a:off x="6915150" y="3486858"/>
                    <a:ext cx="228600" cy="259408"/>
                  </a:xfrm>
                  <a:prstGeom prst="ellipse">
                    <a:avLst/>
                  </a:prstGeom>
                  <a:solidFill>
                    <a:srgbClr val="B3BDC7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" name="Oval 111">
                    <a:extLst>
                      <a:ext uri="{FF2B5EF4-FFF2-40B4-BE49-F238E27FC236}">
                        <a16:creationId xmlns:a16="http://schemas.microsoft.com/office/drawing/2014/main" id="{EBD07F9C-495D-4760-9C33-9DDCF9C33815}"/>
                      </a:ext>
                    </a:extLst>
                  </p:cNvPr>
                  <p:cNvSpPr/>
                  <p:nvPr/>
                </p:nvSpPr>
                <p:spPr>
                  <a:xfrm>
                    <a:off x="7537450" y="3486858"/>
                    <a:ext cx="228600" cy="259408"/>
                  </a:xfrm>
                  <a:prstGeom prst="ellipse">
                    <a:avLst/>
                  </a:prstGeom>
                  <a:solidFill>
                    <a:srgbClr val="B3BDC7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" name="Oval 112">
                    <a:extLst>
                      <a:ext uri="{FF2B5EF4-FFF2-40B4-BE49-F238E27FC236}">
                        <a16:creationId xmlns:a16="http://schemas.microsoft.com/office/drawing/2014/main" id="{1D2C3D95-9EC8-4161-AB80-20A2BD9DC837}"/>
                      </a:ext>
                    </a:extLst>
                  </p:cNvPr>
                  <p:cNvSpPr/>
                  <p:nvPr/>
                </p:nvSpPr>
                <p:spPr>
                  <a:xfrm>
                    <a:off x="7226300" y="3486858"/>
                    <a:ext cx="228600" cy="259408"/>
                  </a:xfrm>
                  <a:prstGeom prst="ellipse">
                    <a:avLst/>
                  </a:prstGeom>
                  <a:solidFill>
                    <a:srgbClr val="B3BDC7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" name="Oval 113">
                    <a:extLst>
                      <a:ext uri="{FF2B5EF4-FFF2-40B4-BE49-F238E27FC236}">
                        <a16:creationId xmlns:a16="http://schemas.microsoft.com/office/drawing/2014/main" id="{DFB20C7C-B130-4468-B90D-567E1927C49C}"/>
                      </a:ext>
                    </a:extLst>
                  </p:cNvPr>
                  <p:cNvSpPr/>
                  <p:nvPr/>
                </p:nvSpPr>
                <p:spPr>
                  <a:xfrm>
                    <a:off x="7848600" y="3486858"/>
                    <a:ext cx="228600" cy="259408"/>
                  </a:xfrm>
                  <a:prstGeom prst="ellipse">
                    <a:avLst/>
                  </a:prstGeom>
                  <a:solidFill>
                    <a:srgbClr val="B3BDC7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" name="Oval 114">
                    <a:extLst>
                      <a:ext uri="{FF2B5EF4-FFF2-40B4-BE49-F238E27FC236}">
                        <a16:creationId xmlns:a16="http://schemas.microsoft.com/office/drawing/2014/main" id="{F3E02F58-5CFC-49EE-B32D-56EA76456D3E}"/>
                      </a:ext>
                    </a:extLst>
                  </p:cNvPr>
                  <p:cNvSpPr/>
                  <p:nvPr/>
                </p:nvSpPr>
                <p:spPr>
                  <a:xfrm>
                    <a:off x="6248400" y="3475981"/>
                    <a:ext cx="228600" cy="259408"/>
                  </a:xfrm>
                  <a:prstGeom prst="ellipse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105427E6-33F8-4685-9D66-3578BD6170C1}"/>
                    </a:ext>
                  </a:extLst>
                </p:cNvPr>
                <p:cNvGrpSpPr/>
                <p:nvPr/>
              </p:nvGrpSpPr>
              <p:grpSpPr>
                <a:xfrm>
                  <a:off x="6242050" y="3622000"/>
                  <a:ext cx="1835150" cy="270285"/>
                  <a:chOff x="6248400" y="3475981"/>
                  <a:chExt cx="1835150" cy="270285"/>
                </a:xfrm>
              </p:grpSpPr>
              <p:sp>
                <p:nvSpPr>
                  <p:cNvPr id="98" name="Oval 97">
                    <a:extLst>
                      <a:ext uri="{FF2B5EF4-FFF2-40B4-BE49-F238E27FC236}">
                        <a16:creationId xmlns:a16="http://schemas.microsoft.com/office/drawing/2014/main" id="{45369F5E-F349-4A1A-9921-F373989C86C2}"/>
                      </a:ext>
                    </a:extLst>
                  </p:cNvPr>
                  <p:cNvSpPr/>
                  <p:nvPr/>
                </p:nvSpPr>
                <p:spPr>
                  <a:xfrm>
                    <a:off x="6921500" y="3475981"/>
                    <a:ext cx="228600" cy="259408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" name="Oval 98">
                    <a:extLst>
                      <a:ext uri="{FF2B5EF4-FFF2-40B4-BE49-F238E27FC236}">
                        <a16:creationId xmlns:a16="http://schemas.microsoft.com/office/drawing/2014/main" id="{44EFADAF-BDE3-4988-B900-09EE0B5DD290}"/>
                      </a:ext>
                    </a:extLst>
                  </p:cNvPr>
                  <p:cNvSpPr/>
                  <p:nvPr/>
                </p:nvSpPr>
                <p:spPr>
                  <a:xfrm>
                    <a:off x="7543800" y="3475981"/>
                    <a:ext cx="228600" cy="259408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" name="Oval 99">
                    <a:extLst>
                      <a:ext uri="{FF2B5EF4-FFF2-40B4-BE49-F238E27FC236}">
                        <a16:creationId xmlns:a16="http://schemas.microsoft.com/office/drawing/2014/main" id="{418BFCEA-98F0-4363-9C30-EF1CDEE436C0}"/>
                      </a:ext>
                    </a:extLst>
                  </p:cNvPr>
                  <p:cNvSpPr/>
                  <p:nvPr/>
                </p:nvSpPr>
                <p:spPr>
                  <a:xfrm>
                    <a:off x="7232650" y="3475981"/>
                    <a:ext cx="228600" cy="259408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" name="Oval 100">
                    <a:extLst>
                      <a:ext uri="{FF2B5EF4-FFF2-40B4-BE49-F238E27FC236}">
                        <a16:creationId xmlns:a16="http://schemas.microsoft.com/office/drawing/2014/main" id="{5949D09A-E93D-478B-A338-A3B8E382B9D2}"/>
                      </a:ext>
                    </a:extLst>
                  </p:cNvPr>
                  <p:cNvSpPr/>
                  <p:nvPr/>
                </p:nvSpPr>
                <p:spPr>
                  <a:xfrm>
                    <a:off x="7854950" y="3475981"/>
                    <a:ext cx="228600" cy="259408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" name="Oval 101">
                    <a:extLst>
                      <a:ext uri="{FF2B5EF4-FFF2-40B4-BE49-F238E27FC236}">
                        <a16:creationId xmlns:a16="http://schemas.microsoft.com/office/drawing/2014/main" id="{2E8D350C-1D52-4031-BBDB-F90B21C3AAFB}"/>
                      </a:ext>
                    </a:extLst>
                  </p:cNvPr>
                  <p:cNvSpPr/>
                  <p:nvPr/>
                </p:nvSpPr>
                <p:spPr>
                  <a:xfrm>
                    <a:off x="6915150" y="3486858"/>
                    <a:ext cx="228600" cy="259408"/>
                  </a:xfrm>
                  <a:prstGeom prst="ellipse">
                    <a:avLst/>
                  </a:prstGeom>
                  <a:solidFill>
                    <a:srgbClr val="B3BDC7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" name="Oval 102">
                    <a:extLst>
                      <a:ext uri="{FF2B5EF4-FFF2-40B4-BE49-F238E27FC236}">
                        <a16:creationId xmlns:a16="http://schemas.microsoft.com/office/drawing/2014/main" id="{E8566529-0547-439B-8AEF-49AEBB27DB20}"/>
                      </a:ext>
                    </a:extLst>
                  </p:cNvPr>
                  <p:cNvSpPr/>
                  <p:nvPr/>
                </p:nvSpPr>
                <p:spPr>
                  <a:xfrm>
                    <a:off x="7537450" y="3486858"/>
                    <a:ext cx="228600" cy="259408"/>
                  </a:xfrm>
                  <a:prstGeom prst="ellipse">
                    <a:avLst/>
                  </a:prstGeom>
                  <a:solidFill>
                    <a:srgbClr val="B3BDC7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" name="Oval 103">
                    <a:extLst>
                      <a:ext uri="{FF2B5EF4-FFF2-40B4-BE49-F238E27FC236}">
                        <a16:creationId xmlns:a16="http://schemas.microsoft.com/office/drawing/2014/main" id="{A726DBD8-63C1-4F88-9797-04BBB23910ED}"/>
                      </a:ext>
                    </a:extLst>
                  </p:cNvPr>
                  <p:cNvSpPr/>
                  <p:nvPr/>
                </p:nvSpPr>
                <p:spPr>
                  <a:xfrm>
                    <a:off x="7226300" y="3486858"/>
                    <a:ext cx="228600" cy="259408"/>
                  </a:xfrm>
                  <a:prstGeom prst="ellipse">
                    <a:avLst/>
                  </a:prstGeom>
                  <a:solidFill>
                    <a:srgbClr val="B3BDC7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" name="Oval 104">
                    <a:extLst>
                      <a:ext uri="{FF2B5EF4-FFF2-40B4-BE49-F238E27FC236}">
                        <a16:creationId xmlns:a16="http://schemas.microsoft.com/office/drawing/2014/main" id="{9AF2E922-9100-4278-A69C-E11BD05DCD20}"/>
                      </a:ext>
                    </a:extLst>
                  </p:cNvPr>
                  <p:cNvSpPr/>
                  <p:nvPr/>
                </p:nvSpPr>
                <p:spPr>
                  <a:xfrm>
                    <a:off x="7848600" y="3486858"/>
                    <a:ext cx="228600" cy="259408"/>
                  </a:xfrm>
                  <a:prstGeom prst="ellipse">
                    <a:avLst/>
                  </a:prstGeom>
                  <a:solidFill>
                    <a:srgbClr val="B3BDC7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" name="Oval 105">
                    <a:extLst>
                      <a:ext uri="{FF2B5EF4-FFF2-40B4-BE49-F238E27FC236}">
                        <a16:creationId xmlns:a16="http://schemas.microsoft.com/office/drawing/2014/main" id="{055E648C-9F64-4C85-A32F-4A8964385103}"/>
                      </a:ext>
                    </a:extLst>
                  </p:cNvPr>
                  <p:cNvSpPr/>
                  <p:nvPr/>
                </p:nvSpPr>
                <p:spPr>
                  <a:xfrm>
                    <a:off x="6248400" y="3475981"/>
                    <a:ext cx="228600" cy="259408"/>
                  </a:xfrm>
                  <a:prstGeom prst="ellipse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9974C5BB-6AF1-44DF-9633-9CB0C2968EF8}"/>
                    </a:ext>
                  </a:extLst>
                </p:cNvPr>
                <p:cNvGrpSpPr/>
                <p:nvPr/>
              </p:nvGrpSpPr>
              <p:grpSpPr>
                <a:xfrm>
                  <a:off x="6235700" y="3787317"/>
                  <a:ext cx="1835150" cy="270285"/>
                  <a:chOff x="6248400" y="3475981"/>
                  <a:chExt cx="1835150" cy="270285"/>
                </a:xfrm>
              </p:grpSpPr>
              <p:sp>
                <p:nvSpPr>
                  <p:cNvPr id="89" name="Oval 88">
                    <a:extLst>
                      <a:ext uri="{FF2B5EF4-FFF2-40B4-BE49-F238E27FC236}">
                        <a16:creationId xmlns:a16="http://schemas.microsoft.com/office/drawing/2014/main" id="{684C07F8-87C8-4FFF-AB83-26C647232D5E}"/>
                      </a:ext>
                    </a:extLst>
                  </p:cNvPr>
                  <p:cNvSpPr/>
                  <p:nvPr/>
                </p:nvSpPr>
                <p:spPr>
                  <a:xfrm>
                    <a:off x="6921500" y="3475981"/>
                    <a:ext cx="228600" cy="259408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Oval 89">
                    <a:extLst>
                      <a:ext uri="{FF2B5EF4-FFF2-40B4-BE49-F238E27FC236}">
                        <a16:creationId xmlns:a16="http://schemas.microsoft.com/office/drawing/2014/main" id="{394E4DAA-9F28-4BF9-A48E-2C9DB267949C}"/>
                      </a:ext>
                    </a:extLst>
                  </p:cNvPr>
                  <p:cNvSpPr/>
                  <p:nvPr/>
                </p:nvSpPr>
                <p:spPr>
                  <a:xfrm>
                    <a:off x="7543800" y="3475981"/>
                    <a:ext cx="228600" cy="259408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Oval 90">
                    <a:extLst>
                      <a:ext uri="{FF2B5EF4-FFF2-40B4-BE49-F238E27FC236}">
                        <a16:creationId xmlns:a16="http://schemas.microsoft.com/office/drawing/2014/main" id="{8E4CFEAB-4051-455F-960F-8DB2F40F185E}"/>
                      </a:ext>
                    </a:extLst>
                  </p:cNvPr>
                  <p:cNvSpPr/>
                  <p:nvPr/>
                </p:nvSpPr>
                <p:spPr>
                  <a:xfrm>
                    <a:off x="7232650" y="3475981"/>
                    <a:ext cx="228600" cy="259408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Oval 91">
                    <a:extLst>
                      <a:ext uri="{FF2B5EF4-FFF2-40B4-BE49-F238E27FC236}">
                        <a16:creationId xmlns:a16="http://schemas.microsoft.com/office/drawing/2014/main" id="{6F09F931-EBD1-4F22-8457-838DDCC7EF74}"/>
                      </a:ext>
                    </a:extLst>
                  </p:cNvPr>
                  <p:cNvSpPr/>
                  <p:nvPr/>
                </p:nvSpPr>
                <p:spPr>
                  <a:xfrm>
                    <a:off x="7854950" y="3475981"/>
                    <a:ext cx="228600" cy="259408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Oval 92">
                    <a:extLst>
                      <a:ext uri="{FF2B5EF4-FFF2-40B4-BE49-F238E27FC236}">
                        <a16:creationId xmlns:a16="http://schemas.microsoft.com/office/drawing/2014/main" id="{870E421F-5A4B-451E-AC77-0BAC1F12FEAA}"/>
                      </a:ext>
                    </a:extLst>
                  </p:cNvPr>
                  <p:cNvSpPr/>
                  <p:nvPr/>
                </p:nvSpPr>
                <p:spPr>
                  <a:xfrm>
                    <a:off x="6915150" y="3486858"/>
                    <a:ext cx="228600" cy="259408"/>
                  </a:xfrm>
                  <a:prstGeom prst="ellipse">
                    <a:avLst/>
                  </a:prstGeom>
                  <a:solidFill>
                    <a:srgbClr val="B3BDC7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Oval 93">
                    <a:extLst>
                      <a:ext uri="{FF2B5EF4-FFF2-40B4-BE49-F238E27FC236}">
                        <a16:creationId xmlns:a16="http://schemas.microsoft.com/office/drawing/2014/main" id="{349B39EC-14FC-447E-8328-75955480C093}"/>
                      </a:ext>
                    </a:extLst>
                  </p:cNvPr>
                  <p:cNvSpPr/>
                  <p:nvPr/>
                </p:nvSpPr>
                <p:spPr>
                  <a:xfrm>
                    <a:off x="7537450" y="3486858"/>
                    <a:ext cx="228600" cy="259408"/>
                  </a:xfrm>
                  <a:prstGeom prst="ellipse">
                    <a:avLst/>
                  </a:prstGeom>
                  <a:solidFill>
                    <a:srgbClr val="B3BDC7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F0B6BFDE-492D-464C-85F2-36ACB88A429B}"/>
                      </a:ext>
                    </a:extLst>
                  </p:cNvPr>
                  <p:cNvSpPr/>
                  <p:nvPr/>
                </p:nvSpPr>
                <p:spPr>
                  <a:xfrm>
                    <a:off x="7226300" y="3486858"/>
                    <a:ext cx="228600" cy="259408"/>
                  </a:xfrm>
                  <a:prstGeom prst="ellipse">
                    <a:avLst/>
                  </a:prstGeom>
                  <a:solidFill>
                    <a:srgbClr val="B3BDC7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" name="Oval 95">
                    <a:extLst>
                      <a:ext uri="{FF2B5EF4-FFF2-40B4-BE49-F238E27FC236}">
                        <a16:creationId xmlns:a16="http://schemas.microsoft.com/office/drawing/2014/main" id="{BEB009F3-E79A-481F-9E2A-3C03DD9BCC98}"/>
                      </a:ext>
                    </a:extLst>
                  </p:cNvPr>
                  <p:cNvSpPr/>
                  <p:nvPr/>
                </p:nvSpPr>
                <p:spPr>
                  <a:xfrm>
                    <a:off x="7848600" y="3486858"/>
                    <a:ext cx="228600" cy="259408"/>
                  </a:xfrm>
                  <a:prstGeom prst="ellipse">
                    <a:avLst/>
                  </a:prstGeom>
                  <a:solidFill>
                    <a:srgbClr val="B3BDC7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" name="Oval 96">
                    <a:extLst>
                      <a:ext uri="{FF2B5EF4-FFF2-40B4-BE49-F238E27FC236}">
                        <a16:creationId xmlns:a16="http://schemas.microsoft.com/office/drawing/2014/main" id="{D15CAFE6-C9E6-42F6-9A91-97288DE47B63}"/>
                      </a:ext>
                    </a:extLst>
                  </p:cNvPr>
                  <p:cNvSpPr/>
                  <p:nvPr/>
                </p:nvSpPr>
                <p:spPr>
                  <a:xfrm>
                    <a:off x="6248400" y="3475981"/>
                    <a:ext cx="228600" cy="259408"/>
                  </a:xfrm>
                  <a:prstGeom prst="ellipse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2955515-EAC0-4C0B-90E4-09CD9B6C2BA2}"/>
                  </a:ext>
                </a:extLst>
              </p:cNvPr>
              <p:cNvGrpSpPr/>
              <p:nvPr/>
            </p:nvGrpSpPr>
            <p:grpSpPr>
              <a:xfrm>
                <a:off x="6410558" y="3312815"/>
                <a:ext cx="1418342" cy="402128"/>
                <a:chOff x="6235700" y="3475981"/>
                <a:chExt cx="1847850" cy="581621"/>
              </a:xfrm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5AD3B909-AD9D-4714-8EF5-3D367405C234}"/>
                    </a:ext>
                  </a:extLst>
                </p:cNvPr>
                <p:cNvGrpSpPr/>
                <p:nvPr/>
              </p:nvGrpSpPr>
              <p:grpSpPr>
                <a:xfrm>
                  <a:off x="6248400" y="3475981"/>
                  <a:ext cx="1835150" cy="270285"/>
                  <a:chOff x="6248400" y="3475981"/>
                  <a:chExt cx="1835150" cy="270285"/>
                </a:xfrm>
              </p:grpSpPr>
              <p:sp>
                <p:nvSpPr>
                  <p:cNvPr id="77" name="Oval 76">
                    <a:extLst>
                      <a:ext uri="{FF2B5EF4-FFF2-40B4-BE49-F238E27FC236}">
                        <a16:creationId xmlns:a16="http://schemas.microsoft.com/office/drawing/2014/main" id="{9DFED735-75FB-4011-8DFA-2D593EE31436}"/>
                      </a:ext>
                    </a:extLst>
                  </p:cNvPr>
                  <p:cNvSpPr/>
                  <p:nvPr/>
                </p:nvSpPr>
                <p:spPr>
                  <a:xfrm>
                    <a:off x="6921500" y="3475981"/>
                    <a:ext cx="228600" cy="259408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" name="Oval 77">
                    <a:extLst>
                      <a:ext uri="{FF2B5EF4-FFF2-40B4-BE49-F238E27FC236}">
                        <a16:creationId xmlns:a16="http://schemas.microsoft.com/office/drawing/2014/main" id="{EC620F9E-E1A3-478A-BB26-2C570C91ADE4}"/>
                      </a:ext>
                    </a:extLst>
                  </p:cNvPr>
                  <p:cNvSpPr/>
                  <p:nvPr/>
                </p:nvSpPr>
                <p:spPr>
                  <a:xfrm>
                    <a:off x="7543800" y="3475981"/>
                    <a:ext cx="228600" cy="259408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" name="Oval 78">
                    <a:extLst>
                      <a:ext uri="{FF2B5EF4-FFF2-40B4-BE49-F238E27FC236}">
                        <a16:creationId xmlns:a16="http://schemas.microsoft.com/office/drawing/2014/main" id="{E9D45572-573F-40F0-94FF-CDC976C352E9}"/>
                      </a:ext>
                    </a:extLst>
                  </p:cNvPr>
                  <p:cNvSpPr/>
                  <p:nvPr/>
                </p:nvSpPr>
                <p:spPr>
                  <a:xfrm>
                    <a:off x="7232650" y="3475981"/>
                    <a:ext cx="228600" cy="259408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Oval 79">
                    <a:extLst>
                      <a:ext uri="{FF2B5EF4-FFF2-40B4-BE49-F238E27FC236}">
                        <a16:creationId xmlns:a16="http://schemas.microsoft.com/office/drawing/2014/main" id="{B63DB548-D12A-473F-9290-2FFC513AE4FA}"/>
                      </a:ext>
                    </a:extLst>
                  </p:cNvPr>
                  <p:cNvSpPr/>
                  <p:nvPr/>
                </p:nvSpPr>
                <p:spPr>
                  <a:xfrm>
                    <a:off x="7854950" y="3475981"/>
                    <a:ext cx="228600" cy="259408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" name="Oval 80">
                    <a:extLst>
                      <a:ext uri="{FF2B5EF4-FFF2-40B4-BE49-F238E27FC236}">
                        <a16:creationId xmlns:a16="http://schemas.microsoft.com/office/drawing/2014/main" id="{00CD37B6-26BB-4390-AF74-839BB9999FD8}"/>
                      </a:ext>
                    </a:extLst>
                  </p:cNvPr>
                  <p:cNvSpPr/>
                  <p:nvPr/>
                </p:nvSpPr>
                <p:spPr>
                  <a:xfrm>
                    <a:off x="6915150" y="3486858"/>
                    <a:ext cx="228600" cy="259408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Oval 81">
                    <a:extLst>
                      <a:ext uri="{FF2B5EF4-FFF2-40B4-BE49-F238E27FC236}">
                        <a16:creationId xmlns:a16="http://schemas.microsoft.com/office/drawing/2014/main" id="{0284CB83-70C7-4805-B40E-9748A0CAA74A}"/>
                      </a:ext>
                    </a:extLst>
                  </p:cNvPr>
                  <p:cNvSpPr/>
                  <p:nvPr/>
                </p:nvSpPr>
                <p:spPr>
                  <a:xfrm>
                    <a:off x="7537450" y="3486858"/>
                    <a:ext cx="228600" cy="259408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" name="Oval 82">
                    <a:extLst>
                      <a:ext uri="{FF2B5EF4-FFF2-40B4-BE49-F238E27FC236}">
                        <a16:creationId xmlns:a16="http://schemas.microsoft.com/office/drawing/2014/main" id="{94963582-D27F-4B4C-A137-A917A59AFE91}"/>
                      </a:ext>
                    </a:extLst>
                  </p:cNvPr>
                  <p:cNvSpPr/>
                  <p:nvPr/>
                </p:nvSpPr>
                <p:spPr>
                  <a:xfrm>
                    <a:off x="7226300" y="3486858"/>
                    <a:ext cx="228600" cy="259408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" name="Oval 83">
                    <a:extLst>
                      <a:ext uri="{FF2B5EF4-FFF2-40B4-BE49-F238E27FC236}">
                        <a16:creationId xmlns:a16="http://schemas.microsoft.com/office/drawing/2014/main" id="{67F96867-A214-4223-9D4B-D438E49CED6B}"/>
                      </a:ext>
                    </a:extLst>
                  </p:cNvPr>
                  <p:cNvSpPr/>
                  <p:nvPr/>
                </p:nvSpPr>
                <p:spPr>
                  <a:xfrm>
                    <a:off x="7848600" y="3486858"/>
                    <a:ext cx="228600" cy="259408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" name="Oval 84">
                    <a:extLst>
                      <a:ext uri="{FF2B5EF4-FFF2-40B4-BE49-F238E27FC236}">
                        <a16:creationId xmlns:a16="http://schemas.microsoft.com/office/drawing/2014/main" id="{C4B7D50F-F402-4FA1-9A53-B447020FCD4C}"/>
                      </a:ext>
                    </a:extLst>
                  </p:cNvPr>
                  <p:cNvSpPr/>
                  <p:nvPr/>
                </p:nvSpPr>
                <p:spPr>
                  <a:xfrm>
                    <a:off x="6248400" y="3475981"/>
                    <a:ext cx="228600" cy="259408"/>
                  </a:xfrm>
                  <a:prstGeom prst="ellipse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F64FBBA0-2B65-4722-A3B2-CE6220E10868}"/>
                    </a:ext>
                  </a:extLst>
                </p:cNvPr>
                <p:cNvGrpSpPr/>
                <p:nvPr/>
              </p:nvGrpSpPr>
              <p:grpSpPr>
                <a:xfrm>
                  <a:off x="6242050" y="3622000"/>
                  <a:ext cx="1835150" cy="270285"/>
                  <a:chOff x="6248400" y="3475981"/>
                  <a:chExt cx="1835150" cy="270285"/>
                </a:xfrm>
              </p:grpSpPr>
              <p:sp>
                <p:nvSpPr>
                  <p:cNvPr id="68" name="Oval 67">
                    <a:extLst>
                      <a:ext uri="{FF2B5EF4-FFF2-40B4-BE49-F238E27FC236}">
                        <a16:creationId xmlns:a16="http://schemas.microsoft.com/office/drawing/2014/main" id="{F0937985-AC43-4DBC-A328-215179CE646B}"/>
                      </a:ext>
                    </a:extLst>
                  </p:cNvPr>
                  <p:cNvSpPr/>
                  <p:nvPr/>
                </p:nvSpPr>
                <p:spPr>
                  <a:xfrm>
                    <a:off x="6921500" y="3475981"/>
                    <a:ext cx="228600" cy="259408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" name="Oval 68">
                    <a:extLst>
                      <a:ext uri="{FF2B5EF4-FFF2-40B4-BE49-F238E27FC236}">
                        <a16:creationId xmlns:a16="http://schemas.microsoft.com/office/drawing/2014/main" id="{37B54129-D489-4786-8375-57CADE64A6CF}"/>
                      </a:ext>
                    </a:extLst>
                  </p:cNvPr>
                  <p:cNvSpPr/>
                  <p:nvPr/>
                </p:nvSpPr>
                <p:spPr>
                  <a:xfrm>
                    <a:off x="7543800" y="3475981"/>
                    <a:ext cx="228600" cy="259408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" name="Oval 69">
                    <a:extLst>
                      <a:ext uri="{FF2B5EF4-FFF2-40B4-BE49-F238E27FC236}">
                        <a16:creationId xmlns:a16="http://schemas.microsoft.com/office/drawing/2014/main" id="{30E04213-55A3-4640-A182-EACE0DA66F37}"/>
                      </a:ext>
                    </a:extLst>
                  </p:cNvPr>
                  <p:cNvSpPr/>
                  <p:nvPr/>
                </p:nvSpPr>
                <p:spPr>
                  <a:xfrm>
                    <a:off x="7232650" y="3475981"/>
                    <a:ext cx="228600" cy="259408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Oval 70">
                    <a:extLst>
                      <a:ext uri="{FF2B5EF4-FFF2-40B4-BE49-F238E27FC236}">
                        <a16:creationId xmlns:a16="http://schemas.microsoft.com/office/drawing/2014/main" id="{8AD8D475-12D7-4E6B-89E4-900935951CFC}"/>
                      </a:ext>
                    </a:extLst>
                  </p:cNvPr>
                  <p:cNvSpPr/>
                  <p:nvPr/>
                </p:nvSpPr>
                <p:spPr>
                  <a:xfrm>
                    <a:off x="7854950" y="3475981"/>
                    <a:ext cx="228600" cy="259408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" name="Oval 71">
                    <a:extLst>
                      <a:ext uri="{FF2B5EF4-FFF2-40B4-BE49-F238E27FC236}">
                        <a16:creationId xmlns:a16="http://schemas.microsoft.com/office/drawing/2014/main" id="{B82F86BF-79A8-4560-AFAB-76326408DC44}"/>
                      </a:ext>
                    </a:extLst>
                  </p:cNvPr>
                  <p:cNvSpPr/>
                  <p:nvPr/>
                </p:nvSpPr>
                <p:spPr>
                  <a:xfrm>
                    <a:off x="6915150" y="3486858"/>
                    <a:ext cx="228600" cy="259408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" name="Oval 72">
                    <a:extLst>
                      <a:ext uri="{FF2B5EF4-FFF2-40B4-BE49-F238E27FC236}">
                        <a16:creationId xmlns:a16="http://schemas.microsoft.com/office/drawing/2014/main" id="{11FFFE93-6F78-4BB2-977D-52BEA88F6F42}"/>
                      </a:ext>
                    </a:extLst>
                  </p:cNvPr>
                  <p:cNvSpPr/>
                  <p:nvPr/>
                </p:nvSpPr>
                <p:spPr>
                  <a:xfrm>
                    <a:off x="7537450" y="3486858"/>
                    <a:ext cx="228600" cy="259408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" name="Oval 73">
                    <a:extLst>
                      <a:ext uri="{FF2B5EF4-FFF2-40B4-BE49-F238E27FC236}">
                        <a16:creationId xmlns:a16="http://schemas.microsoft.com/office/drawing/2014/main" id="{661B880C-370A-426E-A30F-1F22AAD29724}"/>
                      </a:ext>
                    </a:extLst>
                  </p:cNvPr>
                  <p:cNvSpPr/>
                  <p:nvPr/>
                </p:nvSpPr>
                <p:spPr>
                  <a:xfrm>
                    <a:off x="7226300" y="3486858"/>
                    <a:ext cx="228600" cy="259408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" name="Oval 74">
                    <a:extLst>
                      <a:ext uri="{FF2B5EF4-FFF2-40B4-BE49-F238E27FC236}">
                        <a16:creationId xmlns:a16="http://schemas.microsoft.com/office/drawing/2014/main" id="{1AEE6C9B-E484-4241-9D03-ED8B9D1DFF74}"/>
                      </a:ext>
                    </a:extLst>
                  </p:cNvPr>
                  <p:cNvSpPr/>
                  <p:nvPr/>
                </p:nvSpPr>
                <p:spPr>
                  <a:xfrm>
                    <a:off x="7848600" y="3486858"/>
                    <a:ext cx="228600" cy="259408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Oval 75">
                    <a:extLst>
                      <a:ext uri="{FF2B5EF4-FFF2-40B4-BE49-F238E27FC236}">
                        <a16:creationId xmlns:a16="http://schemas.microsoft.com/office/drawing/2014/main" id="{E2056B36-EA7C-4A5C-B166-CE013516042B}"/>
                      </a:ext>
                    </a:extLst>
                  </p:cNvPr>
                  <p:cNvSpPr/>
                  <p:nvPr/>
                </p:nvSpPr>
                <p:spPr>
                  <a:xfrm>
                    <a:off x="6248400" y="3475981"/>
                    <a:ext cx="228600" cy="259408"/>
                  </a:xfrm>
                  <a:prstGeom prst="ellipse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FE2A70AD-71CC-4870-9075-F4601977387A}"/>
                    </a:ext>
                  </a:extLst>
                </p:cNvPr>
                <p:cNvGrpSpPr/>
                <p:nvPr/>
              </p:nvGrpSpPr>
              <p:grpSpPr>
                <a:xfrm>
                  <a:off x="6235700" y="3787317"/>
                  <a:ext cx="1835150" cy="270285"/>
                  <a:chOff x="6248400" y="3475981"/>
                  <a:chExt cx="1835150" cy="270285"/>
                </a:xfrm>
              </p:grpSpPr>
              <p:sp>
                <p:nvSpPr>
                  <p:cNvPr id="59" name="Oval 58">
                    <a:extLst>
                      <a:ext uri="{FF2B5EF4-FFF2-40B4-BE49-F238E27FC236}">
                        <a16:creationId xmlns:a16="http://schemas.microsoft.com/office/drawing/2014/main" id="{729F860F-D92E-49E5-A780-6DC091293F10}"/>
                      </a:ext>
                    </a:extLst>
                  </p:cNvPr>
                  <p:cNvSpPr/>
                  <p:nvPr/>
                </p:nvSpPr>
                <p:spPr>
                  <a:xfrm>
                    <a:off x="6921500" y="3475981"/>
                    <a:ext cx="228600" cy="259408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" name="Oval 59">
                    <a:extLst>
                      <a:ext uri="{FF2B5EF4-FFF2-40B4-BE49-F238E27FC236}">
                        <a16:creationId xmlns:a16="http://schemas.microsoft.com/office/drawing/2014/main" id="{BB8C9B6D-4B13-4756-9651-945FE8E5DC24}"/>
                      </a:ext>
                    </a:extLst>
                  </p:cNvPr>
                  <p:cNvSpPr/>
                  <p:nvPr/>
                </p:nvSpPr>
                <p:spPr>
                  <a:xfrm>
                    <a:off x="7543800" y="3475981"/>
                    <a:ext cx="228600" cy="259408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" name="Oval 60">
                    <a:extLst>
                      <a:ext uri="{FF2B5EF4-FFF2-40B4-BE49-F238E27FC236}">
                        <a16:creationId xmlns:a16="http://schemas.microsoft.com/office/drawing/2014/main" id="{FFADFE1D-813E-4611-8F77-C9D9315EFACF}"/>
                      </a:ext>
                    </a:extLst>
                  </p:cNvPr>
                  <p:cNvSpPr/>
                  <p:nvPr/>
                </p:nvSpPr>
                <p:spPr>
                  <a:xfrm>
                    <a:off x="7232650" y="3475981"/>
                    <a:ext cx="228600" cy="259408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A88BDC9E-66A2-41F3-8899-B3537BF76E14}"/>
                      </a:ext>
                    </a:extLst>
                  </p:cNvPr>
                  <p:cNvSpPr/>
                  <p:nvPr/>
                </p:nvSpPr>
                <p:spPr>
                  <a:xfrm>
                    <a:off x="7854950" y="3475981"/>
                    <a:ext cx="228600" cy="259408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" name="Oval 62">
                    <a:extLst>
                      <a:ext uri="{FF2B5EF4-FFF2-40B4-BE49-F238E27FC236}">
                        <a16:creationId xmlns:a16="http://schemas.microsoft.com/office/drawing/2014/main" id="{E55F81BA-72F0-4139-9D5B-ED9732AA2F73}"/>
                      </a:ext>
                    </a:extLst>
                  </p:cNvPr>
                  <p:cNvSpPr/>
                  <p:nvPr/>
                </p:nvSpPr>
                <p:spPr>
                  <a:xfrm>
                    <a:off x="6915150" y="3486858"/>
                    <a:ext cx="228600" cy="259408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Oval 63">
                    <a:extLst>
                      <a:ext uri="{FF2B5EF4-FFF2-40B4-BE49-F238E27FC236}">
                        <a16:creationId xmlns:a16="http://schemas.microsoft.com/office/drawing/2014/main" id="{540CB186-002D-42AB-8FCA-C7632315D62B}"/>
                      </a:ext>
                    </a:extLst>
                  </p:cNvPr>
                  <p:cNvSpPr/>
                  <p:nvPr/>
                </p:nvSpPr>
                <p:spPr>
                  <a:xfrm>
                    <a:off x="7537450" y="3486858"/>
                    <a:ext cx="228600" cy="259408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" name="Oval 64">
                    <a:extLst>
                      <a:ext uri="{FF2B5EF4-FFF2-40B4-BE49-F238E27FC236}">
                        <a16:creationId xmlns:a16="http://schemas.microsoft.com/office/drawing/2014/main" id="{46D3BA37-9C12-4C7E-AB79-09AFA915BC8B}"/>
                      </a:ext>
                    </a:extLst>
                  </p:cNvPr>
                  <p:cNvSpPr/>
                  <p:nvPr/>
                </p:nvSpPr>
                <p:spPr>
                  <a:xfrm>
                    <a:off x="7226300" y="3486858"/>
                    <a:ext cx="228600" cy="259408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" name="Oval 65">
                    <a:extLst>
                      <a:ext uri="{FF2B5EF4-FFF2-40B4-BE49-F238E27FC236}">
                        <a16:creationId xmlns:a16="http://schemas.microsoft.com/office/drawing/2014/main" id="{FB1C8C97-E327-4A64-B53D-604AE6BFA41F}"/>
                      </a:ext>
                    </a:extLst>
                  </p:cNvPr>
                  <p:cNvSpPr/>
                  <p:nvPr/>
                </p:nvSpPr>
                <p:spPr>
                  <a:xfrm>
                    <a:off x="7848600" y="3486858"/>
                    <a:ext cx="228600" cy="259408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Oval 66">
                    <a:extLst>
                      <a:ext uri="{FF2B5EF4-FFF2-40B4-BE49-F238E27FC236}">
                        <a16:creationId xmlns:a16="http://schemas.microsoft.com/office/drawing/2014/main" id="{731C934F-67B0-43F1-AA60-7E6B8A856AE2}"/>
                      </a:ext>
                    </a:extLst>
                  </p:cNvPr>
                  <p:cNvSpPr/>
                  <p:nvPr/>
                </p:nvSpPr>
                <p:spPr>
                  <a:xfrm>
                    <a:off x="6248400" y="3475981"/>
                    <a:ext cx="228600" cy="259408"/>
                  </a:xfrm>
                  <a:prstGeom prst="ellipse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C26D1C98-68C4-4E91-AE84-576CE7655C57}"/>
                  </a:ext>
                </a:extLst>
              </p:cNvPr>
              <p:cNvCxnSpPr/>
              <p:nvPr/>
            </p:nvCxnSpPr>
            <p:spPr>
              <a:xfrm flipH="1">
                <a:off x="6488623" y="3722605"/>
                <a:ext cx="1" cy="236543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ECCDE1F7-9E08-42B3-A617-65F35AAF96E1}"/>
                  </a:ext>
                </a:extLst>
              </p:cNvPr>
              <p:cNvCxnSpPr/>
              <p:nvPr/>
            </p:nvCxnSpPr>
            <p:spPr>
              <a:xfrm flipH="1">
                <a:off x="7371367" y="3721748"/>
                <a:ext cx="1" cy="236543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0FAA7E4B-DD5D-4A12-8EA1-3E5D5BF11427}"/>
                  </a:ext>
                </a:extLst>
              </p:cNvPr>
              <p:cNvCxnSpPr/>
              <p:nvPr/>
            </p:nvCxnSpPr>
            <p:spPr>
              <a:xfrm flipH="1">
                <a:off x="7368777" y="4235009"/>
                <a:ext cx="973" cy="23299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00EC451F-E825-4DED-A297-2BF723083B8E}"/>
                  </a:ext>
                </a:extLst>
              </p:cNvPr>
              <p:cNvGrpSpPr/>
              <p:nvPr/>
            </p:nvGrpSpPr>
            <p:grpSpPr>
              <a:xfrm>
                <a:off x="6407315" y="4711488"/>
                <a:ext cx="1438006" cy="1232104"/>
                <a:chOff x="6212016" y="2275534"/>
                <a:chExt cx="1871534" cy="1782068"/>
              </a:xfrm>
            </p:grpSpPr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4E560A01-B5BA-4E1C-98ED-2CBB0BA1000E}"/>
                    </a:ext>
                  </a:extLst>
                </p:cNvPr>
                <p:cNvGrpSpPr/>
                <p:nvPr/>
              </p:nvGrpSpPr>
              <p:grpSpPr>
                <a:xfrm>
                  <a:off x="6248400" y="3475981"/>
                  <a:ext cx="1835150" cy="270285"/>
                  <a:chOff x="6248400" y="3475981"/>
                  <a:chExt cx="1835150" cy="270285"/>
                </a:xfrm>
              </p:grpSpPr>
              <p:sp>
                <p:nvSpPr>
                  <p:cNvPr id="47" name="Oval 46">
                    <a:extLst>
                      <a:ext uri="{FF2B5EF4-FFF2-40B4-BE49-F238E27FC236}">
                        <a16:creationId xmlns:a16="http://schemas.microsoft.com/office/drawing/2014/main" id="{CCE92CE6-9BD7-4F5F-AEFC-17A2A5B1C967}"/>
                      </a:ext>
                    </a:extLst>
                  </p:cNvPr>
                  <p:cNvSpPr/>
                  <p:nvPr/>
                </p:nvSpPr>
                <p:spPr>
                  <a:xfrm>
                    <a:off x="6921500" y="3475981"/>
                    <a:ext cx="228600" cy="259408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03F49308-D867-483E-B65A-42C54B26F76D}"/>
                      </a:ext>
                    </a:extLst>
                  </p:cNvPr>
                  <p:cNvSpPr/>
                  <p:nvPr/>
                </p:nvSpPr>
                <p:spPr>
                  <a:xfrm>
                    <a:off x="7543800" y="3475981"/>
                    <a:ext cx="228600" cy="259408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Oval 48">
                    <a:extLst>
                      <a:ext uri="{FF2B5EF4-FFF2-40B4-BE49-F238E27FC236}">
                        <a16:creationId xmlns:a16="http://schemas.microsoft.com/office/drawing/2014/main" id="{8D9E9B4D-4409-4F65-859B-77FA70D67C2B}"/>
                      </a:ext>
                    </a:extLst>
                  </p:cNvPr>
                  <p:cNvSpPr/>
                  <p:nvPr/>
                </p:nvSpPr>
                <p:spPr>
                  <a:xfrm>
                    <a:off x="7232650" y="3475981"/>
                    <a:ext cx="228600" cy="259408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1A362D23-E0DA-4B13-9BC5-99F146AB3287}"/>
                      </a:ext>
                    </a:extLst>
                  </p:cNvPr>
                  <p:cNvSpPr/>
                  <p:nvPr/>
                </p:nvSpPr>
                <p:spPr>
                  <a:xfrm>
                    <a:off x="7854950" y="3475981"/>
                    <a:ext cx="228600" cy="259408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06C7A86E-928B-4419-9E3E-C57900D9ADF3}"/>
                      </a:ext>
                    </a:extLst>
                  </p:cNvPr>
                  <p:cNvSpPr/>
                  <p:nvPr/>
                </p:nvSpPr>
                <p:spPr>
                  <a:xfrm>
                    <a:off x="6915150" y="3486858"/>
                    <a:ext cx="228600" cy="259408"/>
                  </a:xfrm>
                  <a:prstGeom prst="ellipse">
                    <a:avLst/>
                  </a:prstGeom>
                  <a:solidFill>
                    <a:srgbClr val="B3BDC7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0047B1D1-6A2D-4892-835F-0C8D7CE9E965}"/>
                      </a:ext>
                    </a:extLst>
                  </p:cNvPr>
                  <p:cNvSpPr/>
                  <p:nvPr/>
                </p:nvSpPr>
                <p:spPr>
                  <a:xfrm>
                    <a:off x="7537450" y="3486858"/>
                    <a:ext cx="228600" cy="259408"/>
                  </a:xfrm>
                  <a:prstGeom prst="ellipse">
                    <a:avLst/>
                  </a:prstGeom>
                  <a:solidFill>
                    <a:srgbClr val="B3BDC7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E65AA88C-8457-489C-B206-F542D8B28D22}"/>
                      </a:ext>
                    </a:extLst>
                  </p:cNvPr>
                  <p:cNvSpPr/>
                  <p:nvPr/>
                </p:nvSpPr>
                <p:spPr>
                  <a:xfrm>
                    <a:off x="7226300" y="3486858"/>
                    <a:ext cx="228600" cy="259408"/>
                  </a:xfrm>
                  <a:prstGeom prst="ellipse">
                    <a:avLst/>
                  </a:prstGeom>
                  <a:solidFill>
                    <a:srgbClr val="B3BDC7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Oval 53">
                    <a:extLst>
                      <a:ext uri="{FF2B5EF4-FFF2-40B4-BE49-F238E27FC236}">
                        <a16:creationId xmlns:a16="http://schemas.microsoft.com/office/drawing/2014/main" id="{831D04D5-24A9-4D2F-B86A-B8507F3DD40A}"/>
                      </a:ext>
                    </a:extLst>
                  </p:cNvPr>
                  <p:cNvSpPr/>
                  <p:nvPr/>
                </p:nvSpPr>
                <p:spPr>
                  <a:xfrm>
                    <a:off x="7848600" y="3486858"/>
                    <a:ext cx="228600" cy="259408"/>
                  </a:xfrm>
                  <a:prstGeom prst="ellipse">
                    <a:avLst/>
                  </a:prstGeom>
                  <a:solidFill>
                    <a:srgbClr val="B3BDC7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" name="Oval 54">
                    <a:extLst>
                      <a:ext uri="{FF2B5EF4-FFF2-40B4-BE49-F238E27FC236}">
                        <a16:creationId xmlns:a16="http://schemas.microsoft.com/office/drawing/2014/main" id="{BC73A2EE-D564-4E68-87D7-B37C410CD2C2}"/>
                      </a:ext>
                    </a:extLst>
                  </p:cNvPr>
                  <p:cNvSpPr/>
                  <p:nvPr/>
                </p:nvSpPr>
                <p:spPr>
                  <a:xfrm>
                    <a:off x="6248400" y="3475981"/>
                    <a:ext cx="228600" cy="259408"/>
                  </a:xfrm>
                  <a:prstGeom prst="ellipse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DB5DFB91-EFAC-4D7D-8DA5-691D95C279BF}"/>
                    </a:ext>
                  </a:extLst>
                </p:cNvPr>
                <p:cNvGrpSpPr/>
                <p:nvPr/>
              </p:nvGrpSpPr>
              <p:grpSpPr>
                <a:xfrm>
                  <a:off x="6242050" y="3622000"/>
                  <a:ext cx="1835150" cy="270285"/>
                  <a:chOff x="6248400" y="3475981"/>
                  <a:chExt cx="1835150" cy="270285"/>
                </a:xfrm>
              </p:grpSpPr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BDB659BC-8878-4132-ABB2-BF9E94932308}"/>
                      </a:ext>
                    </a:extLst>
                  </p:cNvPr>
                  <p:cNvSpPr/>
                  <p:nvPr/>
                </p:nvSpPr>
                <p:spPr>
                  <a:xfrm>
                    <a:off x="6921500" y="3475981"/>
                    <a:ext cx="228600" cy="259408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" name="Oval 38">
                    <a:extLst>
                      <a:ext uri="{FF2B5EF4-FFF2-40B4-BE49-F238E27FC236}">
                        <a16:creationId xmlns:a16="http://schemas.microsoft.com/office/drawing/2014/main" id="{07E70182-3A5B-4560-97D1-CBF229E3EE6B}"/>
                      </a:ext>
                    </a:extLst>
                  </p:cNvPr>
                  <p:cNvSpPr/>
                  <p:nvPr/>
                </p:nvSpPr>
                <p:spPr>
                  <a:xfrm>
                    <a:off x="7543800" y="3475981"/>
                    <a:ext cx="228600" cy="259408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35FC2651-A369-43B3-9E16-CBFC97E4C66B}"/>
                      </a:ext>
                    </a:extLst>
                  </p:cNvPr>
                  <p:cNvSpPr/>
                  <p:nvPr/>
                </p:nvSpPr>
                <p:spPr>
                  <a:xfrm>
                    <a:off x="7232650" y="3475981"/>
                    <a:ext cx="228600" cy="259408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719B6AFC-0A5F-4C61-90CB-911F2C9A93EC}"/>
                      </a:ext>
                    </a:extLst>
                  </p:cNvPr>
                  <p:cNvSpPr/>
                  <p:nvPr/>
                </p:nvSpPr>
                <p:spPr>
                  <a:xfrm>
                    <a:off x="7854950" y="3475981"/>
                    <a:ext cx="228600" cy="259408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10DA9CF0-0EA9-4C18-91B9-8282A7CAB2C6}"/>
                      </a:ext>
                    </a:extLst>
                  </p:cNvPr>
                  <p:cNvSpPr/>
                  <p:nvPr/>
                </p:nvSpPr>
                <p:spPr>
                  <a:xfrm>
                    <a:off x="6915150" y="3486858"/>
                    <a:ext cx="228600" cy="259408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Oval 42">
                    <a:extLst>
                      <a:ext uri="{FF2B5EF4-FFF2-40B4-BE49-F238E27FC236}">
                        <a16:creationId xmlns:a16="http://schemas.microsoft.com/office/drawing/2014/main" id="{3F618061-8C0D-4F0D-92E0-8C6C6C22B8D1}"/>
                      </a:ext>
                    </a:extLst>
                  </p:cNvPr>
                  <p:cNvSpPr/>
                  <p:nvPr/>
                </p:nvSpPr>
                <p:spPr>
                  <a:xfrm>
                    <a:off x="7537450" y="3486858"/>
                    <a:ext cx="228600" cy="25940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363D5A84-24E6-4775-81C0-E003E3FD787D}"/>
                      </a:ext>
                    </a:extLst>
                  </p:cNvPr>
                  <p:cNvSpPr/>
                  <p:nvPr/>
                </p:nvSpPr>
                <p:spPr>
                  <a:xfrm>
                    <a:off x="7226300" y="3486858"/>
                    <a:ext cx="228600" cy="259408"/>
                  </a:xfrm>
                  <a:prstGeom prst="ellipse">
                    <a:avLst/>
                  </a:prstGeom>
                  <a:solidFill>
                    <a:srgbClr val="B3BDC7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79CD7BC5-E29F-4F82-AAB3-7909C6904261}"/>
                      </a:ext>
                    </a:extLst>
                  </p:cNvPr>
                  <p:cNvSpPr/>
                  <p:nvPr/>
                </p:nvSpPr>
                <p:spPr>
                  <a:xfrm>
                    <a:off x="7848600" y="3486858"/>
                    <a:ext cx="228600" cy="259408"/>
                  </a:xfrm>
                  <a:prstGeom prst="ellipse">
                    <a:avLst/>
                  </a:prstGeom>
                  <a:solidFill>
                    <a:srgbClr val="B3BDC7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4425E2F9-B56D-4E10-947E-A52D49C2039F}"/>
                      </a:ext>
                    </a:extLst>
                  </p:cNvPr>
                  <p:cNvSpPr/>
                  <p:nvPr/>
                </p:nvSpPr>
                <p:spPr>
                  <a:xfrm>
                    <a:off x="6248400" y="3475981"/>
                    <a:ext cx="228600" cy="259408"/>
                  </a:xfrm>
                  <a:prstGeom prst="ellipse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B56473E7-E049-4573-8984-F3A02D477DB0}"/>
                    </a:ext>
                  </a:extLst>
                </p:cNvPr>
                <p:cNvGrpSpPr/>
                <p:nvPr/>
              </p:nvGrpSpPr>
              <p:grpSpPr>
                <a:xfrm>
                  <a:off x="6212016" y="2275534"/>
                  <a:ext cx="1858834" cy="1782068"/>
                  <a:chOff x="6224716" y="1964198"/>
                  <a:chExt cx="1858834" cy="1782068"/>
                </a:xfrm>
              </p:grpSpPr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5CCB06D4-2E93-49C1-AF86-1505BEC03165}"/>
                      </a:ext>
                    </a:extLst>
                  </p:cNvPr>
                  <p:cNvSpPr/>
                  <p:nvPr/>
                </p:nvSpPr>
                <p:spPr>
                  <a:xfrm>
                    <a:off x="6921500" y="3475981"/>
                    <a:ext cx="228600" cy="259408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119AF477-6F82-4195-B535-2091A1265FD6}"/>
                      </a:ext>
                    </a:extLst>
                  </p:cNvPr>
                  <p:cNvSpPr/>
                  <p:nvPr/>
                </p:nvSpPr>
                <p:spPr>
                  <a:xfrm>
                    <a:off x="7543800" y="3475981"/>
                    <a:ext cx="228600" cy="259408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0787DA89-DF2B-45C6-AF79-3D69CC239A8D}"/>
                      </a:ext>
                    </a:extLst>
                  </p:cNvPr>
                  <p:cNvSpPr/>
                  <p:nvPr/>
                </p:nvSpPr>
                <p:spPr>
                  <a:xfrm>
                    <a:off x="7232650" y="3475981"/>
                    <a:ext cx="228600" cy="259408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" name="Oval 31">
                    <a:extLst>
                      <a:ext uri="{FF2B5EF4-FFF2-40B4-BE49-F238E27FC236}">
                        <a16:creationId xmlns:a16="http://schemas.microsoft.com/office/drawing/2014/main" id="{245ADB86-8718-4E19-B940-023CD6687CBF}"/>
                      </a:ext>
                    </a:extLst>
                  </p:cNvPr>
                  <p:cNvSpPr/>
                  <p:nvPr/>
                </p:nvSpPr>
                <p:spPr>
                  <a:xfrm>
                    <a:off x="7854950" y="3475981"/>
                    <a:ext cx="228600" cy="259408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6AFC94D1-9FD9-482A-9C1E-B9784F7B8A39}"/>
                      </a:ext>
                    </a:extLst>
                  </p:cNvPr>
                  <p:cNvSpPr/>
                  <p:nvPr/>
                </p:nvSpPr>
                <p:spPr>
                  <a:xfrm>
                    <a:off x="6915150" y="3486858"/>
                    <a:ext cx="228600" cy="259408"/>
                  </a:xfrm>
                  <a:prstGeom prst="ellipse">
                    <a:avLst/>
                  </a:prstGeom>
                  <a:solidFill>
                    <a:srgbClr val="B3BDC7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59D8F6D2-6332-4E20-8BA0-3E5446AD19C6}"/>
                      </a:ext>
                    </a:extLst>
                  </p:cNvPr>
                  <p:cNvSpPr/>
                  <p:nvPr/>
                </p:nvSpPr>
                <p:spPr>
                  <a:xfrm>
                    <a:off x="7537450" y="3486858"/>
                    <a:ext cx="228600" cy="259408"/>
                  </a:xfrm>
                  <a:prstGeom prst="ellipse">
                    <a:avLst/>
                  </a:prstGeom>
                  <a:solidFill>
                    <a:srgbClr val="B3BDC7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690FD59A-6CBE-49AB-B4F1-7744973E6B5B}"/>
                      </a:ext>
                    </a:extLst>
                  </p:cNvPr>
                  <p:cNvSpPr/>
                  <p:nvPr/>
                </p:nvSpPr>
                <p:spPr>
                  <a:xfrm>
                    <a:off x="7226300" y="3486858"/>
                    <a:ext cx="228600" cy="25940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46CD8912-EFBB-41E3-987E-5B2569D79363}"/>
                      </a:ext>
                    </a:extLst>
                  </p:cNvPr>
                  <p:cNvSpPr/>
                  <p:nvPr/>
                </p:nvSpPr>
                <p:spPr>
                  <a:xfrm>
                    <a:off x="7848600" y="3486858"/>
                    <a:ext cx="228600" cy="259408"/>
                  </a:xfrm>
                  <a:prstGeom prst="ellipse">
                    <a:avLst/>
                  </a:prstGeom>
                  <a:solidFill>
                    <a:srgbClr val="B3BDC7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D74B4774-11E7-465F-907E-D2B74080EB69}"/>
                      </a:ext>
                    </a:extLst>
                  </p:cNvPr>
                  <p:cNvSpPr/>
                  <p:nvPr/>
                </p:nvSpPr>
                <p:spPr>
                  <a:xfrm>
                    <a:off x="6224716" y="1964198"/>
                    <a:ext cx="228600" cy="25940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180D414-2279-400F-A6B6-C8F147D77EAF}"/>
                  </a:ext>
                </a:extLst>
              </p:cNvPr>
              <p:cNvSpPr/>
              <p:nvPr/>
            </p:nvSpPr>
            <p:spPr>
              <a:xfrm>
                <a:off x="6581775" y="4762500"/>
                <a:ext cx="330994" cy="59786"/>
              </a:xfrm>
              <a:custGeom>
                <a:avLst/>
                <a:gdLst>
                  <a:gd name="connsiteX0" fmla="*/ 0 w 330994"/>
                  <a:gd name="connsiteY0" fmla="*/ 28575 h 59786"/>
                  <a:gd name="connsiteX1" fmla="*/ 11906 w 330994"/>
                  <a:gd name="connsiteY1" fmla="*/ 23813 h 59786"/>
                  <a:gd name="connsiteX2" fmla="*/ 26194 w 330994"/>
                  <a:gd name="connsiteY2" fmla="*/ 14288 h 59786"/>
                  <a:gd name="connsiteX3" fmla="*/ 50006 w 330994"/>
                  <a:gd name="connsiteY3" fmla="*/ 7144 h 59786"/>
                  <a:gd name="connsiteX4" fmla="*/ 64294 w 330994"/>
                  <a:gd name="connsiteY4" fmla="*/ 11906 h 59786"/>
                  <a:gd name="connsiteX5" fmla="*/ 71438 w 330994"/>
                  <a:gd name="connsiteY5" fmla="*/ 14288 h 59786"/>
                  <a:gd name="connsiteX6" fmla="*/ 88106 w 330994"/>
                  <a:gd name="connsiteY6" fmla="*/ 23813 h 59786"/>
                  <a:gd name="connsiteX7" fmla="*/ 92869 w 330994"/>
                  <a:gd name="connsiteY7" fmla="*/ 30956 h 59786"/>
                  <a:gd name="connsiteX8" fmla="*/ 102394 w 330994"/>
                  <a:gd name="connsiteY8" fmla="*/ 35719 h 59786"/>
                  <a:gd name="connsiteX9" fmla="*/ 109538 w 330994"/>
                  <a:gd name="connsiteY9" fmla="*/ 40481 h 59786"/>
                  <a:gd name="connsiteX10" fmla="*/ 114300 w 330994"/>
                  <a:gd name="connsiteY10" fmla="*/ 47625 h 59786"/>
                  <a:gd name="connsiteX11" fmla="*/ 135731 w 330994"/>
                  <a:gd name="connsiteY11" fmla="*/ 59531 h 59786"/>
                  <a:gd name="connsiteX12" fmla="*/ 190500 w 330994"/>
                  <a:gd name="connsiteY12" fmla="*/ 57150 h 59786"/>
                  <a:gd name="connsiteX13" fmla="*/ 200025 w 330994"/>
                  <a:gd name="connsiteY13" fmla="*/ 54769 h 59786"/>
                  <a:gd name="connsiteX14" fmla="*/ 202406 w 330994"/>
                  <a:gd name="connsiteY14" fmla="*/ 45244 h 59786"/>
                  <a:gd name="connsiteX15" fmla="*/ 204788 w 330994"/>
                  <a:gd name="connsiteY15" fmla="*/ 38100 h 59786"/>
                  <a:gd name="connsiteX16" fmla="*/ 209550 w 330994"/>
                  <a:gd name="connsiteY16" fmla="*/ 30956 h 59786"/>
                  <a:gd name="connsiteX17" fmla="*/ 219075 w 330994"/>
                  <a:gd name="connsiteY17" fmla="*/ 7144 h 59786"/>
                  <a:gd name="connsiteX18" fmla="*/ 233363 w 330994"/>
                  <a:gd name="connsiteY18" fmla="*/ 0 h 59786"/>
                  <a:gd name="connsiteX19" fmla="*/ 245269 w 330994"/>
                  <a:gd name="connsiteY19" fmla="*/ 2381 h 59786"/>
                  <a:gd name="connsiteX20" fmla="*/ 252413 w 330994"/>
                  <a:gd name="connsiteY20" fmla="*/ 4763 h 59786"/>
                  <a:gd name="connsiteX21" fmla="*/ 261938 w 330994"/>
                  <a:gd name="connsiteY21" fmla="*/ 14288 h 59786"/>
                  <a:gd name="connsiteX22" fmla="*/ 269081 w 330994"/>
                  <a:gd name="connsiteY22" fmla="*/ 21431 h 59786"/>
                  <a:gd name="connsiteX23" fmla="*/ 273844 w 330994"/>
                  <a:gd name="connsiteY23" fmla="*/ 28575 h 59786"/>
                  <a:gd name="connsiteX24" fmla="*/ 280988 w 330994"/>
                  <a:gd name="connsiteY24" fmla="*/ 30956 h 59786"/>
                  <a:gd name="connsiteX25" fmla="*/ 285750 w 330994"/>
                  <a:gd name="connsiteY25" fmla="*/ 38100 h 59786"/>
                  <a:gd name="connsiteX26" fmla="*/ 290513 w 330994"/>
                  <a:gd name="connsiteY26" fmla="*/ 47625 h 59786"/>
                  <a:gd name="connsiteX27" fmla="*/ 311944 w 330994"/>
                  <a:gd name="connsiteY27" fmla="*/ 59531 h 59786"/>
                  <a:gd name="connsiteX28" fmla="*/ 330994 w 330994"/>
                  <a:gd name="connsiteY28" fmla="*/ 59531 h 59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30994" h="59786">
                    <a:moveTo>
                      <a:pt x="0" y="28575"/>
                    </a:moveTo>
                    <a:cubicBezTo>
                      <a:pt x="3969" y="26988"/>
                      <a:pt x="8154" y="25860"/>
                      <a:pt x="11906" y="23813"/>
                    </a:cubicBezTo>
                    <a:cubicBezTo>
                      <a:pt x="16931" y="21072"/>
                      <a:pt x="20641" y="15677"/>
                      <a:pt x="26194" y="14288"/>
                    </a:cubicBezTo>
                    <a:cubicBezTo>
                      <a:pt x="40589" y="10688"/>
                      <a:pt x="32614" y="12941"/>
                      <a:pt x="50006" y="7144"/>
                    </a:cubicBezTo>
                    <a:lnTo>
                      <a:pt x="64294" y="11906"/>
                    </a:lnTo>
                    <a:cubicBezTo>
                      <a:pt x="66675" y="12700"/>
                      <a:pt x="69193" y="13165"/>
                      <a:pt x="71438" y="14288"/>
                    </a:cubicBezTo>
                    <a:cubicBezTo>
                      <a:pt x="83523" y="20330"/>
                      <a:pt x="78010" y="17081"/>
                      <a:pt x="88106" y="23813"/>
                    </a:cubicBezTo>
                    <a:cubicBezTo>
                      <a:pt x="89694" y="26194"/>
                      <a:pt x="90670" y="29124"/>
                      <a:pt x="92869" y="30956"/>
                    </a:cubicBezTo>
                    <a:cubicBezTo>
                      <a:pt x="95596" y="33228"/>
                      <a:pt x="99312" y="33958"/>
                      <a:pt x="102394" y="35719"/>
                    </a:cubicBezTo>
                    <a:cubicBezTo>
                      <a:pt x="104879" y="37139"/>
                      <a:pt x="107157" y="38894"/>
                      <a:pt x="109538" y="40481"/>
                    </a:cubicBezTo>
                    <a:cubicBezTo>
                      <a:pt x="111125" y="42862"/>
                      <a:pt x="112146" y="45740"/>
                      <a:pt x="114300" y="47625"/>
                    </a:cubicBezTo>
                    <a:cubicBezTo>
                      <a:pt x="124377" y="56442"/>
                      <a:pt x="125920" y="56261"/>
                      <a:pt x="135731" y="59531"/>
                    </a:cubicBezTo>
                    <a:cubicBezTo>
                      <a:pt x="153987" y="58737"/>
                      <a:pt x="172276" y="58500"/>
                      <a:pt x="190500" y="57150"/>
                    </a:cubicBezTo>
                    <a:cubicBezTo>
                      <a:pt x="193764" y="56908"/>
                      <a:pt x="197711" y="57083"/>
                      <a:pt x="200025" y="54769"/>
                    </a:cubicBezTo>
                    <a:cubicBezTo>
                      <a:pt x="202339" y="52455"/>
                      <a:pt x="201507" y="48391"/>
                      <a:pt x="202406" y="45244"/>
                    </a:cubicBezTo>
                    <a:cubicBezTo>
                      <a:pt x="203096" y="42830"/>
                      <a:pt x="203665" y="40345"/>
                      <a:pt x="204788" y="38100"/>
                    </a:cubicBezTo>
                    <a:cubicBezTo>
                      <a:pt x="206068" y="35540"/>
                      <a:pt x="208388" y="33571"/>
                      <a:pt x="209550" y="30956"/>
                    </a:cubicBezTo>
                    <a:cubicBezTo>
                      <a:pt x="212086" y="25250"/>
                      <a:pt x="214437" y="12710"/>
                      <a:pt x="219075" y="7144"/>
                    </a:cubicBezTo>
                    <a:cubicBezTo>
                      <a:pt x="222626" y="2882"/>
                      <a:pt x="228486" y="1625"/>
                      <a:pt x="233363" y="0"/>
                    </a:cubicBezTo>
                    <a:cubicBezTo>
                      <a:pt x="237332" y="794"/>
                      <a:pt x="241343" y="1399"/>
                      <a:pt x="245269" y="2381"/>
                    </a:cubicBezTo>
                    <a:cubicBezTo>
                      <a:pt x="247704" y="2990"/>
                      <a:pt x="250638" y="2988"/>
                      <a:pt x="252413" y="4763"/>
                    </a:cubicBezTo>
                    <a:cubicBezTo>
                      <a:pt x="265114" y="17464"/>
                      <a:pt x="242886" y="7935"/>
                      <a:pt x="261938" y="14288"/>
                    </a:cubicBezTo>
                    <a:cubicBezTo>
                      <a:pt x="264319" y="16669"/>
                      <a:pt x="266925" y="18844"/>
                      <a:pt x="269081" y="21431"/>
                    </a:cubicBezTo>
                    <a:cubicBezTo>
                      <a:pt x="270913" y="23630"/>
                      <a:pt x="271609" y="26787"/>
                      <a:pt x="273844" y="28575"/>
                    </a:cubicBezTo>
                    <a:cubicBezTo>
                      <a:pt x="275804" y="30143"/>
                      <a:pt x="278607" y="30162"/>
                      <a:pt x="280988" y="30956"/>
                    </a:cubicBezTo>
                    <a:cubicBezTo>
                      <a:pt x="282575" y="33337"/>
                      <a:pt x="284330" y="35615"/>
                      <a:pt x="285750" y="38100"/>
                    </a:cubicBezTo>
                    <a:cubicBezTo>
                      <a:pt x="287511" y="41182"/>
                      <a:pt x="288003" y="45115"/>
                      <a:pt x="290513" y="47625"/>
                    </a:cubicBezTo>
                    <a:cubicBezTo>
                      <a:pt x="293240" y="50352"/>
                      <a:pt x="305355" y="58932"/>
                      <a:pt x="311944" y="59531"/>
                    </a:cubicBezTo>
                    <a:cubicBezTo>
                      <a:pt x="318268" y="60106"/>
                      <a:pt x="324644" y="59531"/>
                      <a:pt x="330994" y="59531"/>
                    </a:cubicBezTo>
                  </a:path>
                </a:pathLst>
              </a:cu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B704B3B6-443B-4EE9-9893-AFC69AEB3BA0}"/>
                  </a:ext>
                </a:extLst>
              </p:cNvPr>
              <p:cNvSpPr/>
              <p:nvPr/>
            </p:nvSpPr>
            <p:spPr>
              <a:xfrm>
                <a:off x="6569909" y="4632413"/>
                <a:ext cx="377661" cy="67306"/>
              </a:xfrm>
              <a:custGeom>
                <a:avLst/>
                <a:gdLst>
                  <a:gd name="connsiteX0" fmla="*/ 0 w 330994"/>
                  <a:gd name="connsiteY0" fmla="*/ 28575 h 59786"/>
                  <a:gd name="connsiteX1" fmla="*/ 11906 w 330994"/>
                  <a:gd name="connsiteY1" fmla="*/ 23813 h 59786"/>
                  <a:gd name="connsiteX2" fmla="*/ 26194 w 330994"/>
                  <a:gd name="connsiteY2" fmla="*/ 14288 h 59786"/>
                  <a:gd name="connsiteX3" fmla="*/ 50006 w 330994"/>
                  <a:gd name="connsiteY3" fmla="*/ 7144 h 59786"/>
                  <a:gd name="connsiteX4" fmla="*/ 64294 w 330994"/>
                  <a:gd name="connsiteY4" fmla="*/ 11906 h 59786"/>
                  <a:gd name="connsiteX5" fmla="*/ 71438 w 330994"/>
                  <a:gd name="connsiteY5" fmla="*/ 14288 h 59786"/>
                  <a:gd name="connsiteX6" fmla="*/ 88106 w 330994"/>
                  <a:gd name="connsiteY6" fmla="*/ 23813 h 59786"/>
                  <a:gd name="connsiteX7" fmla="*/ 92869 w 330994"/>
                  <a:gd name="connsiteY7" fmla="*/ 30956 h 59786"/>
                  <a:gd name="connsiteX8" fmla="*/ 102394 w 330994"/>
                  <a:gd name="connsiteY8" fmla="*/ 35719 h 59786"/>
                  <a:gd name="connsiteX9" fmla="*/ 109538 w 330994"/>
                  <a:gd name="connsiteY9" fmla="*/ 40481 h 59786"/>
                  <a:gd name="connsiteX10" fmla="*/ 114300 w 330994"/>
                  <a:gd name="connsiteY10" fmla="*/ 47625 h 59786"/>
                  <a:gd name="connsiteX11" fmla="*/ 135731 w 330994"/>
                  <a:gd name="connsiteY11" fmla="*/ 59531 h 59786"/>
                  <a:gd name="connsiteX12" fmla="*/ 190500 w 330994"/>
                  <a:gd name="connsiteY12" fmla="*/ 57150 h 59786"/>
                  <a:gd name="connsiteX13" fmla="*/ 200025 w 330994"/>
                  <a:gd name="connsiteY13" fmla="*/ 54769 h 59786"/>
                  <a:gd name="connsiteX14" fmla="*/ 202406 w 330994"/>
                  <a:gd name="connsiteY14" fmla="*/ 45244 h 59786"/>
                  <a:gd name="connsiteX15" fmla="*/ 204788 w 330994"/>
                  <a:gd name="connsiteY15" fmla="*/ 38100 h 59786"/>
                  <a:gd name="connsiteX16" fmla="*/ 209550 w 330994"/>
                  <a:gd name="connsiteY16" fmla="*/ 30956 h 59786"/>
                  <a:gd name="connsiteX17" fmla="*/ 219075 w 330994"/>
                  <a:gd name="connsiteY17" fmla="*/ 7144 h 59786"/>
                  <a:gd name="connsiteX18" fmla="*/ 233363 w 330994"/>
                  <a:gd name="connsiteY18" fmla="*/ 0 h 59786"/>
                  <a:gd name="connsiteX19" fmla="*/ 245269 w 330994"/>
                  <a:gd name="connsiteY19" fmla="*/ 2381 h 59786"/>
                  <a:gd name="connsiteX20" fmla="*/ 252413 w 330994"/>
                  <a:gd name="connsiteY20" fmla="*/ 4763 h 59786"/>
                  <a:gd name="connsiteX21" fmla="*/ 261938 w 330994"/>
                  <a:gd name="connsiteY21" fmla="*/ 14288 h 59786"/>
                  <a:gd name="connsiteX22" fmla="*/ 269081 w 330994"/>
                  <a:gd name="connsiteY22" fmla="*/ 21431 h 59786"/>
                  <a:gd name="connsiteX23" fmla="*/ 273844 w 330994"/>
                  <a:gd name="connsiteY23" fmla="*/ 28575 h 59786"/>
                  <a:gd name="connsiteX24" fmla="*/ 280988 w 330994"/>
                  <a:gd name="connsiteY24" fmla="*/ 30956 h 59786"/>
                  <a:gd name="connsiteX25" fmla="*/ 285750 w 330994"/>
                  <a:gd name="connsiteY25" fmla="*/ 38100 h 59786"/>
                  <a:gd name="connsiteX26" fmla="*/ 290513 w 330994"/>
                  <a:gd name="connsiteY26" fmla="*/ 47625 h 59786"/>
                  <a:gd name="connsiteX27" fmla="*/ 311944 w 330994"/>
                  <a:gd name="connsiteY27" fmla="*/ 59531 h 59786"/>
                  <a:gd name="connsiteX28" fmla="*/ 330994 w 330994"/>
                  <a:gd name="connsiteY28" fmla="*/ 59531 h 59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30994" h="59786">
                    <a:moveTo>
                      <a:pt x="0" y="28575"/>
                    </a:moveTo>
                    <a:cubicBezTo>
                      <a:pt x="3969" y="26988"/>
                      <a:pt x="8154" y="25860"/>
                      <a:pt x="11906" y="23813"/>
                    </a:cubicBezTo>
                    <a:cubicBezTo>
                      <a:pt x="16931" y="21072"/>
                      <a:pt x="20641" y="15677"/>
                      <a:pt x="26194" y="14288"/>
                    </a:cubicBezTo>
                    <a:cubicBezTo>
                      <a:pt x="40589" y="10688"/>
                      <a:pt x="32614" y="12941"/>
                      <a:pt x="50006" y="7144"/>
                    </a:cubicBezTo>
                    <a:lnTo>
                      <a:pt x="64294" y="11906"/>
                    </a:lnTo>
                    <a:cubicBezTo>
                      <a:pt x="66675" y="12700"/>
                      <a:pt x="69193" y="13165"/>
                      <a:pt x="71438" y="14288"/>
                    </a:cubicBezTo>
                    <a:cubicBezTo>
                      <a:pt x="83523" y="20330"/>
                      <a:pt x="78010" y="17081"/>
                      <a:pt x="88106" y="23813"/>
                    </a:cubicBezTo>
                    <a:cubicBezTo>
                      <a:pt x="89694" y="26194"/>
                      <a:pt x="90670" y="29124"/>
                      <a:pt x="92869" y="30956"/>
                    </a:cubicBezTo>
                    <a:cubicBezTo>
                      <a:pt x="95596" y="33228"/>
                      <a:pt x="99312" y="33958"/>
                      <a:pt x="102394" y="35719"/>
                    </a:cubicBezTo>
                    <a:cubicBezTo>
                      <a:pt x="104879" y="37139"/>
                      <a:pt x="107157" y="38894"/>
                      <a:pt x="109538" y="40481"/>
                    </a:cubicBezTo>
                    <a:cubicBezTo>
                      <a:pt x="111125" y="42862"/>
                      <a:pt x="112146" y="45740"/>
                      <a:pt x="114300" y="47625"/>
                    </a:cubicBezTo>
                    <a:cubicBezTo>
                      <a:pt x="124377" y="56442"/>
                      <a:pt x="125920" y="56261"/>
                      <a:pt x="135731" y="59531"/>
                    </a:cubicBezTo>
                    <a:cubicBezTo>
                      <a:pt x="153987" y="58737"/>
                      <a:pt x="172276" y="58500"/>
                      <a:pt x="190500" y="57150"/>
                    </a:cubicBezTo>
                    <a:cubicBezTo>
                      <a:pt x="193764" y="56908"/>
                      <a:pt x="197711" y="57083"/>
                      <a:pt x="200025" y="54769"/>
                    </a:cubicBezTo>
                    <a:cubicBezTo>
                      <a:pt x="202339" y="52455"/>
                      <a:pt x="201507" y="48391"/>
                      <a:pt x="202406" y="45244"/>
                    </a:cubicBezTo>
                    <a:cubicBezTo>
                      <a:pt x="203096" y="42830"/>
                      <a:pt x="203665" y="40345"/>
                      <a:pt x="204788" y="38100"/>
                    </a:cubicBezTo>
                    <a:cubicBezTo>
                      <a:pt x="206068" y="35540"/>
                      <a:pt x="208388" y="33571"/>
                      <a:pt x="209550" y="30956"/>
                    </a:cubicBezTo>
                    <a:cubicBezTo>
                      <a:pt x="212086" y="25250"/>
                      <a:pt x="214437" y="12710"/>
                      <a:pt x="219075" y="7144"/>
                    </a:cubicBezTo>
                    <a:cubicBezTo>
                      <a:pt x="222626" y="2882"/>
                      <a:pt x="228486" y="1625"/>
                      <a:pt x="233363" y="0"/>
                    </a:cubicBezTo>
                    <a:cubicBezTo>
                      <a:pt x="237332" y="794"/>
                      <a:pt x="241343" y="1399"/>
                      <a:pt x="245269" y="2381"/>
                    </a:cubicBezTo>
                    <a:cubicBezTo>
                      <a:pt x="247704" y="2990"/>
                      <a:pt x="250638" y="2988"/>
                      <a:pt x="252413" y="4763"/>
                    </a:cubicBezTo>
                    <a:cubicBezTo>
                      <a:pt x="265114" y="17464"/>
                      <a:pt x="242886" y="7935"/>
                      <a:pt x="261938" y="14288"/>
                    </a:cubicBezTo>
                    <a:cubicBezTo>
                      <a:pt x="264319" y="16669"/>
                      <a:pt x="266925" y="18844"/>
                      <a:pt x="269081" y="21431"/>
                    </a:cubicBezTo>
                    <a:cubicBezTo>
                      <a:pt x="270913" y="23630"/>
                      <a:pt x="271609" y="26787"/>
                      <a:pt x="273844" y="28575"/>
                    </a:cubicBezTo>
                    <a:cubicBezTo>
                      <a:pt x="275804" y="30143"/>
                      <a:pt x="278607" y="30162"/>
                      <a:pt x="280988" y="30956"/>
                    </a:cubicBezTo>
                    <a:cubicBezTo>
                      <a:pt x="282575" y="33337"/>
                      <a:pt x="284330" y="35615"/>
                      <a:pt x="285750" y="38100"/>
                    </a:cubicBezTo>
                    <a:cubicBezTo>
                      <a:pt x="287511" y="41182"/>
                      <a:pt x="288003" y="45115"/>
                      <a:pt x="290513" y="47625"/>
                    </a:cubicBezTo>
                    <a:cubicBezTo>
                      <a:pt x="293240" y="50352"/>
                      <a:pt x="305355" y="58932"/>
                      <a:pt x="311944" y="59531"/>
                    </a:cubicBezTo>
                    <a:cubicBezTo>
                      <a:pt x="318268" y="60106"/>
                      <a:pt x="324644" y="59531"/>
                      <a:pt x="330994" y="59531"/>
                    </a:cubicBezTo>
                  </a:path>
                </a:pathLst>
              </a:cu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E6075427-886A-4022-9700-47827CEF182B}"/>
                  </a:ext>
                </a:extLst>
              </p:cNvPr>
              <p:cNvSpPr/>
              <p:nvPr/>
            </p:nvSpPr>
            <p:spPr>
              <a:xfrm>
                <a:off x="6595771" y="4510869"/>
                <a:ext cx="377661" cy="67306"/>
              </a:xfrm>
              <a:custGeom>
                <a:avLst/>
                <a:gdLst>
                  <a:gd name="connsiteX0" fmla="*/ 0 w 330994"/>
                  <a:gd name="connsiteY0" fmla="*/ 28575 h 59786"/>
                  <a:gd name="connsiteX1" fmla="*/ 11906 w 330994"/>
                  <a:gd name="connsiteY1" fmla="*/ 23813 h 59786"/>
                  <a:gd name="connsiteX2" fmla="*/ 26194 w 330994"/>
                  <a:gd name="connsiteY2" fmla="*/ 14288 h 59786"/>
                  <a:gd name="connsiteX3" fmla="*/ 50006 w 330994"/>
                  <a:gd name="connsiteY3" fmla="*/ 7144 h 59786"/>
                  <a:gd name="connsiteX4" fmla="*/ 64294 w 330994"/>
                  <a:gd name="connsiteY4" fmla="*/ 11906 h 59786"/>
                  <a:gd name="connsiteX5" fmla="*/ 71438 w 330994"/>
                  <a:gd name="connsiteY5" fmla="*/ 14288 h 59786"/>
                  <a:gd name="connsiteX6" fmla="*/ 88106 w 330994"/>
                  <a:gd name="connsiteY6" fmla="*/ 23813 h 59786"/>
                  <a:gd name="connsiteX7" fmla="*/ 92869 w 330994"/>
                  <a:gd name="connsiteY7" fmla="*/ 30956 h 59786"/>
                  <a:gd name="connsiteX8" fmla="*/ 102394 w 330994"/>
                  <a:gd name="connsiteY8" fmla="*/ 35719 h 59786"/>
                  <a:gd name="connsiteX9" fmla="*/ 109538 w 330994"/>
                  <a:gd name="connsiteY9" fmla="*/ 40481 h 59786"/>
                  <a:gd name="connsiteX10" fmla="*/ 114300 w 330994"/>
                  <a:gd name="connsiteY10" fmla="*/ 47625 h 59786"/>
                  <a:gd name="connsiteX11" fmla="*/ 135731 w 330994"/>
                  <a:gd name="connsiteY11" fmla="*/ 59531 h 59786"/>
                  <a:gd name="connsiteX12" fmla="*/ 190500 w 330994"/>
                  <a:gd name="connsiteY12" fmla="*/ 57150 h 59786"/>
                  <a:gd name="connsiteX13" fmla="*/ 200025 w 330994"/>
                  <a:gd name="connsiteY13" fmla="*/ 54769 h 59786"/>
                  <a:gd name="connsiteX14" fmla="*/ 202406 w 330994"/>
                  <a:gd name="connsiteY14" fmla="*/ 45244 h 59786"/>
                  <a:gd name="connsiteX15" fmla="*/ 204788 w 330994"/>
                  <a:gd name="connsiteY15" fmla="*/ 38100 h 59786"/>
                  <a:gd name="connsiteX16" fmla="*/ 209550 w 330994"/>
                  <a:gd name="connsiteY16" fmla="*/ 30956 h 59786"/>
                  <a:gd name="connsiteX17" fmla="*/ 219075 w 330994"/>
                  <a:gd name="connsiteY17" fmla="*/ 7144 h 59786"/>
                  <a:gd name="connsiteX18" fmla="*/ 233363 w 330994"/>
                  <a:gd name="connsiteY18" fmla="*/ 0 h 59786"/>
                  <a:gd name="connsiteX19" fmla="*/ 245269 w 330994"/>
                  <a:gd name="connsiteY19" fmla="*/ 2381 h 59786"/>
                  <a:gd name="connsiteX20" fmla="*/ 252413 w 330994"/>
                  <a:gd name="connsiteY20" fmla="*/ 4763 h 59786"/>
                  <a:gd name="connsiteX21" fmla="*/ 261938 w 330994"/>
                  <a:gd name="connsiteY21" fmla="*/ 14288 h 59786"/>
                  <a:gd name="connsiteX22" fmla="*/ 269081 w 330994"/>
                  <a:gd name="connsiteY22" fmla="*/ 21431 h 59786"/>
                  <a:gd name="connsiteX23" fmla="*/ 273844 w 330994"/>
                  <a:gd name="connsiteY23" fmla="*/ 28575 h 59786"/>
                  <a:gd name="connsiteX24" fmla="*/ 280988 w 330994"/>
                  <a:gd name="connsiteY24" fmla="*/ 30956 h 59786"/>
                  <a:gd name="connsiteX25" fmla="*/ 285750 w 330994"/>
                  <a:gd name="connsiteY25" fmla="*/ 38100 h 59786"/>
                  <a:gd name="connsiteX26" fmla="*/ 290513 w 330994"/>
                  <a:gd name="connsiteY26" fmla="*/ 47625 h 59786"/>
                  <a:gd name="connsiteX27" fmla="*/ 311944 w 330994"/>
                  <a:gd name="connsiteY27" fmla="*/ 59531 h 59786"/>
                  <a:gd name="connsiteX28" fmla="*/ 330994 w 330994"/>
                  <a:gd name="connsiteY28" fmla="*/ 59531 h 59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30994" h="59786">
                    <a:moveTo>
                      <a:pt x="0" y="28575"/>
                    </a:moveTo>
                    <a:cubicBezTo>
                      <a:pt x="3969" y="26988"/>
                      <a:pt x="8154" y="25860"/>
                      <a:pt x="11906" y="23813"/>
                    </a:cubicBezTo>
                    <a:cubicBezTo>
                      <a:pt x="16931" y="21072"/>
                      <a:pt x="20641" y="15677"/>
                      <a:pt x="26194" y="14288"/>
                    </a:cubicBezTo>
                    <a:cubicBezTo>
                      <a:pt x="40589" y="10688"/>
                      <a:pt x="32614" y="12941"/>
                      <a:pt x="50006" y="7144"/>
                    </a:cubicBezTo>
                    <a:lnTo>
                      <a:pt x="64294" y="11906"/>
                    </a:lnTo>
                    <a:cubicBezTo>
                      <a:pt x="66675" y="12700"/>
                      <a:pt x="69193" y="13165"/>
                      <a:pt x="71438" y="14288"/>
                    </a:cubicBezTo>
                    <a:cubicBezTo>
                      <a:pt x="83523" y="20330"/>
                      <a:pt x="78010" y="17081"/>
                      <a:pt x="88106" y="23813"/>
                    </a:cubicBezTo>
                    <a:cubicBezTo>
                      <a:pt x="89694" y="26194"/>
                      <a:pt x="90670" y="29124"/>
                      <a:pt x="92869" y="30956"/>
                    </a:cubicBezTo>
                    <a:cubicBezTo>
                      <a:pt x="95596" y="33228"/>
                      <a:pt x="99312" y="33958"/>
                      <a:pt x="102394" y="35719"/>
                    </a:cubicBezTo>
                    <a:cubicBezTo>
                      <a:pt x="104879" y="37139"/>
                      <a:pt x="107157" y="38894"/>
                      <a:pt x="109538" y="40481"/>
                    </a:cubicBezTo>
                    <a:cubicBezTo>
                      <a:pt x="111125" y="42862"/>
                      <a:pt x="112146" y="45740"/>
                      <a:pt x="114300" y="47625"/>
                    </a:cubicBezTo>
                    <a:cubicBezTo>
                      <a:pt x="124377" y="56442"/>
                      <a:pt x="125920" y="56261"/>
                      <a:pt x="135731" y="59531"/>
                    </a:cubicBezTo>
                    <a:cubicBezTo>
                      <a:pt x="153987" y="58737"/>
                      <a:pt x="172276" y="58500"/>
                      <a:pt x="190500" y="57150"/>
                    </a:cubicBezTo>
                    <a:cubicBezTo>
                      <a:pt x="193764" y="56908"/>
                      <a:pt x="197711" y="57083"/>
                      <a:pt x="200025" y="54769"/>
                    </a:cubicBezTo>
                    <a:cubicBezTo>
                      <a:pt x="202339" y="52455"/>
                      <a:pt x="201507" y="48391"/>
                      <a:pt x="202406" y="45244"/>
                    </a:cubicBezTo>
                    <a:cubicBezTo>
                      <a:pt x="203096" y="42830"/>
                      <a:pt x="203665" y="40345"/>
                      <a:pt x="204788" y="38100"/>
                    </a:cubicBezTo>
                    <a:cubicBezTo>
                      <a:pt x="206068" y="35540"/>
                      <a:pt x="208388" y="33571"/>
                      <a:pt x="209550" y="30956"/>
                    </a:cubicBezTo>
                    <a:cubicBezTo>
                      <a:pt x="212086" y="25250"/>
                      <a:pt x="214437" y="12710"/>
                      <a:pt x="219075" y="7144"/>
                    </a:cubicBezTo>
                    <a:cubicBezTo>
                      <a:pt x="222626" y="2882"/>
                      <a:pt x="228486" y="1625"/>
                      <a:pt x="233363" y="0"/>
                    </a:cubicBezTo>
                    <a:cubicBezTo>
                      <a:pt x="237332" y="794"/>
                      <a:pt x="241343" y="1399"/>
                      <a:pt x="245269" y="2381"/>
                    </a:cubicBezTo>
                    <a:cubicBezTo>
                      <a:pt x="247704" y="2990"/>
                      <a:pt x="250638" y="2988"/>
                      <a:pt x="252413" y="4763"/>
                    </a:cubicBezTo>
                    <a:cubicBezTo>
                      <a:pt x="265114" y="17464"/>
                      <a:pt x="242886" y="7935"/>
                      <a:pt x="261938" y="14288"/>
                    </a:cubicBezTo>
                    <a:cubicBezTo>
                      <a:pt x="264319" y="16669"/>
                      <a:pt x="266925" y="18844"/>
                      <a:pt x="269081" y="21431"/>
                    </a:cubicBezTo>
                    <a:cubicBezTo>
                      <a:pt x="270913" y="23630"/>
                      <a:pt x="271609" y="26787"/>
                      <a:pt x="273844" y="28575"/>
                    </a:cubicBezTo>
                    <a:cubicBezTo>
                      <a:pt x="275804" y="30143"/>
                      <a:pt x="278607" y="30162"/>
                      <a:pt x="280988" y="30956"/>
                    </a:cubicBezTo>
                    <a:cubicBezTo>
                      <a:pt x="282575" y="33337"/>
                      <a:pt x="284330" y="35615"/>
                      <a:pt x="285750" y="38100"/>
                    </a:cubicBezTo>
                    <a:cubicBezTo>
                      <a:pt x="287511" y="41182"/>
                      <a:pt x="288003" y="45115"/>
                      <a:pt x="290513" y="47625"/>
                    </a:cubicBezTo>
                    <a:cubicBezTo>
                      <a:pt x="293240" y="50352"/>
                      <a:pt x="305355" y="58932"/>
                      <a:pt x="311944" y="59531"/>
                    </a:cubicBezTo>
                    <a:cubicBezTo>
                      <a:pt x="318268" y="60106"/>
                      <a:pt x="324644" y="59531"/>
                      <a:pt x="330994" y="59531"/>
                    </a:cubicBezTo>
                  </a:path>
                </a:pathLst>
              </a:cu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27CB64E6-B519-4C2E-9AF6-3AA0ECA3BFEE}"/>
                  </a:ext>
                </a:extLst>
              </p:cNvPr>
              <p:cNvCxnSpPr/>
              <p:nvPr/>
            </p:nvCxnSpPr>
            <p:spPr>
              <a:xfrm>
                <a:off x="7366854" y="4862030"/>
                <a:ext cx="1" cy="172174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F13C87C1-EEBA-46E5-AE67-4A9A9001FA8C}"/>
                  </a:ext>
                </a:extLst>
              </p:cNvPr>
              <p:cNvCxnSpPr/>
              <p:nvPr/>
            </p:nvCxnSpPr>
            <p:spPr>
              <a:xfrm>
                <a:off x="7366635" y="5375594"/>
                <a:ext cx="1" cy="172174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Lightning Bolt 23">
                <a:extLst>
                  <a:ext uri="{FF2B5EF4-FFF2-40B4-BE49-F238E27FC236}">
                    <a16:creationId xmlns:a16="http://schemas.microsoft.com/office/drawing/2014/main" id="{65706A24-4CD7-4685-AB21-08E262DE6C63}"/>
                  </a:ext>
                </a:extLst>
              </p:cNvPr>
              <p:cNvSpPr/>
              <p:nvPr/>
            </p:nvSpPr>
            <p:spPr>
              <a:xfrm>
                <a:off x="6037661" y="4516646"/>
                <a:ext cx="418706" cy="303588"/>
              </a:xfrm>
              <a:prstGeom prst="lightningBol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Arc 24">
                <a:extLst>
                  <a:ext uri="{FF2B5EF4-FFF2-40B4-BE49-F238E27FC236}">
                    <a16:creationId xmlns:a16="http://schemas.microsoft.com/office/drawing/2014/main" id="{B69E1E2C-7E6E-43D3-82BD-B3C8F10920A5}"/>
                  </a:ext>
                </a:extLst>
              </p:cNvPr>
              <p:cNvSpPr/>
              <p:nvPr/>
            </p:nvSpPr>
            <p:spPr>
              <a:xfrm>
                <a:off x="7936072" y="3764434"/>
                <a:ext cx="1191108" cy="2115704"/>
              </a:xfrm>
              <a:prstGeom prst="arc">
                <a:avLst>
                  <a:gd name="adj1" fmla="val 15307766"/>
                  <a:gd name="adj2" fmla="val 6257798"/>
                </a:avLst>
              </a:prstGeom>
              <a:ln>
                <a:solidFill>
                  <a:schemeClr val="tx1"/>
                </a:solidFill>
                <a:headEnd type="triangl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C03B01F2-F850-4F41-84CC-FF16F03717F4}"/>
                </a:ext>
              </a:extLst>
            </p:cNvPr>
            <p:cNvSpPr txBox="1"/>
            <p:nvPr/>
          </p:nvSpPr>
          <p:spPr>
            <a:xfrm>
              <a:off x="7538187" y="2152695"/>
              <a:ext cx="1040737" cy="904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Data Qubits</a:t>
              </a:r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DE617CAF-DCD3-47C7-9106-0FC5DC674BB0}"/>
                </a:ext>
              </a:extLst>
            </p:cNvPr>
            <p:cNvSpPr txBox="1"/>
            <p:nvPr/>
          </p:nvSpPr>
          <p:spPr>
            <a:xfrm>
              <a:off x="10282289" y="2172982"/>
              <a:ext cx="1153693" cy="904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Ancilla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Qubits</a:t>
              </a:r>
            </a:p>
          </p:txBody>
        </p:sp>
        <p:sp>
          <p:nvSpPr>
            <p:cNvPr id="8" name="Cloud 7">
              <a:extLst>
                <a:ext uri="{FF2B5EF4-FFF2-40B4-BE49-F238E27FC236}">
                  <a16:creationId xmlns:a16="http://schemas.microsoft.com/office/drawing/2014/main" id="{C4030C64-A7C7-4FF5-A5A9-F42F9AF44040}"/>
                </a:ext>
              </a:extLst>
            </p:cNvPr>
            <p:cNvSpPr/>
            <p:nvPr/>
          </p:nvSpPr>
          <p:spPr>
            <a:xfrm>
              <a:off x="7030613" y="3788994"/>
              <a:ext cx="1156856" cy="479672"/>
            </a:xfrm>
            <a:prstGeom prst="clou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Error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B0CC38D-5AD1-412A-A834-E31451C7DBA6}"/>
                </a:ext>
              </a:extLst>
            </p:cNvPr>
            <p:cNvSpPr/>
            <p:nvPr/>
          </p:nvSpPr>
          <p:spPr>
            <a:xfrm>
              <a:off x="8555806" y="5774277"/>
              <a:ext cx="207322" cy="25091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C44597ED-1F4A-40A7-B779-679FBC85EAB1}"/>
              </a:ext>
            </a:extLst>
          </p:cNvPr>
          <p:cNvGrpSpPr/>
          <p:nvPr/>
        </p:nvGrpSpPr>
        <p:grpSpPr>
          <a:xfrm>
            <a:off x="780811" y="2803412"/>
            <a:ext cx="1277765" cy="1262402"/>
            <a:chOff x="4347297" y="5034249"/>
            <a:chExt cx="1283152" cy="1283152"/>
          </a:xfrm>
        </p:grpSpPr>
        <p:pic>
          <p:nvPicPr>
            <p:cNvPr id="136" name="Picture 6" descr="Image result for executable  file icon">
              <a:extLst>
                <a:ext uri="{FF2B5EF4-FFF2-40B4-BE49-F238E27FC236}">
                  <a16:creationId xmlns:a16="http://schemas.microsoft.com/office/drawing/2014/main" id="{8A8F67B2-ED3D-4692-A15D-A6A963C7C8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7297" y="5034249"/>
              <a:ext cx="1283152" cy="1283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EC9DF416-5B2D-44E1-A7B0-DC739BF83EAD}"/>
                </a:ext>
              </a:extLst>
            </p:cNvPr>
            <p:cNvSpPr txBox="1"/>
            <p:nvPr/>
          </p:nvSpPr>
          <p:spPr>
            <a:xfrm>
              <a:off x="4553211" y="5704763"/>
              <a:ext cx="581388" cy="261610"/>
            </a:xfrm>
            <a:prstGeom prst="rect">
              <a:avLst/>
            </a:prstGeom>
            <a:solidFill>
              <a:srgbClr val="0478ED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</a:rPr>
                <a:t>QEXE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FD4EBFB3-CCE5-4E42-AEAB-99D7635D8E8B}"/>
              </a:ext>
            </a:extLst>
          </p:cNvPr>
          <p:cNvGrpSpPr/>
          <p:nvPr/>
        </p:nvGrpSpPr>
        <p:grpSpPr>
          <a:xfrm>
            <a:off x="1387331" y="3411454"/>
            <a:ext cx="3187284" cy="1014824"/>
            <a:chOff x="4234631" y="3353466"/>
            <a:chExt cx="3187284" cy="1014824"/>
          </a:xfrm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A23026F8-4BC8-4D7F-B059-C56D703961C2}"/>
                </a:ext>
              </a:extLst>
            </p:cNvPr>
            <p:cNvGrpSpPr/>
            <p:nvPr/>
          </p:nvGrpSpPr>
          <p:grpSpPr>
            <a:xfrm>
              <a:off x="4234631" y="3905876"/>
              <a:ext cx="3187284" cy="462414"/>
              <a:chOff x="4275730" y="3952113"/>
              <a:chExt cx="3187284" cy="462414"/>
            </a:xfrm>
          </p:grpSpPr>
          <p:cxnSp>
            <p:nvCxnSpPr>
              <p:cNvPr id="141" name="Straight Arrow Connector 140">
                <a:extLst>
                  <a:ext uri="{FF2B5EF4-FFF2-40B4-BE49-F238E27FC236}">
                    <a16:creationId xmlns:a16="http://schemas.microsoft.com/office/drawing/2014/main" id="{CB3CB8E1-80BB-4B9A-9E01-18EF3B416EC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03984" y="3952113"/>
                <a:ext cx="0" cy="462414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F466AD12-FA69-40A1-8EE9-92CC980D89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5730" y="4409384"/>
                <a:ext cx="3187284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862A286-E4B1-4B80-BF40-956A00A2D3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91894" y="3353466"/>
              <a:ext cx="0" cy="98967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7" name="Rectangle 146">
            <a:extLst>
              <a:ext uri="{FF2B5EF4-FFF2-40B4-BE49-F238E27FC236}">
                <a16:creationId xmlns:a16="http://schemas.microsoft.com/office/drawing/2014/main" id="{6AD8A189-35F0-4837-8A85-18F91DE8D5CC}"/>
              </a:ext>
            </a:extLst>
          </p:cNvPr>
          <p:cNvSpPr/>
          <p:nvPr/>
        </p:nvSpPr>
        <p:spPr>
          <a:xfrm>
            <a:off x="2319945" y="2817775"/>
            <a:ext cx="2059976" cy="1241653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Quantum Computer</a:t>
            </a:r>
          </a:p>
        </p:txBody>
      </p:sp>
      <p:sp>
        <p:nvSpPr>
          <p:cNvPr id="148" name="Lightning Bolt 147">
            <a:extLst>
              <a:ext uri="{FF2B5EF4-FFF2-40B4-BE49-F238E27FC236}">
                <a16:creationId xmlns:a16="http://schemas.microsoft.com/office/drawing/2014/main" id="{B7C66160-4E30-4814-96E7-F2D7D3171949}"/>
              </a:ext>
            </a:extLst>
          </p:cNvPr>
          <p:cNvSpPr/>
          <p:nvPr/>
        </p:nvSpPr>
        <p:spPr>
          <a:xfrm rot="19892714">
            <a:off x="1850416" y="2490210"/>
            <a:ext cx="639506" cy="882036"/>
          </a:xfrm>
          <a:prstGeom prst="lightningBol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713288AA-1984-4452-8042-52DEA9E3A5F2}"/>
              </a:ext>
            </a:extLst>
          </p:cNvPr>
          <p:cNvSpPr txBox="1"/>
          <p:nvPr/>
        </p:nvSpPr>
        <p:spPr>
          <a:xfrm>
            <a:off x="758355" y="1567293"/>
            <a:ext cx="4530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NISQ – Variational Algorithms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FFB8EB37-A5F1-469F-9E62-E3233A8C8D29}"/>
              </a:ext>
            </a:extLst>
          </p:cNvPr>
          <p:cNvSpPr txBox="1"/>
          <p:nvPr/>
        </p:nvSpPr>
        <p:spPr>
          <a:xfrm>
            <a:off x="7220546" y="1584769"/>
            <a:ext cx="4665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FTQC – Error Correction Cycle</a:t>
            </a:r>
          </a:p>
        </p:txBody>
      </p:sp>
      <p:sp>
        <p:nvSpPr>
          <p:cNvPr id="152" name="Rectangle: Rounded Corners 151">
            <a:extLst>
              <a:ext uri="{FF2B5EF4-FFF2-40B4-BE49-F238E27FC236}">
                <a16:creationId xmlns:a16="http://schemas.microsoft.com/office/drawing/2014/main" id="{F611EC92-E132-4C00-9AA5-C146D89D94D7}"/>
              </a:ext>
            </a:extLst>
          </p:cNvPr>
          <p:cNvSpPr/>
          <p:nvPr/>
        </p:nvSpPr>
        <p:spPr>
          <a:xfrm>
            <a:off x="0" y="6252053"/>
            <a:ext cx="12192000" cy="60594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</a:endParaRPr>
          </a:p>
          <a:p>
            <a:pPr lvl="0" algn="ctr">
              <a:defRPr/>
            </a:pPr>
            <a:r>
              <a:rPr lang="en-US" sz="2800" b="1" kern="0" dirty="0">
                <a:solidFill>
                  <a:schemeClr val="bg1"/>
                </a:solidFill>
              </a:rPr>
              <a:t>Decoding/Inference is in the critical path</a:t>
            </a:r>
            <a:r>
              <a:rPr lang="en-US" sz="2800" b="1" kern="0" dirty="0">
                <a:solidFill>
                  <a:schemeClr val="bg1"/>
                </a:solidFill>
                <a:sym typeface="Wingdings" panose="05000000000000000000" pitchFamily="2" charset="2"/>
              </a:rPr>
              <a:t> need low latency control</a:t>
            </a:r>
            <a:r>
              <a:rPr lang="en-US" sz="2800" b="1" kern="0" dirty="0">
                <a:solidFill>
                  <a:schemeClr val="bg1"/>
                </a:solidFill>
              </a:rPr>
              <a:t> </a:t>
            </a:r>
          </a:p>
          <a:p>
            <a:pPr lvl="0" algn="ctr">
              <a:defRPr/>
            </a:pP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9F5EAC-4A14-47BE-9FD5-44AE0EFF2232}"/>
              </a:ext>
            </a:extLst>
          </p:cNvPr>
          <p:cNvSpPr txBox="1"/>
          <p:nvPr/>
        </p:nvSpPr>
        <p:spPr>
          <a:xfrm>
            <a:off x="10906227" y="3857375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Repeat</a:t>
            </a:r>
          </a:p>
        </p:txBody>
      </p:sp>
    </p:spTree>
    <p:extLst>
      <p:ext uri="{BB962C8B-B14F-4D97-AF65-F5344CB8AC3E}">
        <p14:creationId xmlns:p14="http://schemas.microsoft.com/office/powerpoint/2010/main" val="17920548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35449-EFB1-47E7-9F8E-458412198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28" y="72112"/>
            <a:ext cx="11087968" cy="1143000"/>
          </a:xfrm>
        </p:spPr>
        <p:txBody>
          <a:bodyPr>
            <a:normAutofit/>
          </a:bodyPr>
          <a:lstStyle/>
          <a:p>
            <a:r>
              <a:rPr lang="en-US" sz="4000" b="1" dirty="0"/>
              <a:t>Quantum Computing: Systems Roadmap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0582A8-CBCD-4D94-BFA1-D6F421A350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AE2DB5-4517-4C79-AADE-245F3E0058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38ABEC2-ACD1-41E6-89FE-6456C894D5CB}"/>
              </a:ext>
            </a:extLst>
          </p:cNvPr>
          <p:cNvCxnSpPr>
            <a:cxnSpLocks/>
          </p:cNvCxnSpPr>
          <p:nvPr/>
        </p:nvCxnSpPr>
        <p:spPr>
          <a:xfrm>
            <a:off x="50917" y="5463226"/>
            <a:ext cx="12146096" cy="3944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56046CF-CF71-4042-92E1-EC262D91C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824" y="3856612"/>
            <a:ext cx="1105122" cy="12267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C95019-5103-45C7-A03D-B60DF5DE71A9}"/>
              </a:ext>
            </a:extLst>
          </p:cNvPr>
          <p:cNvSpPr txBox="1"/>
          <p:nvPr/>
        </p:nvSpPr>
        <p:spPr>
          <a:xfrm>
            <a:off x="9352197" y="5655729"/>
            <a:ext cx="20906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More Qubits</a:t>
            </a:r>
          </a:p>
          <a:p>
            <a:pPr algn="ctr"/>
            <a:r>
              <a:rPr lang="en-US" sz="2000" b="1" dirty="0"/>
              <a:t>(10,000 Qubits)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8A9471-9CC9-40EA-AD6F-7CAF3ABFE6A6}"/>
              </a:ext>
            </a:extLst>
          </p:cNvPr>
          <p:cNvSpPr txBox="1"/>
          <p:nvPr/>
        </p:nvSpPr>
        <p:spPr>
          <a:xfrm>
            <a:off x="687131" y="5655729"/>
            <a:ext cx="18085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Current NISQ</a:t>
            </a:r>
          </a:p>
          <a:p>
            <a:pPr algn="ctr"/>
            <a:r>
              <a:rPr lang="en-US" sz="2000" b="1" dirty="0"/>
              <a:t>(100 Qubits) 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EBB36C2-E803-4ACA-B5BA-0DF97457E995}"/>
              </a:ext>
            </a:extLst>
          </p:cNvPr>
          <p:cNvGrpSpPr/>
          <p:nvPr/>
        </p:nvGrpSpPr>
        <p:grpSpPr>
          <a:xfrm>
            <a:off x="4505177" y="4054320"/>
            <a:ext cx="2761202" cy="856964"/>
            <a:chOff x="2831359" y="4457585"/>
            <a:chExt cx="2761202" cy="856964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098FD5E-0CD3-4117-8848-6DFC8284E9C1}"/>
                </a:ext>
              </a:extLst>
            </p:cNvPr>
            <p:cNvCxnSpPr>
              <a:cxnSpLocks/>
            </p:cNvCxnSpPr>
            <p:nvPr/>
          </p:nvCxnSpPr>
          <p:spPr>
            <a:xfrm>
              <a:off x="2834718" y="4685120"/>
              <a:ext cx="268651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84F85D0-C0F6-403F-A9A4-512ABC2D7009}"/>
                </a:ext>
              </a:extLst>
            </p:cNvPr>
            <p:cNvCxnSpPr>
              <a:cxnSpLocks/>
              <a:endCxn id="27" idx="3"/>
            </p:cNvCxnSpPr>
            <p:nvPr/>
          </p:nvCxnSpPr>
          <p:spPr>
            <a:xfrm>
              <a:off x="2834718" y="4890741"/>
              <a:ext cx="275784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B9D64C0-75D2-401D-A950-6FDA5B460C54}"/>
                </a:ext>
              </a:extLst>
            </p:cNvPr>
            <p:cNvCxnSpPr>
              <a:cxnSpLocks/>
            </p:cNvCxnSpPr>
            <p:nvPr/>
          </p:nvCxnSpPr>
          <p:spPr>
            <a:xfrm>
              <a:off x="2831359" y="4792915"/>
              <a:ext cx="268651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36AE90B-6D0E-482C-812F-F17D62A323A6}"/>
                </a:ext>
              </a:extLst>
            </p:cNvPr>
            <p:cNvCxnSpPr>
              <a:cxnSpLocks/>
            </p:cNvCxnSpPr>
            <p:nvPr/>
          </p:nvCxnSpPr>
          <p:spPr>
            <a:xfrm>
              <a:off x="2831359" y="4998536"/>
              <a:ext cx="275784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FC14A6E-C210-46E5-BAEC-D4B2B1E2BAFA}"/>
                </a:ext>
              </a:extLst>
            </p:cNvPr>
            <p:cNvGrpSpPr/>
            <p:nvPr/>
          </p:nvGrpSpPr>
          <p:grpSpPr>
            <a:xfrm>
              <a:off x="2834718" y="4457585"/>
              <a:ext cx="2757843" cy="856964"/>
              <a:chOff x="3457043" y="5813570"/>
              <a:chExt cx="2757843" cy="856964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996A274C-E70E-4953-BFFC-96AFBC158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57043" y="5813570"/>
                <a:ext cx="763579" cy="847616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D09214-5CB6-4D4A-9EC0-6F0D79701B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54175" y="5822918"/>
                <a:ext cx="763579" cy="847616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B53CEC32-9457-4F4E-A711-7768257ECB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51307" y="5822918"/>
                <a:ext cx="763579" cy="847616"/>
              </a:xfrm>
              <a:prstGeom prst="rect">
                <a:avLst/>
              </a:prstGeom>
            </p:spPr>
          </p:pic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375F0AD-1FEC-4953-A738-2F83B425FEA9}"/>
              </a:ext>
            </a:extLst>
          </p:cNvPr>
          <p:cNvSpPr txBox="1"/>
          <p:nvPr/>
        </p:nvSpPr>
        <p:spPr>
          <a:xfrm>
            <a:off x="5053413" y="5655729"/>
            <a:ext cx="17508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Future NISQ </a:t>
            </a:r>
          </a:p>
          <a:p>
            <a:pPr algn="ctr"/>
            <a:r>
              <a:rPr lang="en-US" sz="2000" b="1" dirty="0"/>
              <a:t>(500 Qubits)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1BD568-ECD3-4D4C-A681-17AACCEE3F2A}"/>
              </a:ext>
            </a:extLst>
          </p:cNvPr>
          <p:cNvSpPr/>
          <p:nvPr/>
        </p:nvSpPr>
        <p:spPr>
          <a:xfrm>
            <a:off x="89074" y="2004326"/>
            <a:ext cx="3156743" cy="137510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 Software to Mitigate Hardware Errors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84FB177-22E2-45C6-B573-1859A5ED698C}"/>
              </a:ext>
            </a:extLst>
          </p:cNvPr>
          <p:cNvSpPr/>
          <p:nvPr/>
        </p:nvSpPr>
        <p:spPr>
          <a:xfrm>
            <a:off x="4209716" y="2004326"/>
            <a:ext cx="3348763" cy="1414022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 Scaling Software &amp; Control Architecture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51D9E51-22E8-43EE-A414-0AF068F3B742}"/>
              </a:ext>
            </a:extLst>
          </p:cNvPr>
          <p:cNvGrpSpPr/>
          <p:nvPr/>
        </p:nvGrpSpPr>
        <p:grpSpPr>
          <a:xfrm>
            <a:off x="9441404" y="3729274"/>
            <a:ext cx="1912223" cy="1507057"/>
            <a:chOff x="9303979" y="4201393"/>
            <a:chExt cx="1912223" cy="1507057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5D8507FB-859C-4336-BAB4-F2C9CCA0BDA6}"/>
                </a:ext>
              </a:extLst>
            </p:cNvPr>
            <p:cNvGrpSpPr/>
            <p:nvPr/>
          </p:nvGrpSpPr>
          <p:grpSpPr>
            <a:xfrm>
              <a:off x="9303979" y="4201393"/>
              <a:ext cx="928181" cy="341692"/>
              <a:chOff x="2831359" y="4457585"/>
              <a:chExt cx="2761202" cy="856964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F7A6659A-7F7A-41D9-9546-4F943236A9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34718" y="4685120"/>
                <a:ext cx="2686516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CD7C70C0-6933-4D81-80A4-66769FE62FD5}"/>
                  </a:ext>
                </a:extLst>
              </p:cNvPr>
              <p:cNvCxnSpPr>
                <a:cxnSpLocks/>
                <a:endCxn id="66" idx="3"/>
              </p:cNvCxnSpPr>
              <p:nvPr/>
            </p:nvCxnSpPr>
            <p:spPr>
              <a:xfrm>
                <a:off x="2834718" y="4890741"/>
                <a:ext cx="2757843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72CD796D-B244-48F1-A344-1FFE5381B7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31359" y="4792915"/>
                <a:ext cx="2686516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839AFAD3-DAE3-4DEF-B98D-6FDC3F998F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31359" y="4998536"/>
                <a:ext cx="2757843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3EFEBC3A-7921-4425-8ACD-E19DCBE0BFB1}"/>
                  </a:ext>
                </a:extLst>
              </p:cNvPr>
              <p:cNvGrpSpPr/>
              <p:nvPr/>
            </p:nvGrpSpPr>
            <p:grpSpPr>
              <a:xfrm>
                <a:off x="2834718" y="4457585"/>
                <a:ext cx="2757843" cy="856964"/>
                <a:chOff x="3457043" y="5813570"/>
                <a:chExt cx="2757843" cy="856964"/>
              </a:xfrm>
            </p:grpSpPr>
            <p:pic>
              <p:nvPicPr>
                <p:cNvPr id="64" name="Picture 63">
                  <a:extLst>
                    <a:ext uri="{FF2B5EF4-FFF2-40B4-BE49-F238E27FC236}">
                      <a16:creationId xmlns:a16="http://schemas.microsoft.com/office/drawing/2014/main" id="{C148C656-ED17-4F41-9FC9-DDD54437CE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457043" y="5813570"/>
                  <a:ext cx="763579" cy="847616"/>
                </a:xfrm>
                <a:prstGeom prst="rect">
                  <a:avLst/>
                </a:prstGeom>
              </p:spPr>
            </p:pic>
            <p:pic>
              <p:nvPicPr>
                <p:cNvPr id="65" name="Picture 64">
                  <a:extLst>
                    <a:ext uri="{FF2B5EF4-FFF2-40B4-BE49-F238E27FC236}">
                      <a16:creationId xmlns:a16="http://schemas.microsoft.com/office/drawing/2014/main" id="{28235164-5D9B-4C8C-9656-5BF94AFC57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454175" y="5822918"/>
                  <a:ext cx="763579" cy="847616"/>
                </a:xfrm>
                <a:prstGeom prst="rect">
                  <a:avLst/>
                </a:prstGeom>
              </p:spPr>
            </p:pic>
            <p:pic>
              <p:nvPicPr>
                <p:cNvPr id="66" name="Picture 65">
                  <a:extLst>
                    <a:ext uri="{FF2B5EF4-FFF2-40B4-BE49-F238E27FC236}">
                      <a16:creationId xmlns:a16="http://schemas.microsoft.com/office/drawing/2014/main" id="{6D319A73-4562-4F7F-A8AE-091D07EC69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451307" y="5822918"/>
                  <a:ext cx="763579" cy="84761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6E56B148-3C21-47F9-ABA8-46025F7D4862}"/>
                </a:ext>
              </a:extLst>
            </p:cNvPr>
            <p:cNvGrpSpPr/>
            <p:nvPr/>
          </p:nvGrpSpPr>
          <p:grpSpPr>
            <a:xfrm>
              <a:off x="9306281" y="4579452"/>
              <a:ext cx="928181" cy="341692"/>
              <a:chOff x="2831359" y="4457585"/>
              <a:chExt cx="2761202" cy="856964"/>
            </a:xfrm>
          </p:grpSpPr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3554587A-F68F-440C-BA1E-81E7614C19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34718" y="4685120"/>
                <a:ext cx="2686516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9AC87C97-887A-4342-ADE8-B50CD28B533E}"/>
                  </a:ext>
                </a:extLst>
              </p:cNvPr>
              <p:cNvCxnSpPr>
                <a:cxnSpLocks/>
                <a:endCxn id="75" idx="3"/>
              </p:cNvCxnSpPr>
              <p:nvPr/>
            </p:nvCxnSpPr>
            <p:spPr>
              <a:xfrm>
                <a:off x="2834718" y="4890741"/>
                <a:ext cx="2757843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64BD80A5-C426-4D20-B45D-ACDD3BB32E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31359" y="4792915"/>
                <a:ext cx="2686516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88F63E89-CF8A-4360-A7AA-DEF19DF738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31359" y="4998536"/>
                <a:ext cx="2757843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464DA40D-DD3C-4663-A8C7-98E603DAB8AF}"/>
                  </a:ext>
                </a:extLst>
              </p:cNvPr>
              <p:cNvGrpSpPr/>
              <p:nvPr/>
            </p:nvGrpSpPr>
            <p:grpSpPr>
              <a:xfrm>
                <a:off x="2834718" y="4457585"/>
                <a:ext cx="2757843" cy="856964"/>
                <a:chOff x="3457043" y="5813570"/>
                <a:chExt cx="2757843" cy="856964"/>
              </a:xfrm>
            </p:grpSpPr>
            <p:pic>
              <p:nvPicPr>
                <p:cNvPr id="73" name="Picture 72">
                  <a:extLst>
                    <a:ext uri="{FF2B5EF4-FFF2-40B4-BE49-F238E27FC236}">
                      <a16:creationId xmlns:a16="http://schemas.microsoft.com/office/drawing/2014/main" id="{BEA168CC-A2B1-4B29-B78B-2274050327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457043" y="5813570"/>
                  <a:ext cx="763579" cy="847616"/>
                </a:xfrm>
                <a:prstGeom prst="rect">
                  <a:avLst/>
                </a:prstGeom>
              </p:spPr>
            </p:pic>
            <p:pic>
              <p:nvPicPr>
                <p:cNvPr id="74" name="Picture 73">
                  <a:extLst>
                    <a:ext uri="{FF2B5EF4-FFF2-40B4-BE49-F238E27FC236}">
                      <a16:creationId xmlns:a16="http://schemas.microsoft.com/office/drawing/2014/main" id="{48A1B486-9639-4520-941F-255FF27C25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454175" y="5822918"/>
                  <a:ext cx="763579" cy="847616"/>
                </a:xfrm>
                <a:prstGeom prst="rect">
                  <a:avLst/>
                </a:prstGeom>
              </p:spPr>
            </p:pic>
            <p:pic>
              <p:nvPicPr>
                <p:cNvPr id="75" name="Picture 74">
                  <a:extLst>
                    <a:ext uri="{FF2B5EF4-FFF2-40B4-BE49-F238E27FC236}">
                      <a16:creationId xmlns:a16="http://schemas.microsoft.com/office/drawing/2014/main" id="{92ECFBE2-8216-495D-9D03-92A690F134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451307" y="5822918"/>
                  <a:ext cx="763579" cy="84761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E5B064EB-1DCA-42B1-A568-553A4820BEFD}"/>
                </a:ext>
              </a:extLst>
            </p:cNvPr>
            <p:cNvGrpSpPr/>
            <p:nvPr/>
          </p:nvGrpSpPr>
          <p:grpSpPr>
            <a:xfrm>
              <a:off x="9303979" y="4984023"/>
              <a:ext cx="928181" cy="341692"/>
              <a:chOff x="2831359" y="4457585"/>
              <a:chExt cx="2761202" cy="856964"/>
            </a:xfrm>
          </p:grpSpPr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01A88541-8BE0-4713-9780-5EFB45580E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34718" y="4685120"/>
                <a:ext cx="2686516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071CB4B3-6EBF-474D-A328-E09E020DE30B}"/>
                  </a:ext>
                </a:extLst>
              </p:cNvPr>
              <p:cNvCxnSpPr>
                <a:cxnSpLocks/>
                <a:endCxn id="84" idx="3"/>
              </p:cNvCxnSpPr>
              <p:nvPr/>
            </p:nvCxnSpPr>
            <p:spPr>
              <a:xfrm>
                <a:off x="2834718" y="4890741"/>
                <a:ext cx="2757843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D905BB0B-BA07-442D-B92E-62741F75A7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31359" y="4792915"/>
                <a:ext cx="2686516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F83FC52F-00E9-413C-8F65-3A673DBB8A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31359" y="4998536"/>
                <a:ext cx="2757843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CCFCC8D0-16F4-4C55-9132-CF813DAE3294}"/>
                  </a:ext>
                </a:extLst>
              </p:cNvPr>
              <p:cNvGrpSpPr/>
              <p:nvPr/>
            </p:nvGrpSpPr>
            <p:grpSpPr>
              <a:xfrm>
                <a:off x="2834718" y="4457585"/>
                <a:ext cx="2757843" cy="856964"/>
                <a:chOff x="3457043" y="5813570"/>
                <a:chExt cx="2757843" cy="856964"/>
              </a:xfrm>
            </p:grpSpPr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769765F0-C76A-47A0-A350-24C61BD76A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457043" y="5813570"/>
                  <a:ext cx="763579" cy="847616"/>
                </a:xfrm>
                <a:prstGeom prst="rect">
                  <a:avLst/>
                </a:prstGeom>
              </p:spPr>
            </p:pic>
            <p:pic>
              <p:nvPicPr>
                <p:cNvPr id="83" name="Picture 82">
                  <a:extLst>
                    <a:ext uri="{FF2B5EF4-FFF2-40B4-BE49-F238E27FC236}">
                      <a16:creationId xmlns:a16="http://schemas.microsoft.com/office/drawing/2014/main" id="{0ABAD4F8-72C7-457F-8376-DF2547D922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454175" y="5822918"/>
                  <a:ext cx="763579" cy="847616"/>
                </a:xfrm>
                <a:prstGeom prst="rect">
                  <a:avLst/>
                </a:prstGeom>
              </p:spPr>
            </p:pic>
            <p:pic>
              <p:nvPicPr>
                <p:cNvPr id="84" name="Picture 83">
                  <a:extLst>
                    <a:ext uri="{FF2B5EF4-FFF2-40B4-BE49-F238E27FC236}">
                      <a16:creationId xmlns:a16="http://schemas.microsoft.com/office/drawing/2014/main" id="{BAB520E2-80DA-4051-9C4C-BBB75D066E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451307" y="5822918"/>
                  <a:ext cx="763579" cy="84761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C29838BA-ACCC-48F9-93C8-AE953F98FBC4}"/>
                </a:ext>
              </a:extLst>
            </p:cNvPr>
            <p:cNvGrpSpPr/>
            <p:nvPr/>
          </p:nvGrpSpPr>
          <p:grpSpPr>
            <a:xfrm>
              <a:off x="9306281" y="5362082"/>
              <a:ext cx="928181" cy="341692"/>
              <a:chOff x="2831359" y="4457585"/>
              <a:chExt cx="2761202" cy="856964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3205AD89-D1CB-404E-B251-FAE455CC0D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34718" y="4685120"/>
                <a:ext cx="2686516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EB32A01B-EF87-4FB8-B104-11B92811A878}"/>
                  </a:ext>
                </a:extLst>
              </p:cNvPr>
              <p:cNvCxnSpPr>
                <a:cxnSpLocks/>
                <a:endCxn id="93" idx="3"/>
              </p:cNvCxnSpPr>
              <p:nvPr/>
            </p:nvCxnSpPr>
            <p:spPr>
              <a:xfrm>
                <a:off x="2834718" y="4890741"/>
                <a:ext cx="2757843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6DFF46CD-A06D-45BB-9B29-77F1BF7A91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31359" y="4792915"/>
                <a:ext cx="2686516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DAA6B64C-E22B-44F2-81FD-74DEB41D5E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31359" y="4998536"/>
                <a:ext cx="2757843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EBCAC4EB-E861-4D45-AEC5-16F97E92A06E}"/>
                  </a:ext>
                </a:extLst>
              </p:cNvPr>
              <p:cNvGrpSpPr/>
              <p:nvPr/>
            </p:nvGrpSpPr>
            <p:grpSpPr>
              <a:xfrm>
                <a:off x="2834718" y="4457585"/>
                <a:ext cx="2757843" cy="856964"/>
                <a:chOff x="3457043" y="5813570"/>
                <a:chExt cx="2757843" cy="856964"/>
              </a:xfrm>
            </p:grpSpPr>
            <p:pic>
              <p:nvPicPr>
                <p:cNvPr id="91" name="Picture 90">
                  <a:extLst>
                    <a:ext uri="{FF2B5EF4-FFF2-40B4-BE49-F238E27FC236}">
                      <a16:creationId xmlns:a16="http://schemas.microsoft.com/office/drawing/2014/main" id="{FFC99334-A623-4CE2-827C-5749D9F1E8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457043" y="5813570"/>
                  <a:ext cx="763579" cy="847616"/>
                </a:xfrm>
                <a:prstGeom prst="rect">
                  <a:avLst/>
                </a:prstGeom>
              </p:spPr>
            </p:pic>
            <p:pic>
              <p:nvPicPr>
                <p:cNvPr id="92" name="Picture 91">
                  <a:extLst>
                    <a:ext uri="{FF2B5EF4-FFF2-40B4-BE49-F238E27FC236}">
                      <a16:creationId xmlns:a16="http://schemas.microsoft.com/office/drawing/2014/main" id="{6DAE44FD-B39E-4654-A0D8-6C7F851747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454175" y="5822918"/>
                  <a:ext cx="763579" cy="847616"/>
                </a:xfrm>
                <a:prstGeom prst="rect">
                  <a:avLst/>
                </a:prstGeom>
              </p:spPr>
            </p:pic>
            <p:pic>
              <p:nvPicPr>
                <p:cNvPr id="93" name="Picture 92">
                  <a:extLst>
                    <a:ext uri="{FF2B5EF4-FFF2-40B4-BE49-F238E27FC236}">
                      <a16:creationId xmlns:a16="http://schemas.microsoft.com/office/drawing/2014/main" id="{BCC9D665-BC13-4701-9E9C-F162AB9C29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451307" y="5822918"/>
                  <a:ext cx="763579" cy="84761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8EC56D41-F508-4994-B1E1-DE11D512121F}"/>
                </a:ext>
              </a:extLst>
            </p:cNvPr>
            <p:cNvGrpSpPr/>
            <p:nvPr/>
          </p:nvGrpSpPr>
          <p:grpSpPr>
            <a:xfrm>
              <a:off x="10285719" y="4206069"/>
              <a:ext cx="928181" cy="341692"/>
              <a:chOff x="2831359" y="4457585"/>
              <a:chExt cx="2761202" cy="856964"/>
            </a:xfrm>
          </p:grpSpPr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B7D898D3-16B8-4670-8094-E043B21330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34718" y="4685120"/>
                <a:ext cx="2686516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990FCBAE-CF6F-4E9B-9300-664B6481C60D}"/>
                  </a:ext>
                </a:extLst>
              </p:cNvPr>
              <p:cNvCxnSpPr>
                <a:cxnSpLocks/>
                <a:endCxn id="102" idx="3"/>
              </p:cNvCxnSpPr>
              <p:nvPr/>
            </p:nvCxnSpPr>
            <p:spPr>
              <a:xfrm>
                <a:off x="2834718" y="4890741"/>
                <a:ext cx="2757843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F45385DC-D2A5-4517-BE34-709B0DDEE6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31359" y="4792915"/>
                <a:ext cx="2686516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8273B4B5-BC2B-453C-84C5-F10E03AEC5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31359" y="4998536"/>
                <a:ext cx="2757843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64CF2736-775F-4DE2-BFED-C8A82BAB2132}"/>
                  </a:ext>
                </a:extLst>
              </p:cNvPr>
              <p:cNvGrpSpPr/>
              <p:nvPr/>
            </p:nvGrpSpPr>
            <p:grpSpPr>
              <a:xfrm>
                <a:off x="2834718" y="4457585"/>
                <a:ext cx="2757843" cy="856964"/>
                <a:chOff x="3457043" y="5813570"/>
                <a:chExt cx="2757843" cy="856964"/>
              </a:xfrm>
            </p:grpSpPr>
            <p:pic>
              <p:nvPicPr>
                <p:cNvPr id="100" name="Picture 99">
                  <a:extLst>
                    <a:ext uri="{FF2B5EF4-FFF2-40B4-BE49-F238E27FC236}">
                      <a16:creationId xmlns:a16="http://schemas.microsoft.com/office/drawing/2014/main" id="{58C43807-BDD1-42DB-AA6F-F7542ADEE4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457043" y="5813570"/>
                  <a:ext cx="763579" cy="847616"/>
                </a:xfrm>
                <a:prstGeom prst="rect">
                  <a:avLst/>
                </a:prstGeom>
              </p:spPr>
            </p:pic>
            <p:pic>
              <p:nvPicPr>
                <p:cNvPr id="101" name="Picture 100">
                  <a:extLst>
                    <a:ext uri="{FF2B5EF4-FFF2-40B4-BE49-F238E27FC236}">
                      <a16:creationId xmlns:a16="http://schemas.microsoft.com/office/drawing/2014/main" id="{CF832B59-3996-4080-B358-2B1A6255C3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454175" y="5822918"/>
                  <a:ext cx="763579" cy="847616"/>
                </a:xfrm>
                <a:prstGeom prst="rect">
                  <a:avLst/>
                </a:prstGeom>
              </p:spPr>
            </p:pic>
            <p:pic>
              <p:nvPicPr>
                <p:cNvPr id="102" name="Picture 101">
                  <a:extLst>
                    <a:ext uri="{FF2B5EF4-FFF2-40B4-BE49-F238E27FC236}">
                      <a16:creationId xmlns:a16="http://schemas.microsoft.com/office/drawing/2014/main" id="{258DAC1A-E5D4-44EA-9258-012D7DCC83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451307" y="5822918"/>
                  <a:ext cx="763579" cy="84761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E9C8CCE5-08A0-43CD-B6BB-3F72501A921D}"/>
                </a:ext>
              </a:extLst>
            </p:cNvPr>
            <p:cNvGrpSpPr/>
            <p:nvPr/>
          </p:nvGrpSpPr>
          <p:grpSpPr>
            <a:xfrm>
              <a:off x="10288021" y="4584128"/>
              <a:ext cx="928181" cy="341692"/>
              <a:chOff x="2831359" y="4457585"/>
              <a:chExt cx="2761202" cy="856964"/>
            </a:xfrm>
          </p:grpSpPr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0A1D560B-5A5B-4465-8765-E1ED07E2FD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34718" y="4685120"/>
                <a:ext cx="2686516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222193DD-F245-4638-925E-4693FF83692D}"/>
                  </a:ext>
                </a:extLst>
              </p:cNvPr>
              <p:cNvCxnSpPr>
                <a:cxnSpLocks/>
                <a:endCxn id="111" idx="3"/>
              </p:cNvCxnSpPr>
              <p:nvPr/>
            </p:nvCxnSpPr>
            <p:spPr>
              <a:xfrm>
                <a:off x="2834718" y="4890741"/>
                <a:ext cx="2757843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40B61529-6EC8-4A63-AF7E-AD8BD2A03B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31359" y="4792915"/>
                <a:ext cx="2686516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2F80306D-6689-442E-9FEF-2D06575F8C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31359" y="4998536"/>
                <a:ext cx="2757843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AA90443D-307F-4EFD-A36C-1AE7A83B5517}"/>
                  </a:ext>
                </a:extLst>
              </p:cNvPr>
              <p:cNvGrpSpPr/>
              <p:nvPr/>
            </p:nvGrpSpPr>
            <p:grpSpPr>
              <a:xfrm>
                <a:off x="2834718" y="4457585"/>
                <a:ext cx="2757843" cy="856964"/>
                <a:chOff x="3457043" y="5813570"/>
                <a:chExt cx="2757843" cy="856964"/>
              </a:xfrm>
            </p:grpSpPr>
            <p:pic>
              <p:nvPicPr>
                <p:cNvPr id="109" name="Picture 108">
                  <a:extLst>
                    <a:ext uri="{FF2B5EF4-FFF2-40B4-BE49-F238E27FC236}">
                      <a16:creationId xmlns:a16="http://schemas.microsoft.com/office/drawing/2014/main" id="{97F9ECDC-F490-4279-B353-0CF908D616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457043" y="5813570"/>
                  <a:ext cx="763579" cy="847616"/>
                </a:xfrm>
                <a:prstGeom prst="rect">
                  <a:avLst/>
                </a:prstGeom>
              </p:spPr>
            </p:pic>
            <p:pic>
              <p:nvPicPr>
                <p:cNvPr id="110" name="Picture 109">
                  <a:extLst>
                    <a:ext uri="{FF2B5EF4-FFF2-40B4-BE49-F238E27FC236}">
                      <a16:creationId xmlns:a16="http://schemas.microsoft.com/office/drawing/2014/main" id="{AC060491-58DB-42D6-819C-A81C7CDA06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454175" y="5822918"/>
                  <a:ext cx="763579" cy="847616"/>
                </a:xfrm>
                <a:prstGeom prst="rect">
                  <a:avLst/>
                </a:prstGeom>
              </p:spPr>
            </p:pic>
            <p:pic>
              <p:nvPicPr>
                <p:cNvPr id="111" name="Picture 110">
                  <a:extLst>
                    <a:ext uri="{FF2B5EF4-FFF2-40B4-BE49-F238E27FC236}">
                      <a16:creationId xmlns:a16="http://schemas.microsoft.com/office/drawing/2014/main" id="{8D331AFB-1FEE-4DCF-A0B3-081A64F9FE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451307" y="5822918"/>
                  <a:ext cx="763579" cy="84761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8A243DE9-854B-4CBB-8EE0-C81681711FC4}"/>
                </a:ext>
              </a:extLst>
            </p:cNvPr>
            <p:cNvGrpSpPr/>
            <p:nvPr/>
          </p:nvGrpSpPr>
          <p:grpSpPr>
            <a:xfrm>
              <a:off x="10285719" y="4988699"/>
              <a:ext cx="928181" cy="341692"/>
              <a:chOff x="2831359" y="4457585"/>
              <a:chExt cx="2761202" cy="856964"/>
            </a:xfrm>
          </p:grpSpPr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3F78828B-A91F-4A9C-8DCC-B808EE4EF1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34718" y="4685120"/>
                <a:ext cx="2686516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CCE9869E-5B1D-4146-BE27-EB9E2B0C2B5C}"/>
                  </a:ext>
                </a:extLst>
              </p:cNvPr>
              <p:cNvCxnSpPr>
                <a:cxnSpLocks/>
                <a:endCxn id="120" idx="3"/>
              </p:cNvCxnSpPr>
              <p:nvPr/>
            </p:nvCxnSpPr>
            <p:spPr>
              <a:xfrm>
                <a:off x="2834718" y="4890741"/>
                <a:ext cx="2757843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23C19BCE-2ABC-4CD2-9487-0F95EB90EB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31359" y="4792915"/>
                <a:ext cx="2686516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95FF0454-264F-4B35-A240-6C7A38AA55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31359" y="4998536"/>
                <a:ext cx="2757843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4F94497D-E680-490B-9763-68486B1FF959}"/>
                  </a:ext>
                </a:extLst>
              </p:cNvPr>
              <p:cNvGrpSpPr/>
              <p:nvPr/>
            </p:nvGrpSpPr>
            <p:grpSpPr>
              <a:xfrm>
                <a:off x="2834718" y="4457585"/>
                <a:ext cx="2757843" cy="856964"/>
                <a:chOff x="3457043" y="5813570"/>
                <a:chExt cx="2757843" cy="856964"/>
              </a:xfrm>
            </p:grpSpPr>
            <p:pic>
              <p:nvPicPr>
                <p:cNvPr id="118" name="Picture 117">
                  <a:extLst>
                    <a:ext uri="{FF2B5EF4-FFF2-40B4-BE49-F238E27FC236}">
                      <a16:creationId xmlns:a16="http://schemas.microsoft.com/office/drawing/2014/main" id="{F6B3510C-33C9-40C2-8F78-A7B1DDBCC2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457043" y="5813570"/>
                  <a:ext cx="763579" cy="847616"/>
                </a:xfrm>
                <a:prstGeom prst="rect">
                  <a:avLst/>
                </a:prstGeom>
              </p:spPr>
            </p:pic>
            <p:pic>
              <p:nvPicPr>
                <p:cNvPr id="119" name="Picture 118">
                  <a:extLst>
                    <a:ext uri="{FF2B5EF4-FFF2-40B4-BE49-F238E27FC236}">
                      <a16:creationId xmlns:a16="http://schemas.microsoft.com/office/drawing/2014/main" id="{09E95076-82A9-48E5-A2E2-084E1E0E69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454175" y="5822918"/>
                  <a:ext cx="763579" cy="847616"/>
                </a:xfrm>
                <a:prstGeom prst="rect">
                  <a:avLst/>
                </a:prstGeom>
              </p:spPr>
            </p:pic>
            <p:pic>
              <p:nvPicPr>
                <p:cNvPr id="120" name="Picture 119">
                  <a:extLst>
                    <a:ext uri="{FF2B5EF4-FFF2-40B4-BE49-F238E27FC236}">
                      <a16:creationId xmlns:a16="http://schemas.microsoft.com/office/drawing/2014/main" id="{5BC053E2-2E2B-4DC7-AC64-6BED4E4DCB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451307" y="5822918"/>
                  <a:ext cx="763579" cy="84761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8D7C9AC6-C0C2-4E70-B1FA-857C68B17EF4}"/>
                </a:ext>
              </a:extLst>
            </p:cNvPr>
            <p:cNvGrpSpPr/>
            <p:nvPr/>
          </p:nvGrpSpPr>
          <p:grpSpPr>
            <a:xfrm>
              <a:off x="10288021" y="5366758"/>
              <a:ext cx="928181" cy="341692"/>
              <a:chOff x="2831359" y="4457585"/>
              <a:chExt cx="2761202" cy="856964"/>
            </a:xfrm>
          </p:grpSpPr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BD4C2018-E4CF-4912-A345-FA459374E8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34718" y="4685120"/>
                <a:ext cx="2686516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FEBC01FF-7176-49AB-8853-175E909E85A2}"/>
                  </a:ext>
                </a:extLst>
              </p:cNvPr>
              <p:cNvCxnSpPr>
                <a:cxnSpLocks/>
                <a:endCxn id="129" idx="3"/>
              </p:cNvCxnSpPr>
              <p:nvPr/>
            </p:nvCxnSpPr>
            <p:spPr>
              <a:xfrm>
                <a:off x="2834718" y="4890741"/>
                <a:ext cx="2757843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03F5E335-8F3A-4848-AD9B-D8345B26D4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31359" y="4792915"/>
                <a:ext cx="2686516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57ADB7FE-DB1C-404D-B8F9-5A0AC3D296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31359" y="4998536"/>
                <a:ext cx="2757843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021FBF3B-2375-473B-89DC-E61878D9F4A6}"/>
                  </a:ext>
                </a:extLst>
              </p:cNvPr>
              <p:cNvGrpSpPr/>
              <p:nvPr/>
            </p:nvGrpSpPr>
            <p:grpSpPr>
              <a:xfrm>
                <a:off x="2834718" y="4457585"/>
                <a:ext cx="2757843" cy="856964"/>
                <a:chOff x="3457043" y="5813570"/>
                <a:chExt cx="2757843" cy="856964"/>
              </a:xfrm>
            </p:grpSpPr>
            <p:pic>
              <p:nvPicPr>
                <p:cNvPr id="127" name="Picture 126">
                  <a:extLst>
                    <a:ext uri="{FF2B5EF4-FFF2-40B4-BE49-F238E27FC236}">
                      <a16:creationId xmlns:a16="http://schemas.microsoft.com/office/drawing/2014/main" id="{C8AE411A-33CB-4C3C-A078-F39C96ABA9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457043" y="5813570"/>
                  <a:ext cx="763579" cy="847616"/>
                </a:xfrm>
                <a:prstGeom prst="rect">
                  <a:avLst/>
                </a:prstGeom>
              </p:spPr>
            </p:pic>
            <p:pic>
              <p:nvPicPr>
                <p:cNvPr id="128" name="Picture 127">
                  <a:extLst>
                    <a:ext uri="{FF2B5EF4-FFF2-40B4-BE49-F238E27FC236}">
                      <a16:creationId xmlns:a16="http://schemas.microsoft.com/office/drawing/2014/main" id="{BC52A74A-FB86-430E-B9F2-D5B049366C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454175" y="5822918"/>
                  <a:ext cx="763579" cy="847616"/>
                </a:xfrm>
                <a:prstGeom prst="rect">
                  <a:avLst/>
                </a:prstGeom>
              </p:spPr>
            </p:pic>
            <p:pic>
              <p:nvPicPr>
                <p:cNvPr id="129" name="Picture 128">
                  <a:extLst>
                    <a:ext uri="{FF2B5EF4-FFF2-40B4-BE49-F238E27FC236}">
                      <a16:creationId xmlns:a16="http://schemas.microsoft.com/office/drawing/2014/main" id="{B265A8FF-BEA1-4D55-ABC7-379AA0DC7C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451307" y="5822918"/>
                  <a:ext cx="763579" cy="847616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30" name="Rectangle 129">
            <a:extLst>
              <a:ext uri="{FF2B5EF4-FFF2-40B4-BE49-F238E27FC236}">
                <a16:creationId xmlns:a16="http://schemas.microsoft.com/office/drawing/2014/main" id="{255F1CB4-4835-4BAE-8451-5AD3A244C879}"/>
              </a:ext>
            </a:extLst>
          </p:cNvPr>
          <p:cNvSpPr/>
          <p:nvPr/>
        </p:nvSpPr>
        <p:spPr>
          <a:xfrm>
            <a:off x="8859385" y="2004327"/>
            <a:ext cx="3076260" cy="1409192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 New Abstractions</a:t>
            </a:r>
          </a:p>
        </p:txBody>
      </p:sp>
    </p:spTree>
    <p:extLst>
      <p:ext uri="{BB962C8B-B14F-4D97-AF65-F5344CB8AC3E}">
        <p14:creationId xmlns:p14="http://schemas.microsoft.com/office/powerpoint/2010/main" val="931174117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05EF1-6BE8-4F0A-BFDA-9F4F72E1C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4610"/>
            <a:ext cx="10756669" cy="1159390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333333"/>
                </a:solidFill>
                <a:latin typeface="Source Sans Pro" panose="020B0503030403020204" pitchFamily="34" charset="0"/>
              </a:rPr>
              <a:t>How to Build Thousand Qubit Quantum Computer and What to do with it?</a:t>
            </a:r>
            <a:endParaRPr lang="en-US" sz="4000" dirty="0"/>
          </a:p>
        </p:txBody>
      </p:sp>
      <p:sp>
        <p:nvSpPr>
          <p:cNvPr id="3" name="Content Placeholder 36">
            <a:extLst>
              <a:ext uri="{FF2B5EF4-FFF2-40B4-BE49-F238E27FC236}">
                <a16:creationId xmlns:a16="http://schemas.microsoft.com/office/drawing/2014/main" id="{53776B99-8D86-4911-9F9D-5D8AB579AC87}"/>
              </a:ext>
            </a:extLst>
          </p:cNvPr>
          <p:cNvSpPr txBox="1">
            <a:spLocks/>
          </p:cNvSpPr>
          <p:nvPr/>
        </p:nvSpPr>
        <p:spPr>
          <a:xfrm>
            <a:off x="689883" y="2024890"/>
            <a:ext cx="6689998" cy="5459817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en-US" sz="4000" dirty="0">
                <a:solidFill>
                  <a:srgbClr val="333333"/>
                </a:solidFill>
                <a:latin typeface="Source Sans Pro" panose="020B0503030403020204" pitchFamily="34" charset="0"/>
                <a:ea typeface="+mj-ea"/>
                <a:cs typeface="+mj-cs"/>
              </a:rPr>
              <a:t>Quantum Software and Architecture</a:t>
            </a:r>
          </a:p>
          <a:p>
            <a:pPr marL="0" lvl="0" indent="0" fontAlgn="auto">
              <a:spcAft>
                <a:spcPts val="0"/>
              </a:spcAft>
              <a:buNone/>
              <a:defRPr/>
            </a:pPr>
            <a:endParaRPr lang="en-US" sz="4000" dirty="0">
              <a:solidFill>
                <a:srgbClr val="333333"/>
              </a:solidFill>
              <a:latin typeface="Source Sans Pro" panose="020B0503030403020204" pitchFamily="34" charset="0"/>
              <a:ea typeface="+mj-ea"/>
              <a:cs typeface="+mj-cs"/>
            </a:endParaRPr>
          </a:p>
          <a:p>
            <a:pPr marL="0" lvl="0" indent="0" fontAlgn="auto">
              <a:spcAft>
                <a:spcPts val="0"/>
              </a:spcAft>
              <a:buNone/>
              <a:defRPr/>
            </a:pPr>
            <a:r>
              <a:rPr lang="en-US" sz="4000" dirty="0">
                <a:solidFill>
                  <a:srgbClr val="333333"/>
                </a:solidFill>
                <a:latin typeface="Source Sans Pro" panose="020B0503030403020204" pitchFamily="34" charset="0"/>
                <a:ea typeface="+mj-ea"/>
                <a:cs typeface="+mj-cs"/>
              </a:rPr>
              <a:t>Secure and Sustainable Computing 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000"/>
              </a:buClr>
              <a:buSz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Subtitle 2">
            <a:extLst>
              <a:ext uri="{FF2B5EF4-FFF2-40B4-BE49-F238E27FC236}">
                <a16:creationId xmlns:a16="http://schemas.microsoft.com/office/drawing/2014/main" id="{FFD5E091-CA2A-4DC1-9DE2-D2995DD75828}"/>
              </a:ext>
            </a:extLst>
          </p:cNvPr>
          <p:cNvSpPr txBox="1">
            <a:spLocks/>
          </p:cNvSpPr>
          <p:nvPr/>
        </p:nvSpPr>
        <p:spPr>
          <a:xfrm>
            <a:off x="8332237" y="4754799"/>
            <a:ext cx="3926265" cy="1655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/>
              <a:t>Swamit Tannu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992219"/>
                </a:solidFill>
              </a:rPr>
              <a:t>swamit@cs.wisc.edu</a:t>
            </a:r>
          </a:p>
        </p:txBody>
      </p:sp>
      <p:pic>
        <p:nvPicPr>
          <p:cNvPr id="6" name="Picture 5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FED49FF5-D804-4073-BE78-54993E706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7041" y="2896556"/>
            <a:ext cx="1837609" cy="1660879"/>
          </a:xfrm>
          <a:prstGeom prst="rect">
            <a:avLst/>
          </a:prstGeom>
        </p:spPr>
      </p:pic>
      <p:pic>
        <p:nvPicPr>
          <p:cNvPr id="5" name="Picture 4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DA96E985-98A8-40D2-A7BE-4DC38437B7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42" t="16786" r="14571"/>
          <a:stretch/>
        </p:blipFill>
        <p:spPr>
          <a:xfrm>
            <a:off x="9050979" y="1563668"/>
            <a:ext cx="2749731" cy="305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55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FE592-D1D0-4088-BFAD-4431609B1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8008"/>
            <a:ext cx="8128000" cy="1143000"/>
          </a:xfrm>
        </p:spPr>
        <p:txBody>
          <a:bodyPr>
            <a:normAutofit/>
          </a:bodyPr>
          <a:lstStyle/>
          <a:p>
            <a:r>
              <a:rPr lang="en-US" sz="4000" b="1" dirty="0"/>
              <a:t>Computing using Quantum Bits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F09B8F-FC84-4B9E-8C86-7699737941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AE2DB5-4517-4C79-AADE-245F3E0058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ezgif.com-gif-maker">
            <a:hlinkClick r:id="" action="ppaction://media"/>
            <a:extLst>
              <a:ext uri="{FF2B5EF4-FFF2-40B4-BE49-F238E27FC236}">
                <a16:creationId xmlns:a16="http://schemas.microsoft.com/office/drawing/2014/main" id="{BD99F6E9-5148-40B4-9CA4-540BA494F48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0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05303" y="1417552"/>
            <a:ext cx="3633802" cy="363380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7FA857-923B-45F5-A809-EA10DEB4CDB2}"/>
              </a:ext>
            </a:extLst>
          </p:cNvPr>
          <p:cNvCxnSpPr/>
          <p:nvPr/>
        </p:nvCxnSpPr>
        <p:spPr>
          <a:xfrm>
            <a:off x="3706237" y="2069112"/>
            <a:ext cx="21770" cy="1089959"/>
          </a:xfrm>
          <a:prstGeom prst="line">
            <a:avLst/>
          </a:prstGeom>
          <a:ln w="76200"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FBFFCFD-868E-43B4-9AB1-66D6D32A1C10}"/>
              </a:ext>
            </a:extLst>
          </p:cNvPr>
          <p:cNvSpPr txBox="1"/>
          <p:nvPr/>
        </p:nvSpPr>
        <p:spPr>
          <a:xfrm>
            <a:off x="3513716" y="1545892"/>
            <a:ext cx="385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B5DACF4-4EA5-4C81-BADC-C5E31CAF2BC6}"/>
              </a:ext>
            </a:extLst>
          </p:cNvPr>
          <p:cNvCxnSpPr>
            <a:cxnSpLocks/>
          </p:cNvCxnSpPr>
          <p:nvPr/>
        </p:nvCxnSpPr>
        <p:spPr>
          <a:xfrm flipV="1">
            <a:off x="3728007" y="3200229"/>
            <a:ext cx="0" cy="1021283"/>
          </a:xfrm>
          <a:prstGeom prst="line">
            <a:avLst/>
          </a:prstGeom>
          <a:ln w="76200"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67F5673-1DE9-4044-96B1-BA5869557E04}"/>
              </a:ext>
            </a:extLst>
          </p:cNvPr>
          <p:cNvSpPr txBox="1"/>
          <p:nvPr/>
        </p:nvSpPr>
        <p:spPr>
          <a:xfrm>
            <a:off x="2796501" y="4939104"/>
            <a:ext cx="1863011" cy="46166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Classical Bit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694EF7-FC12-4712-B719-8AA2239BBC74}"/>
              </a:ext>
            </a:extLst>
          </p:cNvPr>
          <p:cNvSpPr txBox="1"/>
          <p:nvPr/>
        </p:nvSpPr>
        <p:spPr>
          <a:xfrm>
            <a:off x="8857599" y="4909603"/>
            <a:ext cx="1895071" cy="46166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Quantum Bit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CA28826-53CF-4061-BAEE-2A614A926DA1}"/>
              </a:ext>
            </a:extLst>
          </p:cNvPr>
          <p:cNvSpPr/>
          <p:nvPr/>
        </p:nvSpPr>
        <p:spPr>
          <a:xfrm>
            <a:off x="1642829" y="5695491"/>
            <a:ext cx="4311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State of a </a:t>
            </a:r>
            <a:r>
              <a:rPr lang="en-US" sz="2400" i="1" dirty="0"/>
              <a:t>Classical Bit</a:t>
            </a:r>
            <a:r>
              <a:rPr lang="en-US" sz="2400" dirty="0"/>
              <a:t> </a:t>
            </a:r>
          </a:p>
          <a:p>
            <a:pPr algn="ctr"/>
            <a:r>
              <a:rPr lang="en-US" sz="2400" dirty="0">
                <a:sym typeface="Wingdings" panose="05000000000000000000" pitchFamily="2" charset="2"/>
              </a:rPr>
              <a:t> 1 or 0 two points on sphere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824FC7A-D603-4350-BAD6-FBDB3F74BA9F}"/>
              </a:ext>
            </a:extLst>
          </p:cNvPr>
          <p:cNvSpPr txBox="1"/>
          <p:nvPr/>
        </p:nvSpPr>
        <p:spPr>
          <a:xfrm>
            <a:off x="7228821" y="5481323"/>
            <a:ext cx="5092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ym typeface="Wingdings" panose="05000000000000000000" pitchFamily="2" charset="2"/>
              </a:rPr>
              <a:t>State of a </a:t>
            </a:r>
            <a:r>
              <a:rPr lang="en-US" sz="2400" i="1" dirty="0">
                <a:sym typeface="Wingdings" panose="05000000000000000000" pitchFamily="2" charset="2"/>
              </a:rPr>
              <a:t>Quantum Bit </a:t>
            </a:r>
          </a:p>
          <a:p>
            <a:pPr marL="342900" indent="-342900" algn="ctr">
              <a:buFont typeface="Wingdings" panose="05000000000000000000" pitchFamily="2" charset="2"/>
              <a:buChar char="à"/>
            </a:pPr>
            <a:r>
              <a:rPr lang="en-US" sz="2400" dirty="0">
                <a:sym typeface="Wingdings" panose="05000000000000000000" pitchFamily="2" charset="2"/>
              </a:rPr>
              <a:t>Any point on the sphere</a:t>
            </a:r>
          </a:p>
          <a:p>
            <a:pPr algn="ctr"/>
            <a:r>
              <a:rPr lang="en-US" sz="2400" dirty="0">
                <a:sym typeface="Wingdings" panose="05000000000000000000" pitchFamily="2" charset="2"/>
              </a:rPr>
              <a:t>(Vector in Complex Hilbert Space)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B9F5DBF-6D32-4915-9DB6-4E7A311F4FD4}"/>
              </a:ext>
            </a:extLst>
          </p:cNvPr>
          <p:cNvSpPr txBox="1"/>
          <p:nvPr/>
        </p:nvSpPr>
        <p:spPr>
          <a:xfrm>
            <a:off x="3524601" y="418625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0</a:t>
            </a:r>
            <a:endParaRPr lang="en-US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03632CE-CE08-4792-87C5-C9AD601F46BC}"/>
              </a:ext>
            </a:extLst>
          </p:cNvPr>
          <p:cNvCxnSpPr>
            <a:cxnSpLocks/>
          </p:cNvCxnSpPr>
          <p:nvPr/>
        </p:nvCxnSpPr>
        <p:spPr>
          <a:xfrm>
            <a:off x="9775001" y="1961675"/>
            <a:ext cx="0" cy="1201579"/>
          </a:xfrm>
          <a:prstGeom prst="line">
            <a:avLst/>
          </a:prstGeom>
          <a:ln w="38100">
            <a:solidFill>
              <a:srgbClr val="0478ED"/>
            </a:solidFill>
            <a:headEnd type="triangle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6DA47A8-EA86-4925-B6AA-BF629FADED7C}"/>
              </a:ext>
            </a:extLst>
          </p:cNvPr>
          <p:cNvCxnSpPr>
            <a:cxnSpLocks/>
          </p:cNvCxnSpPr>
          <p:nvPr/>
        </p:nvCxnSpPr>
        <p:spPr>
          <a:xfrm flipV="1">
            <a:off x="9775001" y="3192991"/>
            <a:ext cx="0" cy="1202783"/>
          </a:xfrm>
          <a:prstGeom prst="line">
            <a:avLst/>
          </a:prstGeom>
          <a:ln w="38100">
            <a:solidFill>
              <a:schemeClr val="accent6"/>
            </a:solidFill>
            <a:headEnd type="triangle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148" name="Picture 4" descr="Image result for Light switch">
            <a:extLst>
              <a:ext uri="{FF2B5EF4-FFF2-40B4-BE49-F238E27FC236}">
                <a16:creationId xmlns:a16="http://schemas.microsoft.com/office/drawing/2014/main" id="{B9EF77D5-3F23-4AE2-A52D-8A6519AAC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704" y="2614091"/>
            <a:ext cx="1010230" cy="148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5" name="Rectangle 6144">
            <a:extLst>
              <a:ext uri="{FF2B5EF4-FFF2-40B4-BE49-F238E27FC236}">
                <a16:creationId xmlns:a16="http://schemas.microsoft.com/office/drawing/2014/main" id="{77C903A9-E121-449B-823E-300026051B9C}"/>
              </a:ext>
            </a:extLst>
          </p:cNvPr>
          <p:cNvSpPr/>
          <p:nvPr/>
        </p:nvSpPr>
        <p:spPr>
          <a:xfrm>
            <a:off x="9693367" y="4480105"/>
            <a:ext cx="163268" cy="176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AD15938-54C5-411A-9136-83CFF82C066B}"/>
              </a:ext>
            </a:extLst>
          </p:cNvPr>
          <p:cNvSpPr txBox="1"/>
          <p:nvPr/>
        </p:nvSpPr>
        <p:spPr>
          <a:xfrm>
            <a:off x="9677535" y="4420486"/>
            <a:ext cx="179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0</a:t>
            </a:r>
          </a:p>
        </p:txBody>
      </p:sp>
      <p:sp>
        <p:nvSpPr>
          <p:cNvPr id="6147" name="Rectangle 6146">
            <a:extLst>
              <a:ext uri="{FF2B5EF4-FFF2-40B4-BE49-F238E27FC236}">
                <a16:creationId xmlns:a16="http://schemas.microsoft.com/office/drawing/2014/main" id="{6628F640-257A-49B8-A68F-83055B4A3880}"/>
              </a:ext>
            </a:extLst>
          </p:cNvPr>
          <p:cNvSpPr/>
          <p:nvPr/>
        </p:nvSpPr>
        <p:spPr>
          <a:xfrm>
            <a:off x="9693367" y="1553549"/>
            <a:ext cx="163266" cy="174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FAE2323-F6AE-470A-A249-FC4D360559D5}"/>
              </a:ext>
            </a:extLst>
          </p:cNvPr>
          <p:cNvSpPr txBox="1"/>
          <p:nvPr/>
        </p:nvSpPr>
        <p:spPr>
          <a:xfrm>
            <a:off x="9676784" y="1492481"/>
            <a:ext cx="179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438805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06B10-A850-4B99-A11A-8E2BF3A89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8277"/>
            <a:ext cx="9173547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Quantum Computer is an Accelerator </a:t>
            </a:r>
          </a:p>
        </p:txBody>
      </p:sp>
      <p:sp>
        <p:nvSpPr>
          <p:cNvPr id="5" name="Arrow: Up-Down 4">
            <a:extLst>
              <a:ext uri="{FF2B5EF4-FFF2-40B4-BE49-F238E27FC236}">
                <a16:creationId xmlns:a16="http://schemas.microsoft.com/office/drawing/2014/main" id="{E24EDC81-0D69-4370-B917-C1A170108DFD}"/>
              </a:ext>
            </a:extLst>
          </p:cNvPr>
          <p:cNvSpPr/>
          <p:nvPr/>
        </p:nvSpPr>
        <p:spPr>
          <a:xfrm>
            <a:off x="9173772" y="2733605"/>
            <a:ext cx="163902" cy="490339"/>
          </a:xfrm>
          <a:prstGeom prst="upDownArrow">
            <a:avLst/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F6CB22D-3074-4B2C-8A96-31A1AF2E1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5588" y="1946555"/>
            <a:ext cx="1073670" cy="746142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EFB45633-BB16-4435-850B-D2D008BE6AF3}"/>
              </a:ext>
            </a:extLst>
          </p:cNvPr>
          <p:cNvGrpSpPr/>
          <p:nvPr/>
        </p:nvGrpSpPr>
        <p:grpSpPr>
          <a:xfrm>
            <a:off x="1756824" y="1962173"/>
            <a:ext cx="2877598" cy="3386178"/>
            <a:chOff x="2484894" y="2078705"/>
            <a:chExt cx="2877598" cy="3386178"/>
          </a:xfrm>
        </p:grpSpPr>
        <p:pic>
          <p:nvPicPr>
            <p:cNvPr id="1026" name="Picture 2" descr="Graphics Card - Gpu Icon Png | Full Size PNG Download | SeekPNG">
              <a:extLst>
                <a:ext uri="{FF2B5EF4-FFF2-40B4-BE49-F238E27FC236}">
                  <a16:creationId xmlns:a16="http://schemas.microsoft.com/office/drawing/2014/main" id="{EC2A023B-64A6-4108-8AAF-4DD2E54600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4894" y="3536395"/>
              <a:ext cx="2790951" cy="1928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Arrow: Up-Down 57">
              <a:extLst>
                <a:ext uri="{FF2B5EF4-FFF2-40B4-BE49-F238E27FC236}">
                  <a16:creationId xmlns:a16="http://schemas.microsoft.com/office/drawing/2014/main" id="{8C424A8F-F829-4E1F-999E-69447DB0BBE8}"/>
                </a:ext>
              </a:extLst>
            </p:cNvPr>
            <p:cNvSpPr/>
            <p:nvPr/>
          </p:nvSpPr>
          <p:spPr>
            <a:xfrm>
              <a:off x="3691048" y="2980761"/>
              <a:ext cx="347000" cy="937332"/>
            </a:xfrm>
            <a:prstGeom prst="upDownArrow">
              <a:avLst>
                <a:gd name="adj1" fmla="val 34232"/>
                <a:gd name="adj2" fmla="val 40145"/>
              </a:avLst>
            </a:prstGeom>
            <a:solidFill>
              <a:sysClr val="windowText" lastClr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109DB5D8-7070-424A-A938-A6527387F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27993" y="2078705"/>
              <a:ext cx="1184926" cy="823459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C716503-5130-43FD-82D3-D381B9CBDF58}"/>
                </a:ext>
              </a:extLst>
            </p:cNvPr>
            <p:cNvSpPr txBox="1"/>
            <p:nvPr/>
          </p:nvSpPr>
          <p:spPr>
            <a:xfrm>
              <a:off x="4288159" y="3517626"/>
              <a:ext cx="107433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GPU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717434F-3300-43F2-83DC-950BA546F4C6}"/>
              </a:ext>
            </a:extLst>
          </p:cNvPr>
          <p:cNvSpPr/>
          <p:nvPr/>
        </p:nvSpPr>
        <p:spPr>
          <a:xfrm>
            <a:off x="8218174" y="4843560"/>
            <a:ext cx="2293103" cy="378219"/>
          </a:xfrm>
          <a:prstGeom prst="rect">
            <a:avLst/>
          </a:prstGeom>
          <a:solidFill>
            <a:srgbClr val="002060"/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Quantum Bits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D582A8C-71A2-4E26-8636-80579E333B87}"/>
              </a:ext>
            </a:extLst>
          </p:cNvPr>
          <p:cNvGrpSpPr/>
          <p:nvPr/>
        </p:nvGrpSpPr>
        <p:grpSpPr>
          <a:xfrm>
            <a:off x="7791196" y="3243579"/>
            <a:ext cx="3035999" cy="911777"/>
            <a:chOff x="4693734" y="3863167"/>
            <a:chExt cx="3035999" cy="91177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6347578-8206-495A-A1D4-82328A361343}"/>
                </a:ext>
              </a:extLst>
            </p:cNvPr>
            <p:cNvSpPr/>
            <p:nvPr/>
          </p:nvSpPr>
          <p:spPr>
            <a:xfrm>
              <a:off x="4693734" y="3863167"/>
              <a:ext cx="3035999" cy="676721"/>
            </a:xfrm>
            <a:prstGeom prst="rect">
              <a:avLst/>
            </a:prstGeom>
            <a:solidFill>
              <a:sysClr val="windowText" lastClr="000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Control Electronics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BCE6246-FB13-4B29-A468-20D7A6BAE235}"/>
                </a:ext>
              </a:extLst>
            </p:cNvPr>
            <p:cNvGrpSpPr/>
            <p:nvPr/>
          </p:nvGrpSpPr>
          <p:grpSpPr>
            <a:xfrm>
              <a:off x="5481716" y="4530061"/>
              <a:ext cx="1518521" cy="244883"/>
              <a:chOff x="4956194" y="4124379"/>
              <a:chExt cx="1334985" cy="236796"/>
            </a:xfrm>
          </p:grpSpPr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B7867902-2883-42E8-85C4-1EBC7260BC58}"/>
                  </a:ext>
                </a:extLst>
              </p:cNvPr>
              <p:cNvCxnSpPr/>
              <p:nvPr/>
            </p:nvCxnSpPr>
            <p:spPr>
              <a:xfrm>
                <a:off x="6111383" y="4124382"/>
                <a:ext cx="0" cy="236793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AB90EB35-4D40-437E-B262-500DE2D8AE9F}"/>
                  </a:ext>
                </a:extLst>
              </p:cNvPr>
              <p:cNvCxnSpPr/>
              <p:nvPr/>
            </p:nvCxnSpPr>
            <p:spPr>
              <a:xfrm>
                <a:off x="6291179" y="4124382"/>
                <a:ext cx="0" cy="236793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D7C66218-0EC6-4EE1-8BD2-253EF40D6D5D}"/>
                  </a:ext>
                </a:extLst>
              </p:cNvPr>
              <p:cNvCxnSpPr/>
              <p:nvPr/>
            </p:nvCxnSpPr>
            <p:spPr>
              <a:xfrm>
                <a:off x="5758533" y="4124382"/>
                <a:ext cx="0" cy="236793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10433792-D771-4B57-B1DB-74B5169D40C1}"/>
                  </a:ext>
                </a:extLst>
              </p:cNvPr>
              <p:cNvCxnSpPr/>
              <p:nvPr/>
            </p:nvCxnSpPr>
            <p:spPr>
              <a:xfrm>
                <a:off x="5938329" y="4124382"/>
                <a:ext cx="0" cy="236793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F316412C-E40C-4656-B355-1C0E26B44783}"/>
                  </a:ext>
                </a:extLst>
              </p:cNvPr>
              <p:cNvCxnSpPr/>
              <p:nvPr/>
            </p:nvCxnSpPr>
            <p:spPr>
              <a:xfrm>
                <a:off x="5309044" y="4124382"/>
                <a:ext cx="0" cy="236793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05701CBD-8F5D-461E-9308-61C4E2EE3004}"/>
                  </a:ext>
                </a:extLst>
              </p:cNvPr>
              <p:cNvCxnSpPr/>
              <p:nvPr/>
            </p:nvCxnSpPr>
            <p:spPr>
              <a:xfrm>
                <a:off x="5488839" y="4124382"/>
                <a:ext cx="0" cy="236793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9601D7DA-707C-4DE0-9EC3-9132B600CF30}"/>
                  </a:ext>
                </a:extLst>
              </p:cNvPr>
              <p:cNvCxnSpPr/>
              <p:nvPr/>
            </p:nvCxnSpPr>
            <p:spPr>
              <a:xfrm>
                <a:off x="4956194" y="4124379"/>
                <a:ext cx="0" cy="236793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1D58AC7C-589A-44D1-8BFC-A2C435DAF888}"/>
                  </a:ext>
                </a:extLst>
              </p:cNvPr>
              <p:cNvCxnSpPr/>
              <p:nvPr/>
            </p:nvCxnSpPr>
            <p:spPr>
              <a:xfrm>
                <a:off x="5135990" y="4124382"/>
                <a:ext cx="0" cy="236793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AEFD66A-DF51-4E45-B2D5-F308FBD94DC1}"/>
              </a:ext>
            </a:extLst>
          </p:cNvPr>
          <p:cNvGrpSpPr/>
          <p:nvPr/>
        </p:nvGrpSpPr>
        <p:grpSpPr>
          <a:xfrm>
            <a:off x="7715212" y="4380293"/>
            <a:ext cx="3065527" cy="525077"/>
            <a:chOff x="913484" y="5446411"/>
            <a:chExt cx="3065527" cy="52507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82CC8D0-0029-44B6-B917-5E08C485AA08}"/>
                </a:ext>
              </a:extLst>
            </p:cNvPr>
            <p:cNvGrpSpPr/>
            <p:nvPr/>
          </p:nvGrpSpPr>
          <p:grpSpPr>
            <a:xfrm>
              <a:off x="2448145" y="5446411"/>
              <a:ext cx="1530866" cy="516386"/>
              <a:chOff x="1963373" y="5284242"/>
              <a:chExt cx="1777884" cy="718452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B8D8FE55-F3F0-48BD-944D-513915D387BA}"/>
                  </a:ext>
                </a:extLst>
              </p:cNvPr>
              <p:cNvSpPr/>
              <p:nvPr/>
            </p:nvSpPr>
            <p:spPr>
              <a:xfrm>
                <a:off x="1963373" y="5284242"/>
                <a:ext cx="1777884" cy="718452"/>
              </a:xfrm>
              <a:prstGeom prst="rect">
                <a:avLst/>
              </a:prstGeom>
              <a:solidFill>
                <a:sysClr val="window" lastClr="FFFFFF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8DBFAA7F-CE2F-435B-BB18-5F5445713F8D}"/>
                  </a:ext>
                </a:extLst>
              </p:cNvPr>
              <p:cNvGrpSpPr/>
              <p:nvPr/>
            </p:nvGrpSpPr>
            <p:grpSpPr>
              <a:xfrm>
                <a:off x="2065342" y="5341157"/>
                <a:ext cx="1675914" cy="592452"/>
                <a:chOff x="-8229118" y="798040"/>
                <a:chExt cx="3075175" cy="846574"/>
              </a:xfrm>
            </p:grpSpPr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65477FD5-CAC2-4C69-9F19-80EA918F116C}"/>
                    </a:ext>
                  </a:extLst>
                </p:cNvPr>
                <p:cNvGrpSpPr/>
                <p:nvPr/>
              </p:nvGrpSpPr>
              <p:grpSpPr>
                <a:xfrm>
                  <a:off x="-8229118" y="798040"/>
                  <a:ext cx="2770375" cy="541774"/>
                  <a:chOff x="5028342" y="4896038"/>
                  <a:chExt cx="1763202" cy="349250"/>
                </a:xfrm>
              </p:grpSpPr>
              <p:sp>
                <p:nvSpPr>
                  <p:cNvPr id="64" name="Oval 63">
                    <a:extLst>
                      <a:ext uri="{FF2B5EF4-FFF2-40B4-BE49-F238E27FC236}">
                        <a16:creationId xmlns:a16="http://schemas.microsoft.com/office/drawing/2014/main" id="{198E2788-48BF-45F2-8546-E0A06DEEAF7F}"/>
                      </a:ext>
                    </a:extLst>
                  </p:cNvPr>
                  <p:cNvSpPr/>
                  <p:nvPr/>
                </p:nvSpPr>
                <p:spPr>
                  <a:xfrm>
                    <a:off x="5028342" y="4896038"/>
                    <a:ext cx="342092" cy="349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" name="Oval 64">
                    <a:extLst>
                      <a:ext uri="{FF2B5EF4-FFF2-40B4-BE49-F238E27FC236}">
                        <a16:creationId xmlns:a16="http://schemas.microsoft.com/office/drawing/2014/main" id="{525FBD19-323E-4B3D-981A-D37BA6D34729}"/>
                      </a:ext>
                    </a:extLst>
                  </p:cNvPr>
                  <p:cNvSpPr/>
                  <p:nvPr/>
                </p:nvSpPr>
                <p:spPr>
                  <a:xfrm>
                    <a:off x="5485592" y="4896038"/>
                    <a:ext cx="342092" cy="349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" name="Oval 65">
                    <a:extLst>
                      <a:ext uri="{FF2B5EF4-FFF2-40B4-BE49-F238E27FC236}">
                        <a16:creationId xmlns:a16="http://schemas.microsoft.com/office/drawing/2014/main" id="{C5E07212-A82F-4F3A-B8D1-95EBA2CA0FF9}"/>
                      </a:ext>
                    </a:extLst>
                  </p:cNvPr>
                  <p:cNvSpPr/>
                  <p:nvPr/>
                </p:nvSpPr>
                <p:spPr>
                  <a:xfrm>
                    <a:off x="5956704" y="4896038"/>
                    <a:ext cx="342092" cy="349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Oval 66">
                    <a:extLst>
                      <a:ext uri="{FF2B5EF4-FFF2-40B4-BE49-F238E27FC236}">
                        <a16:creationId xmlns:a16="http://schemas.microsoft.com/office/drawing/2014/main" id="{03A5BA24-6E12-4592-BAC5-7583F3C36AC7}"/>
                      </a:ext>
                    </a:extLst>
                  </p:cNvPr>
                  <p:cNvSpPr/>
                  <p:nvPr/>
                </p:nvSpPr>
                <p:spPr>
                  <a:xfrm>
                    <a:off x="6449452" y="4896038"/>
                    <a:ext cx="342092" cy="349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B0107947-1156-45A8-81A5-C931F4A4567B}"/>
                    </a:ext>
                  </a:extLst>
                </p:cNvPr>
                <p:cNvGrpSpPr/>
                <p:nvPr/>
              </p:nvGrpSpPr>
              <p:grpSpPr>
                <a:xfrm>
                  <a:off x="-8076718" y="950440"/>
                  <a:ext cx="2770375" cy="541774"/>
                  <a:chOff x="5028342" y="4896038"/>
                  <a:chExt cx="1763202" cy="349250"/>
                </a:xfrm>
              </p:grpSpPr>
              <p:sp>
                <p:nvSpPr>
                  <p:cNvPr id="60" name="Oval 59">
                    <a:extLst>
                      <a:ext uri="{FF2B5EF4-FFF2-40B4-BE49-F238E27FC236}">
                        <a16:creationId xmlns:a16="http://schemas.microsoft.com/office/drawing/2014/main" id="{156B0C05-E727-45E8-B8F8-C2EBB03FD172}"/>
                      </a:ext>
                    </a:extLst>
                  </p:cNvPr>
                  <p:cNvSpPr/>
                  <p:nvPr/>
                </p:nvSpPr>
                <p:spPr>
                  <a:xfrm>
                    <a:off x="5028342" y="4896038"/>
                    <a:ext cx="342092" cy="349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" name="Oval 60">
                    <a:extLst>
                      <a:ext uri="{FF2B5EF4-FFF2-40B4-BE49-F238E27FC236}">
                        <a16:creationId xmlns:a16="http://schemas.microsoft.com/office/drawing/2014/main" id="{1BA7BF83-7ECF-4C0D-A310-843696B621DC}"/>
                      </a:ext>
                    </a:extLst>
                  </p:cNvPr>
                  <p:cNvSpPr/>
                  <p:nvPr/>
                </p:nvSpPr>
                <p:spPr>
                  <a:xfrm>
                    <a:off x="5485592" y="4896038"/>
                    <a:ext cx="342092" cy="349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A1B47633-829E-411E-92EB-E7361A457394}"/>
                      </a:ext>
                    </a:extLst>
                  </p:cNvPr>
                  <p:cNvSpPr/>
                  <p:nvPr/>
                </p:nvSpPr>
                <p:spPr>
                  <a:xfrm>
                    <a:off x="5956704" y="4896038"/>
                    <a:ext cx="342092" cy="349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" name="Oval 62">
                    <a:extLst>
                      <a:ext uri="{FF2B5EF4-FFF2-40B4-BE49-F238E27FC236}">
                        <a16:creationId xmlns:a16="http://schemas.microsoft.com/office/drawing/2014/main" id="{37A24D78-2E2A-449F-BDDD-54C0AB84E1BE}"/>
                      </a:ext>
                    </a:extLst>
                  </p:cNvPr>
                  <p:cNvSpPr/>
                  <p:nvPr/>
                </p:nvSpPr>
                <p:spPr>
                  <a:xfrm>
                    <a:off x="6449452" y="4896038"/>
                    <a:ext cx="342092" cy="349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F9926349-A5D7-42E6-A793-A180BE91277B}"/>
                    </a:ext>
                  </a:extLst>
                </p:cNvPr>
                <p:cNvGrpSpPr/>
                <p:nvPr/>
              </p:nvGrpSpPr>
              <p:grpSpPr>
                <a:xfrm>
                  <a:off x="-7924318" y="1102840"/>
                  <a:ext cx="2770375" cy="541774"/>
                  <a:chOff x="5028342" y="4896038"/>
                  <a:chExt cx="1763202" cy="349250"/>
                </a:xfrm>
              </p:grpSpPr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230DD44F-21F5-43E2-8953-9B0419D2FFCD}"/>
                      </a:ext>
                    </a:extLst>
                  </p:cNvPr>
                  <p:cNvSpPr/>
                  <p:nvPr/>
                </p:nvSpPr>
                <p:spPr>
                  <a:xfrm>
                    <a:off x="5028342" y="4896038"/>
                    <a:ext cx="342092" cy="349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Oval 53">
                    <a:extLst>
                      <a:ext uri="{FF2B5EF4-FFF2-40B4-BE49-F238E27FC236}">
                        <a16:creationId xmlns:a16="http://schemas.microsoft.com/office/drawing/2014/main" id="{8532A40B-8ED5-4309-9DC8-5D900DB108A1}"/>
                      </a:ext>
                    </a:extLst>
                  </p:cNvPr>
                  <p:cNvSpPr/>
                  <p:nvPr/>
                </p:nvSpPr>
                <p:spPr>
                  <a:xfrm>
                    <a:off x="5485592" y="4896038"/>
                    <a:ext cx="342092" cy="349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" name="Oval 56">
                    <a:extLst>
                      <a:ext uri="{FF2B5EF4-FFF2-40B4-BE49-F238E27FC236}">
                        <a16:creationId xmlns:a16="http://schemas.microsoft.com/office/drawing/2014/main" id="{4A4F11BD-B5D5-48E2-8B06-12A9D3BF4973}"/>
                      </a:ext>
                    </a:extLst>
                  </p:cNvPr>
                  <p:cNvSpPr/>
                  <p:nvPr/>
                </p:nvSpPr>
                <p:spPr>
                  <a:xfrm>
                    <a:off x="5956704" y="4896038"/>
                    <a:ext cx="342092" cy="349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" name="Oval 58">
                    <a:extLst>
                      <a:ext uri="{FF2B5EF4-FFF2-40B4-BE49-F238E27FC236}">
                        <a16:creationId xmlns:a16="http://schemas.microsoft.com/office/drawing/2014/main" id="{9B16B33F-1A38-4CC0-95E4-4F948561B40D}"/>
                      </a:ext>
                    </a:extLst>
                  </p:cNvPr>
                  <p:cNvSpPr/>
                  <p:nvPr/>
                </p:nvSpPr>
                <p:spPr>
                  <a:xfrm>
                    <a:off x="6449452" y="4896038"/>
                    <a:ext cx="342092" cy="349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17C9DF8-8C9D-4ACB-A9DB-7D5713530107}"/>
                </a:ext>
              </a:extLst>
            </p:cNvPr>
            <p:cNvGrpSpPr/>
            <p:nvPr/>
          </p:nvGrpSpPr>
          <p:grpSpPr>
            <a:xfrm>
              <a:off x="913484" y="5455102"/>
              <a:ext cx="1530866" cy="516386"/>
              <a:chOff x="1963373" y="5284242"/>
              <a:chExt cx="1777884" cy="718452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99DA0C7-EDA5-499A-A8C2-C2AAFD7A60DD}"/>
                  </a:ext>
                </a:extLst>
              </p:cNvPr>
              <p:cNvSpPr/>
              <p:nvPr/>
            </p:nvSpPr>
            <p:spPr>
              <a:xfrm>
                <a:off x="1963373" y="5284242"/>
                <a:ext cx="1777884" cy="718452"/>
              </a:xfrm>
              <a:prstGeom prst="rect">
                <a:avLst/>
              </a:prstGeom>
              <a:solidFill>
                <a:sysClr val="window" lastClr="FFFFFF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36A6061D-14A1-4179-B9D4-158A241CBBBC}"/>
                  </a:ext>
                </a:extLst>
              </p:cNvPr>
              <p:cNvGrpSpPr/>
              <p:nvPr/>
            </p:nvGrpSpPr>
            <p:grpSpPr>
              <a:xfrm>
                <a:off x="2065342" y="5341157"/>
                <a:ext cx="1675914" cy="592452"/>
                <a:chOff x="-8229118" y="798040"/>
                <a:chExt cx="3075175" cy="846574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8B24361B-0A51-4CA1-B6D0-68DAFCE27F09}"/>
                    </a:ext>
                  </a:extLst>
                </p:cNvPr>
                <p:cNvGrpSpPr/>
                <p:nvPr/>
              </p:nvGrpSpPr>
              <p:grpSpPr>
                <a:xfrm>
                  <a:off x="-8229118" y="798040"/>
                  <a:ext cx="2770375" cy="541774"/>
                  <a:chOff x="5028342" y="4896038"/>
                  <a:chExt cx="1763202" cy="349250"/>
                </a:xfrm>
              </p:grpSpPr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D0CEF9D1-70B1-4AB1-8C6B-7BC53C03E248}"/>
                      </a:ext>
                    </a:extLst>
                  </p:cNvPr>
                  <p:cNvSpPr/>
                  <p:nvPr/>
                </p:nvSpPr>
                <p:spPr>
                  <a:xfrm>
                    <a:off x="5028342" y="4896038"/>
                    <a:ext cx="342092" cy="349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074B396D-FB87-4DA6-8121-C70A03C10D8A}"/>
                      </a:ext>
                    </a:extLst>
                  </p:cNvPr>
                  <p:cNvSpPr/>
                  <p:nvPr/>
                </p:nvSpPr>
                <p:spPr>
                  <a:xfrm>
                    <a:off x="5485592" y="4896038"/>
                    <a:ext cx="342092" cy="349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DACF2C4C-9F02-4F42-9EAD-DC8C9EC9121F}"/>
                      </a:ext>
                    </a:extLst>
                  </p:cNvPr>
                  <p:cNvSpPr/>
                  <p:nvPr/>
                </p:nvSpPr>
                <p:spPr>
                  <a:xfrm>
                    <a:off x="5956704" y="4896038"/>
                    <a:ext cx="342092" cy="349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" name="Oval 46">
                    <a:extLst>
                      <a:ext uri="{FF2B5EF4-FFF2-40B4-BE49-F238E27FC236}">
                        <a16:creationId xmlns:a16="http://schemas.microsoft.com/office/drawing/2014/main" id="{69AAC93E-629C-4FC0-A1C5-33B6F7B7BD53}"/>
                      </a:ext>
                    </a:extLst>
                  </p:cNvPr>
                  <p:cNvSpPr/>
                  <p:nvPr/>
                </p:nvSpPr>
                <p:spPr>
                  <a:xfrm>
                    <a:off x="6449452" y="4896038"/>
                    <a:ext cx="342092" cy="349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BE64F2D0-E592-4568-A5B5-B4EB72A24199}"/>
                    </a:ext>
                  </a:extLst>
                </p:cNvPr>
                <p:cNvGrpSpPr/>
                <p:nvPr/>
              </p:nvGrpSpPr>
              <p:grpSpPr>
                <a:xfrm>
                  <a:off x="-8076718" y="950440"/>
                  <a:ext cx="2770375" cy="541774"/>
                  <a:chOff x="5028342" y="4896038"/>
                  <a:chExt cx="1763202" cy="349250"/>
                </a:xfrm>
              </p:grpSpPr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142E1EC0-081D-4E5C-A228-85513FEB06BB}"/>
                      </a:ext>
                    </a:extLst>
                  </p:cNvPr>
                  <p:cNvSpPr/>
                  <p:nvPr/>
                </p:nvSpPr>
                <p:spPr>
                  <a:xfrm>
                    <a:off x="5028342" y="4896038"/>
                    <a:ext cx="342092" cy="349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5C681711-994C-4836-8730-EC1DBCB32E18}"/>
                      </a:ext>
                    </a:extLst>
                  </p:cNvPr>
                  <p:cNvSpPr/>
                  <p:nvPr/>
                </p:nvSpPr>
                <p:spPr>
                  <a:xfrm>
                    <a:off x="5485592" y="4896038"/>
                    <a:ext cx="342092" cy="349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A831B6E0-9F12-4481-898B-A92DD9D672C0}"/>
                      </a:ext>
                    </a:extLst>
                  </p:cNvPr>
                  <p:cNvSpPr/>
                  <p:nvPr/>
                </p:nvSpPr>
                <p:spPr>
                  <a:xfrm>
                    <a:off x="5956704" y="4896038"/>
                    <a:ext cx="342092" cy="349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Oval 42">
                    <a:extLst>
                      <a:ext uri="{FF2B5EF4-FFF2-40B4-BE49-F238E27FC236}">
                        <a16:creationId xmlns:a16="http://schemas.microsoft.com/office/drawing/2014/main" id="{52A4A22F-F39E-444E-84B8-1456144767AA}"/>
                      </a:ext>
                    </a:extLst>
                  </p:cNvPr>
                  <p:cNvSpPr/>
                  <p:nvPr/>
                </p:nvSpPr>
                <p:spPr>
                  <a:xfrm>
                    <a:off x="6449452" y="4896038"/>
                    <a:ext cx="342092" cy="349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94846C6E-0CA4-448C-BDF4-278306E9816E}"/>
                    </a:ext>
                  </a:extLst>
                </p:cNvPr>
                <p:cNvGrpSpPr/>
                <p:nvPr/>
              </p:nvGrpSpPr>
              <p:grpSpPr>
                <a:xfrm>
                  <a:off x="-7924318" y="1102840"/>
                  <a:ext cx="2770375" cy="541774"/>
                  <a:chOff x="5028342" y="4896038"/>
                  <a:chExt cx="1763202" cy="349250"/>
                </a:xfrm>
              </p:grpSpPr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5CB9C350-F4AB-47C6-AD06-6111EB85B57B}"/>
                      </a:ext>
                    </a:extLst>
                  </p:cNvPr>
                  <p:cNvSpPr/>
                  <p:nvPr/>
                </p:nvSpPr>
                <p:spPr>
                  <a:xfrm>
                    <a:off x="5028342" y="4896038"/>
                    <a:ext cx="342092" cy="349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72DD722E-41A4-4057-955E-918D32147425}"/>
                      </a:ext>
                    </a:extLst>
                  </p:cNvPr>
                  <p:cNvSpPr/>
                  <p:nvPr/>
                </p:nvSpPr>
                <p:spPr>
                  <a:xfrm>
                    <a:off x="5485592" y="4896038"/>
                    <a:ext cx="342092" cy="349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0C8B9FFF-B3AD-4034-B3BF-4C7CAF5B27AF}"/>
                      </a:ext>
                    </a:extLst>
                  </p:cNvPr>
                  <p:cNvSpPr/>
                  <p:nvPr/>
                </p:nvSpPr>
                <p:spPr>
                  <a:xfrm>
                    <a:off x="5956704" y="4896038"/>
                    <a:ext cx="342092" cy="349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" name="Oval 38">
                    <a:extLst>
                      <a:ext uri="{FF2B5EF4-FFF2-40B4-BE49-F238E27FC236}">
                        <a16:creationId xmlns:a16="http://schemas.microsoft.com/office/drawing/2014/main" id="{02FD7239-E2A3-4607-A188-EF80DA110715}"/>
                      </a:ext>
                    </a:extLst>
                  </p:cNvPr>
                  <p:cNvSpPr/>
                  <p:nvPr/>
                </p:nvSpPr>
                <p:spPr>
                  <a:xfrm>
                    <a:off x="6449452" y="4896038"/>
                    <a:ext cx="342092" cy="349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F03E2A14-AC91-4A3C-A871-FA8D65004FE1}"/>
              </a:ext>
            </a:extLst>
          </p:cNvPr>
          <p:cNvSpPr/>
          <p:nvPr/>
        </p:nvSpPr>
        <p:spPr>
          <a:xfrm>
            <a:off x="7386096" y="3242886"/>
            <a:ext cx="3762758" cy="2084908"/>
          </a:xfrm>
          <a:prstGeom prst="rect">
            <a:avLst/>
          </a:prstGeom>
          <a:solidFill>
            <a:srgbClr val="00B0F0"/>
          </a:solidFill>
          <a:ln w="28575" cap="flat" cmpd="sng" algn="ctr">
            <a:noFill/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Quantum Processing Unit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white"/>
                </a:solidFill>
                <a:latin typeface="Arial" panose="020B0604020202020204"/>
              </a:rPr>
              <a:t>(QPU)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2923A02-A4BE-4C0C-A99B-7EB14F8E9860}"/>
              </a:ext>
            </a:extLst>
          </p:cNvPr>
          <p:cNvGrpSpPr/>
          <p:nvPr/>
        </p:nvGrpSpPr>
        <p:grpSpPr>
          <a:xfrm>
            <a:off x="890158" y="3287366"/>
            <a:ext cx="4583307" cy="2792021"/>
            <a:chOff x="935572" y="1636766"/>
            <a:chExt cx="4583307" cy="2792021"/>
          </a:xfrm>
        </p:grpSpPr>
        <p:pic>
          <p:nvPicPr>
            <p:cNvPr id="73" name="Graphic 72" descr="User with solid fill">
              <a:extLst>
                <a:ext uri="{FF2B5EF4-FFF2-40B4-BE49-F238E27FC236}">
                  <a16:creationId xmlns:a16="http://schemas.microsoft.com/office/drawing/2014/main" id="{A0F2F995-9C78-48E5-A6C5-59A203618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15451" y="2414998"/>
              <a:ext cx="1306675" cy="130667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BBAE24F-E4A8-4662-8815-2B90C81C6CE4}"/>
                </a:ext>
              </a:extLst>
            </p:cNvPr>
            <p:cNvSpPr/>
            <p:nvPr/>
          </p:nvSpPr>
          <p:spPr>
            <a:xfrm>
              <a:off x="935572" y="1636766"/>
              <a:ext cx="4583306" cy="9717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A32186E8-283F-4427-8C28-DD51F7AF5333}"/>
                </a:ext>
              </a:extLst>
            </p:cNvPr>
            <p:cNvSpPr txBox="1"/>
            <p:nvPr/>
          </p:nvSpPr>
          <p:spPr>
            <a:xfrm>
              <a:off x="935572" y="2612905"/>
              <a:ext cx="4583307" cy="181588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 </a:t>
              </a:r>
            </a:p>
            <a:p>
              <a:pPr algn="ctr"/>
              <a:r>
                <a:rPr lang="en-US" sz="2800" b="1" dirty="0"/>
                <a:t>Help reduce </a:t>
              </a:r>
            </a:p>
            <a:p>
              <a:pPr algn="ctr"/>
              <a:r>
                <a:rPr lang="en-US" sz="2800" b="1" dirty="0"/>
                <a:t>constant factors</a:t>
              </a:r>
            </a:p>
            <a:p>
              <a:pPr algn="ctr"/>
              <a:r>
                <a:rPr lang="en-US" sz="2800" b="1" dirty="0"/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B741105-E983-459D-A8C1-36D483244A38}"/>
                    </a:ext>
                  </a:extLst>
                </p:cNvPr>
                <p:cNvSpPr txBox="1"/>
                <p:nvPr/>
              </p:nvSpPr>
              <p:spPr>
                <a:xfrm>
                  <a:off x="2423534" y="1636766"/>
                  <a:ext cx="1483098" cy="8956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i="1" dirty="0">
                      <a:solidFill>
                        <a:schemeClr val="bg1"/>
                      </a:solidFill>
                    </a:rPr>
                    <a:t>N</a:t>
                  </a:r>
                  <a:r>
                    <a:rPr lang="en-US" sz="3200" dirty="0">
                      <a:solidFill>
                        <a:schemeClr val="bg1"/>
                      </a:solidFill>
                    </a:rPr>
                    <a:t> </a:t>
                  </a:r>
                  <a:r>
                    <a:rPr lang="en-US" sz="3200" dirty="0">
                      <a:solidFill>
                        <a:schemeClr val="bg1"/>
                      </a:solidFill>
                      <a:sym typeface="Wingdings" panose="05000000000000000000" pitchFamily="2" charset="2"/>
                    </a:rPr>
                    <a:t>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i="1" dirty="0">
                              <a:solidFill>
                                <a:schemeClr val="bg1"/>
                              </a:solidFill>
                            </a:rPr>
                            <m:t>N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𝑚</m:t>
                          </m:r>
                        </m:den>
                      </m:f>
                    </m:oMath>
                  </a14:m>
                  <a:r>
                    <a:rPr lang="en-US" sz="3200" baseline="30000" dirty="0">
                      <a:solidFill>
                        <a:schemeClr val="bg1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B741105-E983-459D-A8C1-36D483244A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3534" y="1636766"/>
                  <a:ext cx="1483098" cy="895694"/>
                </a:xfrm>
                <a:prstGeom prst="rect">
                  <a:avLst/>
                </a:prstGeom>
                <a:blipFill>
                  <a:blip r:embed="rId10"/>
                  <a:stretch>
                    <a:fillRect l="-10288" b="-88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3C8A8F-7118-44D1-A065-E5F53F06E0A2}"/>
              </a:ext>
            </a:extLst>
          </p:cNvPr>
          <p:cNvGrpSpPr/>
          <p:nvPr/>
        </p:nvGrpSpPr>
        <p:grpSpPr>
          <a:xfrm>
            <a:off x="7073072" y="3223944"/>
            <a:ext cx="4583306" cy="2855443"/>
            <a:chOff x="6673123" y="3211507"/>
            <a:chExt cx="4583306" cy="2936830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44250A7-DFF6-4D52-8129-B69A8E4EAB33}"/>
                </a:ext>
              </a:extLst>
            </p:cNvPr>
            <p:cNvSpPr txBox="1"/>
            <p:nvPr/>
          </p:nvSpPr>
          <p:spPr>
            <a:xfrm>
              <a:off x="6673123" y="3901568"/>
              <a:ext cx="4583306" cy="224676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endParaRPr lang="en-US" sz="2800" b="1" dirty="0"/>
            </a:p>
            <a:p>
              <a:pPr algn="ctr"/>
              <a:endParaRPr lang="en-US" sz="2800" b="1" dirty="0"/>
            </a:p>
            <a:p>
              <a:pPr algn="ctr"/>
              <a:r>
                <a:rPr lang="en-US" sz="2800" b="1" dirty="0"/>
                <a:t>Reduces complexity </a:t>
              </a:r>
            </a:p>
            <a:p>
              <a:pPr algn="ctr"/>
              <a:r>
                <a:rPr lang="en-US" sz="2800" b="1" i="1" dirty="0"/>
                <a:t>but adds constant factors</a:t>
              </a:r>
            </a:p>
            <a:p>
              <a:pPr algn="ctr"/>
              <a:endParaRPr lang="en-US" sz="2800" b="1" i="1" dirty="0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1CAD89EA-D186-4D80-866C-168D63E1FE73}"/>
                </a:ext>
              </a:extLst>
            </p:cNvPr>
            <p:cNvSpPr/>
            <p:nvPr/>
          </p:nvSpPr>
          <p:spPr>
            <a:xfrm>
              <a:off x="6673123" y="3211507"/>
              <a:ext cx="4583306" cy="9717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038B7354-DEA5-4776-BBEB-6BF43CB6F7D8}"/>
                    </a:ext>
                  </a:extLst>
                </p:cNvPr>
                <p:cNvSpPr txBox="1"/>
                <p:nvPr/>
              </p:nvSpPr>
              <p:spPr>
                <a:xfrm>
                  <a:off x="7914503" y="3381759"/>
                  <a:ext cx="2100546" cy="6311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i="1" dirty="0">
                      <a:solidFill>
                        <a:schemeClr val="bg1"/>
                      </a:solidFill>
                    </a:rPr>
                    <a:t>N</a:t>
                  </a:r>
                  <a:r>
                    <a:rPr lang="en-US" sz="3200" dirty="0">
                      <a:solidFill>
                        <a:schemeClr val="bg1"/>
                      </a:solidFill>
                    </a:rPr>
                    <a:t> </a:t>
                  </a:r>
                  <a:r>
                    <a:rPr lang="en-US" sz="3200" dirty="0">
                      <a:solidFill>
                        <a:schemeClr val="bg1"/>
                      </a:solidFill>
                      <a:sym typeface="Wingdings" panose="05000000000000000000" pitchFamily="2" charset="2"/>
                    </a:rPr>
                    <a:t> </a:t>
                  </a:r>
                  <a:r>
                    <a:rPr lang="en-US" sz="3200" dirty="0">
                      <a:solidFill>
                        <a:srgbClr val="FF0000"/>
                      </a:solidFill>
                      <a:sym typeface="Wingdings" panose="05000000000000000000" pitchFamily="2" charset="2"/>
                    </a:rPr>
                    <a:t>C</a:t>
                  </a:r>
                  <a:r>
                    <a:rPr lang="en-US" sz="3200" dirty="0">
                      <a:solidFill>
                        <a:schemeClr val="bg1"/>
                      </a:solidFill>
                      <a:sym typeface="Wingdings" panose="05000000000000000000" pitchFamily="2" charset="2"/>
                    </a:rPr>
                    <a:t>.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radPr>
                        <m:deg/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𝑁</m:t>
                          </m:r>
                        </m:e>
                      </m:rad>
                    </m:oMath>
                  </a14:m>
                  <a:endParaRPr lang="en-US" sz="3200" baseline="30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038B7354-DEA5-4776-BBEB-6BF43CB6F7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4503" y="3381759"/>
                  <a:ext cx="2100546" cy="631198"/>
                </a:xfrm>
                <a:prstGeom prst="rect">
                  <a:avLst/>
                </a:prstGeom>
                <a:blipFill>
                  <a:blip r:embed="rId11"/>
                  <a:stretch>
                    <a:fillRect l="-7558" t="-5941" b="-336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A3F24BA-5D09-4449-A31D-478855FE5134}"/>
              </a:ext>
            </a:extLst>
          </p:cNvPr>
          <p:cNvSpPr txBox="1"/>
          <p:nvPr/>
        </p:nvSpPr>
        <p:spPr>
          <a:xfrm flipH="1">
            <a:off x="4351824" y="1958403"/>
            <a:ext cx="3685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Architects can help</a:t>
            </a: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1E14DDE6-8B6B-41C8-9AA8-8653893C2790}"/>
              </a:ext>
            </a:extLst>
          </p:cNvPr>
          <p:cNvCxnSpPr>
            <a:stCxn id="12" idx="1"/>
          </p:cNvCxnSpPr>
          <p:nvPr/>
        </p:nvCxnSpPr>
        <p:spPr>
          <a:xfrm>
            <a:off x="8037359" y="2189236"/>
            <a:ext cx="1300315" cy="135389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6885456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11D33-FB0B-4029-B825-6C619A5E9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Diagram of IBM's roadmap for scaling quantum technology">
            <a:extLst>
              <a:ext uri="{FF2B5EF4-FFF2-40B4-BE49-F238E27FC236}">
                <a16:creationId xmlns:a16="http://schemas.microsoft.com/office/drawing/2014/main" id="{C1077779-61FD-43BF-9DF2-71CD5541B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2DC942-4CF4-40D1-B8F6-5261EC653C2F}"/>
              </a:ext>
            </a:extLst>
          </p:cNvPr>
          <p:cNvSpPr txBox="1"/>
          <p:nvPr/>
        </p:nvSpPr>
        <p:spPr>
          <a:xfrm>
            <a:off x="1006690" y="6156183"/>
            <a:ext cx="10178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Today, you can run programs on 127 qubit quantum computers!</a:t>
            </a:r>
          </a:p>
        </p:txBody>
      </p:sp>
    </p:spTree>
    <p:extLst>
      <p:ext uri="{BB962C8B-B14F-4D97-AF65-F5344CB8AC3E}">
        <p14:creationId xmlns:p14="http://schemas.microsoft.com/office/powerpoint/2010/main" val="4265290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FE592-D1D0-4088-BFAD-4431609B1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8008"/>
            <a:ext cx="9958939" cy="1143000"/>
          </a:xfrm>
        </p:spPr>
        <p:txBody>
          <a:bodyPr>
            <a:normAutofit/>
          </a:bodyPr>
          <a:lstStyle/>
          <a:p>
            <a:r>
              <a:rPr lang="en-US" sz="4000" b="1" dirty="0"/>
              <a:t>Qubits for Computational Supremacy</a:t>
            </a:r>
            <a:endParaRPr lang="en-US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F09B8F-FC84-4B9E-8C86-7699737941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AE2DB5-4517-4C79-AADE-245F3E00587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1592908-6917-4A79-998F-CB831FBACD92}"/>
              </a:ext>
            </a:extLst>
          </p:cNvPr>
          <p:cNvGrpSpPr/>
          <p:nvPr/>
        </p:nvGrpSpPr>
        <p:grpSpPr>
          <a:xfrm>
            <a:off x="3569811" y="1761422"/>
            <a:ext cx="5879516" cy="3985865"/>
            <a:chOff x="1584102" y="1803042"/>
            <a:chExt cx="6615447" cy="4449652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41AF3A6-59A8-4EAC-AB6C-86211510A8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84102" y="1803042"/>
              <a:ext cx="0" cy="444965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A511E721-057E-4FC5-8ACB-7A21D475BDAB}"/>
                </a:ext>
              </a:extLst>
            </p:cNvPr>
            <p:cNvCxnSpPr>
              <a:cxnSpLocks/>
            </p:cNvCxnSpPr>
            <p:nvPr/>
          </p:nvCxnSpPr>
          <p:spPr>
            <a:xfrm>
              <a:off x="1584102" y="6252694"/>
              <a:ext cx="6615447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1682EAB-A8BC-4ED7-B7CE-9371B18AFD15}"/>
              </a:ext>
            </a:extLst>
          </p:cNvPr>
          <p:cNvSpPr txBox="1"/>
          <p:nvPr/>
        </p:nvSpPr>
        <p:spPr>
          <a:xfrm>
            <a:off x="4225421" y="5026859"/>
            <a:ext cx="95410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Laptop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(8GB)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CBD4FCC2-6D6F-4B80-8D41-63553C30914C}"/>
              </a:ext>
            </a:extLst>
          </p:cNvPr>
          <p:cNvGraphicFramePr/>
          <p:nvPr/>
        </p:nvGraphicFramePr>
        <p:xfrm>
          <a:off x="2525078" y="2139357"/>
          <a:ext cx="6329215" cy="4223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97014322-1BA3-49DB-822C-32BCEC8EF9BF}"/>
              </a:ext>
            </a:extLst>
          </p:cNvPr>
          <p:cNvSpPr txBox="1"/>
          <p:nvPr/>
        </p:nvSpPr>
        <p:spPr>
          <a:xfrm>
            <a:off x="8536256" y="2681356"/>
            <a:ext cx="182614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Supercomputer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(512TB) 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8126032-9DED-4C0E-AC69-9C04D8A22780}"/>
              </a:ext>
            </a:extLst>
          </p:cNvPr>
          <p:cNvCxnSpPr>
            <a:cxnSpLocks/>
          </p:cNvCxnSpPr>
          <p:nvPr/>
        </p:nvCxnSpPr>
        <p:spPr>
          <a:xfrm flipV="1">
            <a:off x="8157882" y="2282795"/>
            <a:ext cx="1141506" cy="621003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82B7D3C-7057-4387-85D2-D3A06035EEEC}"/>
              </a:ext>
            </a:extLst>
          </p:cNvPr>
          <p:cNvGrpSpPr/>
          <p:nvPr/>
        </p:nvGrpSpPr>
        <p:grpSpPr>
          <a:xfrm>
            <a:off x="7546614" y="1446703"/>
            <a:ext cx="2151152" cy="840670"/>
            <a:chOff x="8254113" y="1615525"/>
            <a:chExt cx="2151152" cy="840670"/>
          </a:xfrm>
        </p:grpSpPr>
        <p:sp>
          <p:nvSpPr>
            <p:cNvPr id="37" name="Star: 5 Points 36">
              <a:extLst>
                <a:ext uri="{FF2B5EF4-FFF2-40B4-BE49-F238E27FC236}">
                  <a16:creationId xmlns:a16="http://schemas.microsoft.com/office/drawing/2014/main" id="{821A885B-3DA9-4F54-94BB-25F6500FD18E}"/>
                </a:ext>
              </a:extLst>
            </p:cNvPr>
            <p:cNvSpPr/>
            <p:nvPr/>
          </p:nvSpPr>
          <p:spPr>
            <a:xfrm>
              <a:off x="10015800" y="2064557"/>
              <a:ext cx="389465" cy="391638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C95A850-5E2D-4AFB-9189-E1B601F614F4}"/>
                </a:ext>
              </a:extLst>
            </p:cNvPr>
            <p:cNvSpPr txBox="1"/>
            <p:nvPr/>
          </p:nvSpPr>
          <p:spPr>
            <a:xfrm>
              <a:off x="8254113" y="1615525"/>
              <a:ext cx="174759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Google Quantum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Supremacy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Experiment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42468169-C3C9-4743-B6F7-3FCBB5769ED8}"/>
              </a:ext>
            </a:extLst>
          </p:cNvPr>
          <p:cNvSpPr txBox="1"/>
          <p:nvPr/>
        </p:nvSpPr>
        <p:spPr>
          <a:xfrm>
            <a:off x="5142647" y="6343862"/>
            <a:ext cx="2597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Number of Qubits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6473E9F-E695-448B-BE3E-11AD401B006C}"/>
              </a:ext>
            </a:extLst>
          </p:cNvPr>
          <p:cNvSpPr txBox="1"/>
          <p:nvPr/>
        </p:nvSpPr>
        <p:spPr>
          <a:xfrm rot="16200000">
            <a:off x="504208" y="3751393"/>
            <a:ext cx="3315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Memory Capacity (GB)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E0C6396-73CB-4496-8C20-24A7464B8969}"/>
              </a:ext>
            </a:extLst>
          </p:cNvPr>
          <p:cNvSpPr txBox="1"/>
          <p:nvPr/>
        </p:nvSpPr>
        <p:spPr>
          <a:xfrm>
            <a:off x="4530822" y="3292689"/>
            <a:ext cx="1120820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Cluster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(256 GB)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D8CBF59-7E88-4B3B-AB41-0FC73EE85A36}"/>
              </a:ext>
            </a:extLst>
          </p:cNvPr>
          <p:cNvSpPr txBox="1"/>
          <p:nvPr/>
        </p:nvSpPr>
        <p:spPr>
          <a:xfrm>
            <a:off x="6924821" y="3621864"/>
            <a:ext cx="181331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University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Cluster (16TB) 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60B3557-4D4D-477F-BF48-BAF4470E98A8}"/>
              </a:ext>
            </a:extLst>
          </p:cNvPr>
          <p:cNvGrpSpPr/>
          <p:nvPr/>
        </p:nvGrpSpPr>
        <p:grpSpPr>
          <a:xfrm>
            <a:off x="0" y="1267765"/>
            <a:ext cx="12192000" cy="5428919"/>
            <a:chOff x="0" y="1429080"/>
            <a:chExt cx="12192000" cy="5428919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239F928-2649-4C82-A484-42E1C919F427}"/>
                </a:ext>
              </a:extLst>
            </p:cNvPr>
            <p:cNvSpPr/>
            <p:nvPr/>
          </p:nvSpPr>
          <p:spPr>
            <a:xfrm>
              <a:off x="0" y="1429080"/>
              <a:ext cx="12192000" cy="5428919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4642E41-7EEF-4BA8-8A3D-6A3004387BA1}"/>
                </a:ext>
              </a:extLst>
            </p:cNvPr>
            <p:cNvGrpSpPr/>
            <p:nvPr/>
          </p:nvGrpSpPr>
          <p:grpSpPr>
            <a:xfrm>
              <a:off x="0" y="3319733"/>
              <a:ext cx="12192000" cy="3002836"/>
              <a:chOff x="0" y="4221610"/>
              <a:chExt cx="12192000" cy="3002836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407D78C9-B5E2-484B-9981-3ED0F743B1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4596860"/>
                <a:ext cx="12192000" cy="2627586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AB28D61F-DF09-4A44-911E-4F8FFF5770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70351" y="4221610"/>
                <a:ext cx="3051298" cy="421223"/>
              </a:xfrm>
              <a:prstGeom prst="rect">
                <a:avLst/>
              </a:prstGeom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809894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FE592-D1D0-4088-BFAD-4431609B1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697" y="48008"/>
            <a:ext cx="11850303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Google Declares Quantum Supremacy with 53 qubits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F09B8F-FC84-4B9E-8C86-7699737941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AE2DB5-4517-4C79-AADE-245F3E0058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CCAF47A-FD75-4A30-848C-1CD26DB97B9C}"/>
              </a:ext>
            </a:extLst>
          </p:cNvPr>
          <p:cNvGrpSpPr/>
          <p:nvPr/>
        </p:nvGrpSpPr>
        <p:grpSpPr>
          <a:xfrm>
            <a:off x="5721310" y="1912544"/>
            <a:ext cx="5389063" cy="4317325"/>
            <a:chOff x="6457188" y="1865949"/>
            <a:chExt cx="5389063" cy="431732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467FDDF-6D61-4D69-897A-7011D84A25EF}"/>
                </a:ext>
              </a:extLst>
            </p:cNvPr>
            <p:cNvGrpSpPr/>
            <p:nvPr/>
          </p:nvGrpSpPr>
          <p:grpSpPr>
            <a:xfrm>
              <a:off x="6457188" y="1865949"/>
              <a:ext cx="5389063" cy="3987927"/>
              <a:chOff x="7171725" y="1738746"/>
              <a:chExt cx="4945527" cy="3558958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21560F08-8D4A-4F79-B3ED-C686385128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96402" y="4663456"/>
                <a:ext cx="554041" cy="615017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167C2D2-634D-4A69-A5E0-9073F6E90508}"/>
                  </a:ext>
                </a:extLst>
              </p:cNvPr>
              <p:cNvSpPr txBox="1"/>
              <p:nvPr/>
            </p:nvSpPr>
            <p:spPr>
              <a:xfrm>
                <a:off x="7171725" y="3587828"/>
                <a:ext cx="1137432" cy="3570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22539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Program</a:t>
                </a: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AEAB25A0-4915-4871-B693-771250666B37}"/>
                  </a:ext>
                </a:extLst>
              </p:cNvPr>
              <p:cNvCxnSpPr/>
              <p:nvPr/>
            </p:nvCxnSpPr>
            <p:spPr>
              <a:xfrm>
                <a:off x="9051235" y="2533767"/>
                <a:ext cx="52346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F27078F7-EDC1-45C5-92F3-DA85592C66AA}"/>
                  </a:ext>
                </a:extLst>
              </p:cNvPr>
              <p:cNvCxnSpPr/>
              <p:nvPr/>
            </p:nvCxnSpPr>
            <p:spPr>
              <a:xfrm>
                <a:off x="10505058" y="2533767"/>
                <a:ext cx="52346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BE032AA-BB41-48B3-8855-43EE626307E4}"/>
                  </a:ext>
                </a:extLst>
              </p:cNvPr>
              <p:cNvCxnSpPr/>
              <p:nvPr/>
            </p:nvCxnSpPr>
            <p:spPr>
              <a:xfrm>
                <a:off x="9051234" y="2533767"/>
                <a:ext cx="0" cy="127486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DCCFC8EE-2C79-46E7-B3ED-18BFB4215B86}"/>
                  </a:ext>
                </a:extLst>
              </p:cNvPr>
              <p:cNvCxnSpPr/>
              <p:nvPr/>
            </p:nvCxnSpPr>
            <p:spPr>
              <a:xfrm>
                <a:off x="9051234" y="3808627"/>
                <a:ext cx="0" cy="127486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E90D8CEF-5014-4A40-A741-5F2EB1B1BA38}"/>
                  </a:ext>
                </a:extLst>
              </p:cNvPr>
              <p:cNvCxnSpPr/>
              <p:nvPr/>
            </p:nvCxnSpPr>
            <p:spPr>
              <a:xfrm>
                <a:off x="9051234" y="5083487"/>
                <a:ext cx="52346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76DDC2D9-6704-4AA3-9449-91E442148E8E}"/>
                  </a:ext>
                </a:extLst>
              </p:cNvPr>
              <p:cNvGrpSpPr/>
              <p:nvPr/>
            </p:nvGrpSpPr>
            <p:grpSpPr>
              <a:xfrm>
                <a:off x="9606461" y="2083136"/>
                <a:ext cx="898596" cy="897106"/>
                <a:chOff x="9642232" y="2105737"/>
                <a:chExt cx="898596" cy="897106"/>
              </a:xfrm>
            </p:grpSpPr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8890F2B3-4D31-4127-91C8-D92F723D14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642232" y="2105737"/>
                  <a:ext cx="554040" cy="776340"/>
                </a:xfrm>
                <a:prstGeom prst="rect">
                  <a:avLst/>
                </a:prstGeom>
              </p:spPr>
            </p:pic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D1FBA735-258E-4931-81EC-27F80A3DA2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986788" y="2226503"/>
                  <a:ext cx="554040" cy="776340"/>
                </a:xfrm>
                <a:prstGeom prst="rect">
                  <a:avLst/>
                </a:prstGeom>
              </p:spPr>
            </p:pic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0C8E4DD-3DAA-46E6-9AB2-E301CF15B39F}"/>
                  </a:ext>
                </a:extLst>
              </p:cNvPr>
              <p:cNvSpPr txBox="1"/>
              <p:nvPr/>
            </p:nvSpPr>
            <p:spPr>
              <a:xfrm>
                <a:off x="11065142" y="2201701"/>
                <a:ext cx="816738" cy="576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22539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10,000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22539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years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FC3AB37-5928-41FC-AE98-EE9C81BB75DC}"/>
                  </a:ext>
                </a:extLst>
              </p:cNvPr>
              <p:cNvSpPr txBox="1"/>
              <p:nvPr/>
            </p:nvSpPr>
            <p:spPr>
              <a:xfrm>
                <a:off x="11065142" y="4720897"/>
                <a:ext cx="1052110" cy="576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22539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200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22539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Seconds</a:t>
                </a:r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FA4C6DF6-AF19-46B9-B718-1DD5DF9356DA}"/>
                  </a:ext>
                </a:extLst>
              </p:cNvPr>
              <p:cNvCxnSpPr/>
              <p:nvPr/>
            </p:nvCxnSpPr>
            <p:spPr>
              <a:xfrm>
                <a:off x="10489174" y="5083487"/>
                <a:ext cx="52346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F78A02F-5BC9-45AF-B01A-C1F293FA8C75}"/>
                  </a:ext>
                </a:extLst>
              </p:cNvPr>
              <p:cNvSpPr txBox="1"/>
              <p:nvPr/>
            </p:nvSpPr>
            <p:spPr>
              <a:xfrm>
                <a:off x="9352000" y="1738746"/>
                <a:ext cx="1617001" cy="3296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22539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Supercomputer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D06CC33-56B3-42E9-B80D-F4C514E19EE3}"/>
                </a:ext>
              </a:extLst>
            </p:cNvPr>
            <p:cNvSpPr txBox="1"/>
            <p:nvPr/>
          </p:nvSpPr>
          <p:spPr>
            <a:xfrm>
              <a:off x="8698445" y="5844720"/>
              <a:ext cx="1995739" cy="33855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Quantum Computer</a:t>
              </a: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0D94736-3F8B-417A-8209-3EEB8E99E730}"/>
              </a:ext>
            </a:extLst>
          </p:cNvPr>
          <p:cNvCxnSpPr/>
          <p:nvPr/>
        </p:nvCxnSpPr>
        <p:spPr>
          <a:xfrm flipH="1" flipV="1">
            <a:off x="7481351" y="4231912"/>
            <a:ext cx="285204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Picture 4" descr="Google Announces &amp;#39;Quantum Supremacy&amp;#39; As Samsung-Backed Rival Raises $55  Million">
            <a:extLst>
              <a:ext uri="{FF2B5EF4-FFF2-40B4-BE49-F238E27FC236}">
                <a16:creationId xmlns:a16="http://schemas.microsoft.com/office/drawing/2014/main" id="{D61EF0A5-F717-473F-B904-C2BA89E104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1"/>
          <a:stretch/>
        </p:blipFill>
        <p:spPr bwMode="auto">
          <a:xfrm>
            <a:off x="1302137" y="2989743"/>
            <a:ext cx="4062557" cy="25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434259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5|6.2|3.1|4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5.8|25.1|6.8|9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4.6|1.4|4|3.5|2.3|3.2|2.2|3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4.6|1.4|4|3.5|2.3|3.2|2.2|3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|18.8|12.1|7.5|1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7|12.6|19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7|12.6|19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12.2|27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22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21.4|2.4|4.7|3.3|8.5|0.4|9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5|3|10.4"/>
</p:tagLst>
</file>

<file path=ppt/theme/theme1.xml><?xml version="1.0" encoding="utf-8"?>
<a:theme xmlns:a="http://schemas.openxmlformats.org/drawingml/2006/main" name="Widescreen_Geometri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de_Geometric" id="{69D40599-A5C7-4E1A-87B1-BF97774EE86B}" vid="{3B9C0633-8C87-4154-93D9-7D4FF1631449}"/>
    </a:ext>
  </a:extLst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Rounded MT Bold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Rounded MT Bold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Wide_Geometric</Template>
  <TotalTime>60613</TotalTime>
  <Words>1809</Words>
  <Application>Microsoft Office PowerPoint</Application>
  <PresentationFormat>Widescreen</PresentationFormat>
  <Paragraphs>661</Paragraphs>
  <Slides>44</Slides>
  <Notes>36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44</vt:i4>
      </vt:variant>
    </vt:vector>
  </HeadingPairs>
  <TitlesOfParts>
    <vt:vector size="65" baseType="lpstr">
      <vt:lpstr>Arial</vt:lpstr>
      <vt:lpstr>Arial Rounded MT Bold</vt:lpstr>
      <vt:lpstr>Calibri</vt:lpstr>
      <vt:lpstr>Calibri Light</vt:lpstr>
      <vt:lpstr>Cambria Math</vt:lpstr>
      <vt:lpstr>Corbel</vt:lpstr>
      <vt:lpstr>Courier New</vt:lpstr>
      <vt:lpstr>Roboto</vt:lpstr>
      <vt:lpstr>Roboto Condensed Light</vt:lpstr>
      <vt:lpstr>Segoe UI</vt:lpstr>
      <vt:lpstr>Source Sans Pro</vt:lpstr>
      <vt:lpstr>Times New Roman</vt:lpstr>
      <vt:lpstr>Wingdings</vt:lpstr>
      <vt:lpstr>Widescreen_Geometric</vt:lpstr>
      <vt:lpstr>3_Custom Design</vt:lpstr>
      <vt:lpstr>2_Custom Design</vt:lpstr>
      <vt:lpstr>4_Custom Design</vt:lpstr>
      <vt:lpstr>5_Custom Design</vt:lpstr>
      <vt:lpstr>6_Custom Design</vt:lpstr>
      <vt:lpstr>1_Default Design</vt:lpstr>
      <vt:lpstr>Office Theme</vt:lpstr>
      <vt:lpstr>Quantum Computing: A Full Stack Problem</vt:lpstr>
      <vt:lpstr>PowerPoint Presentation</vt:lpstr>
      <vt:lpstr>Why Quantum Computers?</vt:lpstr>
      <vt:lpstr>Potential of Quantum Computers</vt:lpstr>
      <vt:lpstr>Computing using Quantum Bits</vt:lpstr>
      <vt:lpstr>Quantum Computer is an Accelerator </vt:lpstr>
      <vt:lpstr>PowerPoint Presentation</vt:lpstr>
      <vt:lpstr>Qubits for Computational Supremacy</vt:lpstr>
      <vt:lpstr>Google Declares Quantum Supremacy with 53 qubits</vt:lpstr>
      <vt:lpstr>Qubit State Vulnerable to Errors </vt:lpstr>
      <vt:lpstr>Quantum Error Correction is Expensive</vt:lpstr>
      <vt:lpstr>NISQ Model of Computing</vt:lpstr>
      <vt:lpstr>Quantum Computing is a Full Stack Problem</vt:lpstr>
      <vt:lpstr>Compilers: Transform Program to Pulses</vt:lpstr>
      <vt:lpstr>Outline</vt:lpstr>
      <vt:lpstr>Challenge: Hardware (Qubit) Errors</vt:lpstr>
      <vt:lpstr>The Problem of Limited Connectivity</vt:lpstr>
      <vt:lpstr>Quantum Compilers for Error Mitigation</vt:lpstr>
      <vt:lpstr>Not All Qubits Are Created Equal</vt:lpstr>
      <vt:lpstr>PowerPoint Presentation</vt:lpstr>
      <vt:lpstr>PowerPoint Presentation</vt:lpstr>
      <vt:lpstr>Lazy Audience  Correlated Mistakes </vt:lpstr>
      <vt:lpstr>Use Ensemble to Break Correlation</vt:lpstr>
      <vt:lpstr>Can Diversity in Mapping Break Correlation?</vt:lpstr>
      <vt:lpstr>Lower wait-times on Quantum Platforms</vt:lpstr>
      <vt:lpstr>Concurrency: Enable Multi-Programming </vt:lpstr>
      <vt:lpstr>Concurrency: Faster Parameter Search</vt:lpstr>
      <vt:lpstr>To Scale  QCaaS  Concurrency is Essential</vt:lpstr>
      <vt:lpstr>Outline</vt:lpstr>
      <vt:lpstr>Google Sycamore: 53 Qubit Quantum Computer</vt:lpstr>
      <vt:lpstr>Readout Crosstalk on Google Sycamore</vt:lpstr>
      <vt:lpstr>Readout Subsetting for Higher Fidelity</vt:lpstr>
      <vt:lpstr>Evaluations</vt:lpstr>
      <vt:lpstr>PowerPoint Presentation</vt:lpstr>
      <vt:lpstr>PowerPoint Presentation</vt:lpstr>
      <vt:lpstr>PowerPoint Presentation</vt:lpstr>
      <vt:lpstr>Outline</vt:lpstr>
      <vt:lpstr>Quantum Bits Require Cryogenic Temperature</vt:lpstr>
      <vt:lpstr>Cryogenic Control Processor</vt:lpstr>
      <vt:lpstr>Scalable Control Computer Architecture</vt:lpstr>
      <vt:lpstr>Concurrency and Scalability</vt:lpstr>
      <vt:lpstr>A Case for Low Latency Digital Control</vt:lpstr>
      <vt:lpstr>Quantum Computing: Systems Roadmap</vt:lpstr>
      <vt:lpstr>How to Build Thousand Qubit Quantum Computer and What to do with it?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Challenges and Opportunities in Quantum Architetcure</dc:title>
  <dc:creator>Swamit Tannu</dc:creator>
  <cp:lastModifiedBy>Swamit Tannu</cp:lastModifiedBy>
  <cp:revision>292</cp:revision>
  <dcterms:created xsi:type="dcterms:W3CDTF">2020-09-26T02:58:11Z</dcterms:created>
  <dcterms:modified xsi:type="dcterms:W3CDTF">2022-04-01T16:51:39Z</dcterms:modified>
</cp:coreProperties>
</file>